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86" r:id="rId3"/>
    <p:sldId id="259" r:id="rId4"/>
    <p:sldId id="260" r:id="rId5"/>
    <p:sldId id="287" r:id="rId6"/>
    <p:sldId id="288" r:id="rId7"/>
    <p:sldId id="261" r:id="rId8"/>
    <p:sldId id="263" r:id="rId9"/>
    <p:sldId id="265" r:id="rId10"/>
    <p:sldId id="268" r:id="rId11"/>
    <p:sldId id="299" r:id="rId12"/>
    <p:sldId id="289" r:id="rId13"/>
    <p:sldId id="290" r:id="rId14"/>
    <p:sldId id="291" r:id="rId15"/>
    <p:sldId id="269" r:id="rId16"/>
    <p:sldId id="271" r:id="rId17"/>
    <p:sldId id="292" r:id="rId18"/>
    <p:sldId id="273" r:id="rId19"/>
    <p:sldId id="275" r:id="rId20"/>
    <p:sldId id="293" r:id="rId21"/>
    <p:sldId id="294" r:id="rId22"/>
    <p:sldId id="295" r:id="rId23"/>
    <p:sldId id="298" r:id="rId24"/>
    <p:sldId id="300"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0" d="100"/>
          <a:sy n="70" d="100"/>
        </p:scale>
        <p:origin x="7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DEC6C3-9B56-4563-94AB-7D178BB16EBD}" type="datetimeFigureOut">
              <a:rPr lang="en-US" smtClean="0"/>
              <a:t>8/26/2016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B561E7-BEC6-450E-BC73-D000E9A3C70E}" type="slidenum">
              <a:rPr lang="en-US" smtClean="0"/>
              <a:t>‹#›</a:t>
            </a:fld>
            <a:endParaRPr lang="en-US"/>
          </a:p>
        </p:txBody>
      </p:sp>
    </p:spTree>
    <p:extLst>
      <p:ext uri="{BB962C8B-B14F-4D97-AF65-F5344CB8AC3E}">
        <p14:creationId xmlns:p14="http://schemas.microsoft.com/office/powerpoint/2010/main" val="820405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E7EE25-17FA-4D6A-9774-FEDD5A2BD158}" type="datetimeFigureOut">
              <a:rPr lang="en-US" smtClean="0"/>
              <a:t>8/26/2016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118368-5706-4E93-B8A2-D7951387E864}" type="slidenum">
              <a:rPr lang="en-US" smtClean="0"/>
              <a:t>‹#›</a:t>
            </a:fld>
            <a:endParaRPr lang="en-US"/>
          </a:p>
        </p:txBody>
      </p:sp>
    </p:spTree>
    <p:extLst>
      <p:ext uri="{BB962C8B-B14F-4D97-AF65-F5344CB8AC3E}">
        <p14:creationId xmlns:p14="http://schemas.microsoft.com/office/powerpoint/2010/main" val="2682742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118368-5706-4E93-B8A2-D7951387E864}" type="slidenum">
              <a:rPr lang="en-US" smtClean="0"/>
              <a:t>1</a:t>
            </a:fld>
            <a:endParaRPr lang="en-US"/>
          </a:p>
        </p:txBody>
      </p:sp>
    </p:spTree>
    <p:extLst>
      <p:ext uri="{BB962C8B-B14F-4D97-AF65-F5344CB8AC3E}">
        <p14:creationId xmlns:p14="http://schemas.microsoft.com/office/powerpoint/2010/main" val="815422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0157B9A-525D-4B37-98AA-E72220A6F34D}" type="slidenum">
              <a:rPr lang="en-AU" altLang="en-US"/>
              <a:pPr/>
              <a:t>10</a:t>
            </a:fld>
            <a:endParaRPr lang="en-AU" altLang="en-US"/>
          </a:p>
        </p:txBody>
      </p:sp>
      <p:sp>
        <p:nvSpPr>
          <p:cNvPr id="135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2713004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A04040DA-BD44-604B-B57F-671242BFEA1F}" type="slidenum">
              <a:rPr lang="en-AU"/>
              <a:pPr/>
              <a:t>12</a:t>
            </a:fld>
            <a:endParaRPr lang="en-AU"/>
          </a:p>
        </p:txBody>
      </p:sp>
      <p:sp>
        <p:nvSpPr>
          <p:cNvPr id="1372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7219"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Tree>
    <p:extLst>
      <p:ext uri="{BB962C8B-B14F-4D97-AF65-F5344CB8AC3E}">
        <p14:creationId xmlns:p14="http://schemas.microsoft.com/office/powerpoint/2010/main" val="4274127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B83D8826-FBDD-6640-B157-940AAC409F17}" type="slidenum">
              <a:rPr lang="en-AU"/>
              <a:pPr/>
              <a:t>13</a:t>
            </a:fld>
            <a:endParaRPr lang="en-AU"/>
          </a:p>
        </p:txBody>
      </p:sp>
      <p:sp>
        <p:nvSpPr>
          <p:cNvPr id="1392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9267"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Tree>
    <p:extLst>
      <p:ext uri="{BB962C8B-B14F-4D97-AF65-F5344CB8AC3E}">
        <p14:creationId xmlns:p14="http://schemas.microsoft.com/office/powerpoint/2010/main" val="3698739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F4173438-289F-134B-BFE1-C8B99E8AF1E6}" type="slidenum">
              <a:rPr lang="en-AU"/>
              <a:pPr/>
              <a:t>14</a:t>
            </a:fld>
            <a:endParaRPr lang="en-AU"/>
          </a:p>
        </p:txBody>
      </p:sp>
      <p:sp>
        <p:nvSpPr>
          <p:cNvPr id="1413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41315"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Tree>
    <p:extLst>
      <p:ext uri="{BB962C8B-B14F-4D97-AF65-F5344CB8AC3E}">
        <p14:creationId xmlns:p14="http://schemas.microsoft.com/office/powerpoint/2010/main" val="147234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118368-5706-4E93-B8A2-D7951387E864}" type="slidenum">
              <a:rPr lang="en-US" smtClean="0"/>
              <a:t>15</a:t>
            </a:fld>
            <a:endParaRPr lang="en-US"/>
          </a:p>
        </p:txBody>
      </p:sp>
    </p:spTree>
    <p:extLst>
      <p:ext uri="{BB962C8B-B14F-4D97-AF65-F5344CB8AC3E}">
        <p14:creationId xmlns:p14="http://schemas.microsoft.com/office/powerpoint/2010/main" val="2535468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118368-5706-4E93-B8A2-D7951387E864}" type="slidenum">
              <a:rPr lang="en-US" smtClean="0"/>
              <a:t>16</a:t>
            </a:fld>
            <a:endParaRPr lang="en-US"/>
          </a:p>
        </p:txBody>
      </p:sp>
    </p:spTree>
    <p:extLst>
      <p:ext uri="{BB962C8B-B14F-4D97-AF65-F5344CB8AC3E}">
        <p14:creationId xmlns:p14="http://schemas.microsoft.com/office/powerpoint/2010/main" val="305372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E5965438-533E-064F-B763-8F2547A693F1}" type="slidenum">
              <a:rPr lang="en-AU"/>
              <a:pPr/>
              <a:t>17</a:t>
            </a:fld>
            <a:endParaRPr lang="en-AU" dirty="0"/>
          </a:p>
        </p:txBody>
      </p:sp>
      <p:sp>
        <p:nvSpPr>
          <p:cNvPr id="389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8915"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424664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FF8EEA8-299E-4095-8156-339CB1DBF5B4}" type="slidenum">
              <a:rPr lang="en-AU" altLang="en-US"/>
              <a:pPr/>
              <a:t>18</a:t>
            </a:fld>
            <a:endParaRPr lang="en-AU" altLang="en-US"/>
          </a:p>
        </p:txBody>
      </p:sp>
      <p:sp>
        <p:nvSpPr>
          <p:cNvPr id="532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745002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D3681BB-2103-4052-8096-31F2638F1B43}" type="slidenum">
              <a:rPr lang="en-AU" altLang="en-US"/>
              <a:pPr/>
              <a:t>19</a:t>
            </a:fld>
            <a:endParaRPr lang="en-AU" altLang="en-US"/>
          </a:p>
        </p:txBody>
      </p:sp>
      <p:sp>
        <p:nvSpPr>
          <p:cNvPr id="839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867557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3BF40C63-AAB0-E646-BF4B-A6AEFF3E715E}" type="slidenum">
              <a:rPr lang="en-AU"/>
              <a:pPr/>
              <a:t>20</a:t>
            </a:fld>
            <a:endParaRPr lang="en-AU" dirty="0"/>
          </a:p>
        </p:txBody>
      </p:sp>
      <p:sp>
        <p:nvSpPr>
          <p:cNvPr id="860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6019"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483158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118368-5706-4E93-B8A2-D7951387E864}" type="slidenum">
              <a:rPr lang="en-US" smtClean="0"/>
              <a:t>2</a:t>
            </a:fld>
            <a:endParaRPr lang="en-US"/>
          </a:p>
        </p:txBody>
      </p:sp>
    </p:spTree>
    <p:extLst>
      <p:ext uri="{BB962C8B-B14F-4D97-AF65-F5344CB8AC3E}">
        <p14:creationId xmlns:p14="http://schemas.microsoft.com/office/powerpoint/2010/main" val="7755691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B0412AD4-5588-C149-A32D-A06A4B3A12FC}" type="slidenum">
              <a:rPr lang="en-AU"/>
              <a:pPr/>
              <a:t>22</a:t>
            </a:fld>
            <a:endParaRPr lang="en-AU" dirty="0"/>
          </a:p>
        </p:txBody>
      </p:sp>
      <p:sp>
        <p:nvSpPr>
          <p:cNvPr id="880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8067"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714204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118368-5706-4E93-B8A2-D7951387E864}" type="slidenum">
              <a:rPr lang="en-US" smtClean="0"/>
              <a:t>25</a:t>
            </a:fld>
            <a:endParaRPr lang="en-US"/>
          </a:p>
        </p:txBody>
      </p:sp>
    </p:spTree>
    <p:extLst>
      <p:ext uri="{BB962C8B-B14F-4D97-AF65-F5344CB8AC3E}">
        <p14:creationId xmlns:p14="http://schemas.microsoft.com/office/powerpoint/2010/main" val="24199661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118368-5706-4E93-B8A2-D7951387E864}" type="slidenum">
              <a:rPr lang="en-US" smtClean="0"/>
              <a:t>26</a:t>
            </a:fld>
            <a:endParaRPr lang="en-US"/>
          </a:p>
        </p:txBody>
      </p:sp>
    </p:spTree>
    <p:extLst>
      <p:ext uri="{BB962C8B-B14F-4D97-AF65-F5344CB8AC3E}">
        <p14:creationId xmlns:p14="http://schemas.microsoft.com/office/powerpoint/2010/main" val="3216557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118368-5706-4E93-B8A2-D7951387E864}" type="slidenum">
              <a:rPr lang="en-US" smtClean="0"/>
              <a:t>3</a:t>
            </a:fld>
            <a:endParaRPr lang="en-US"/>
          </a:p>
        </p:txBody>
      </p:sp>
    </p:spTree>
    <p:extLst>
      <p:ext uri="{BB962C8B-B14F-4D97-AF65-F5344CB8AC3E}">
        <p14:creationId xmlns:p14="http://schemas.microsoft.com/office/powerpoint/2010/main" val="3980462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118368-5706-4E93-B8A2-D7951387E864}" type="slidenum">
              <a:rPr lang="en-US" smtClean="0"/>
              <a:t>4</a:t>
            </a:fld>
            <a:endParaRPr lang="en-US"/>
          </a:p>
        </p:txBody>
      </p:sp>
    </p:spTree>
    <p:extLst>
      <p:ext uri="{BB962C8B-B14F-4D97-AF65-F5344CB8AC3E}">
        <p14:creationId xmlns:p14="http://schemas.microsoft.com/office/powerpoint/2010/main" val="2567783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E1A71915-2053-904F-8042-90D1657E7D55}" type="slidenum">
              <a:rPr lang="en-AU"/>
              <a:pPr/>
              <a:t>5</a:t>
            </a:fld>
            <a:endParaRPr lang="en-AU"/>
          </a:p>
        </p:txBody>
      </p:sp>
      <p:sp>
        <p:nvSpPr>
          <p:cNvPr id="972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7283"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Tree>
    <p:extLst>
      <p:ext uri="{BB962C8B-B14F-4D97-AF65-F5344CB8AC3E}">
        <p14:creationId xmlns:p14="http://schemas.microsoft.com/office/powerpoint/2010/main" val="3962146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EFB52B42-069A-C64A-B67A-65FFA7BE2AD3}" type="slidenum">
              <a:rPr lang="en-AU"/>
              <a:pPr/>
              <a:t>6</a:t>
            </a:fld>
            <a:endParaRPr lang="en-AU"/>
          </a:p>
        </p:txBody>
      </p:sp>
      <p:sp>
        <p:nvSpPr>
          <p:cNvPr id="993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9331"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Tree>
    <p:extLst>
      <p:ext uri="{BB962C8B-B14F-4D97-AF65-F5344CB8AC3E}">
        <p14:creationId xmlns:p14="http://schemas.microsoft.com/office/powerpoint/2010/main" val="2436373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118368-5706-4E93-B8A2-D7951387E864}" type="slidenum">
              <a:rPr lang="en-US" smtClean="0"/>
              <a:t>7</a:t>
            </a:fld>
            <a:endParaRPr lang="en-US"/>
          </a:p>
        </p:txBody>
      </p:sp>
    </p:spTree>
    <p:extLst>
      <p:ext uri="{BB962C8B-B14F-4D97-AF65-F5344CB8AC3E}">
        <p14:creationId xmlns:p14="http://schemas.microsoft.com/office/powerpoint/2010/main" val="3302277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F46522E-339A-463D-8302-FDB368DB6BA2}" type="slidenum">
              <a:rPr lang="en-AU" altLang="en-US"/>
              <a:pPr/>
              <a:t>8</a:t>
            </a:fld>
            <a:endParaRPr lang="en-AU" altLang="en-US"/>
          </a:p>
        </p:txBody>
      </p:sp>
      <p:sp>
        <p:nvSpPr>
          <p:cNvPr id="1034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577396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F9CF5DC-13F6-4199-8106-77092CBDD476}" type="slidenum">
              <a:rPr lang="en-AU" altLang="en-US"/>
              <a:pPr/>
              <a:t>9</a:t>
            </a:fld>
            <a:endParaRPr lang="en-AU" altLang="en-US"/>
          </a:p>
        </p:txBody>
      </p:sp>
      <p:sp>
        <p:nvSpPr>
          <p:cNvPr id="1054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942617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BCAD85-E32A-4B16-B80F-9396A3B16692}"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64B08-860A-4D91-B10A-99EC3FD53359}" type="slidenum">
              <a:rPr lang="en-US" smtClean="0"/>
              <a:t>‹#›</a:t>
            </a:fld>
            <a:endParaRPr lang="en-US"/>
          </a:p>
        </p:txBody>
      </p:sp>
    </p:spTree>
    <p:extLst>
      <p:ext uri="{BB962C8B-B14F-4D97-AF65-F5344CB8AC3E}">
        <p14:creationId xmlns:p14="http://schemas.microsoft.com/office/powerpoint/2010/main" val="23472846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CAD85-E32A-4B16-B80F-9396A3B16692}"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64B08-860A-4D91-B10A-99EC3FD53359}" type="slidenum">
              <a:rPr lang="en-US" smtClean="0"/>
              <a:t>‹#›</a:t>
            </a:fld>
            <a:endParaRPr lang="en-US"/>
          </a:p>
        </p:txBody>
      </p:sp>
    </p:spTree>
    <p:extLst>
      <p:ext uri="{BB962C8B-B14F-4D97-AF65-F5344CB8AC3E}">
        <p14:creationId xmlns:p14="http://schemas.microsoft.com/office/powerpoint/2010/main" val="160484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CAD85-E32A-4B16-B80F-9396A3B16692}"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64B08-860A-4D91-B10A-99EC3FD53359}" type="slidenum">
              <a:rPr lang="en-US" smtClean="0"/>
              <a:t>‹#›</a:t>
            </a:fld>
            <a:endParaRPr lang="en-US"/>
          </a:p>
        </p:txBody>
      </p:sp>
    </p:spTree>
    <p:extLst>
      <p:ext uri="{BB962C8B-B14F-4D97-AF65-F5344CB8AC3E}">
        <p14:creationId xmlns:p14="http://schemas.microsoft.com/office/powerpoint/2010/main" val="3408028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CAD85-E32A-4B16-B80F-9396A3B16692}"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64B08-860A-4D91-B10A-99EC3FD53359}" type="slidenum">
              <a:rPr lang="en-US" smtClean="0"/>
              <a:t>‹#›</a:t>
            </a:fld>
            <a:endParaRPr lang="en-US"/>
          </a:p>
        </p:txBody>
      </p:sp>
    </p:spTree>
    <p:extLst>
      <p:ext uri="{BB962C8B-B14F-4D97-AF65-F5344CB8AC3E}">
        <p14:creationId xmlns:p14="http://schemas.microsoft.com/office/powerpoint/2010/main" val="717120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BCAD85-E32A-4B16-B80F-9396A3B16692}"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64B08-860A-4D91-B10A-99EC3FD53359}" type="slidenum">
              <a:rPr lang="en-US" smtClean="0"/>
              <a:t>‹#›</a:t>
            </a:fld>
            <a:endParaRPr lang="en-US"/>
          </a:p>
        </p:txBody>
      </p:sp>
    </p:spTree>
    <p:extLst>
      <p:ext uri="{BB962C8B-B14F-4D97-AF65-F5344CB8AC3E}">
        <p14:creationId xmlns:p14="http://schemas.microsoft.com/office/powerpoint/2010/main" val="39977554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BCAD85-E32A-4B16-B80F-9396A3B16692}"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64B08-860A-4D91-B10A-99EC3FD53359}" type="slidenum">
              <a:rPr lang="en-US" smtClean="0"/>
              <a:t>‹#›</a:t>
            </a:fld>
            <a:endParaRPr lang="en-US"/>
          </a:p>
        </p:txBody>
      </p:sp>
    </p:spTree>
    <p:extLst>
      <p:ext uri="{BB962C8B-B14F-4D97-AF65-F5344CB8AC3E}">
        <p14:creationId xmlns:p14="http://schemas.microsoft.com/office/powerpoint/2010/main" val="2082244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BCAD85-E32A-4B16-B80F-9396A3B16692}" type="datetimeFigureOut">
              <a:rPr lang="en-US" smtClean="0"/>
              <a:t>8/26/2016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C64B08-860A-4D91-B10A-99EC3FD53359}" type="slidenum">
              <a:rPr lang="en-US" smtClean="0"/>
              <a:t>‹#›</a:t>
            </a:fld>
            <a:endParaRPr lang="en-US"/>
          </a:p>
        </p:txBody>
      </p:sp>
    </p:spTree>
    <p:extLst>
      <p:ext uri="{BB962C8B-B14F-4D97-AF65-F5344CB8AC3E}">
        <p14:creationId xmlns:p14="http://schemas.microsoft.com/office/powerpoint/2010/main" val="18313158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BCAD85-E32A-4B16-B80F-9396A3B16692}" type="datetimeFigureOut">
              <a:rPr lang="en-US" smtClean="0"/>
              <a:t>8/26/2016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C64B08-860A-4D91-B10A-99EC3FD53359}" type="slidenum">
              <a:rPr lang="en-US" smtClean="0"/>
              <a:t>‹#›</a:t>
            </a:fld>
            <a:endParaRPr lang="en-US"/>
          </a:p>
        </p:txBody>
      </p:sp>
    </p:spTree>
    <p:extLst>
      <p:ext uri="{BB962C8B-B14F-4D97-AF65-F5344CB8AC3E}">
        <p14:creationId xmlns:p14="http://schemas.microsoft.com/office/powerpoint/2010/main" val="20838076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BCAD85-E32A-4B16-B80F-9396A3B16692}" type="datetimeFigureOut">
              <a:rPr lang="en-US" smtClean="0"/>
              <a:t>8/26/2016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C64B08-860A-4D91-B10A-99EC3FD53359}" type="slidenum">
              <a:rPr lang="en-US" smtClean="0"/>
              <a:t>‹#›</a:t>
            </a:fld>
            <a:endParaRPr lang="en-US"/>
          </a:p>
        </p:txBody>
      </p:sp>
    </p:spTree>
    <p:extLst>
      <p:ext uri="{BB962C8B-B14F-4D97-AF65-F5344CB8AC3E}">
        <p14:creationId xmlns:p14="http://schemas.microsoft.com/office/powerpoint/2010/main" val="4208256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BCAD85-E32A-4B16-B80F-9396A3B16692}"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64B08-860A-4D91-B10A-99EC3FD53359}" type="slidenum">
              <a:rPr lang="en-US" smtClean="0"/>
              <a:t>‹#›</a:t>
            </a:fld>
            <a:endParaRPr lang="en-US"/>
          </a:p>
        </p:txBody>
      </p:sp>
    </p:spTree>
    <p:extLst>
      <p:ext uri="{BB962C8B-B14F-4D97-AF65-F5344CB8AC3E}">
        <p14:creationId xmlns:p14="http://schemas.microsoft.com/office/powerpoint/2010/main" val="39609668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BCAD85-E32A-4B16-B80F-9396A3B16692}"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64B08-860A-4D91-B10A-99EC3FD53359}" type="slidenum">
              <a:rPr lang="en-US" smtClean="0"/>
              <a:t>‹#›</a:t>
            </a:fld>
            <a:endParaRPr lang="en-US"/>
          </a:p>
        </p:txBody>
      </p:sp>
    </p:spTree>
    <p:extLst>
      <p:ext uri="{BB962C8B-B14F-4D97-AF65-F5344CB8AC3E}">
        <p14:creationId xmlns:p14="http://schemas.microsoft.com/office/powerpoint/2010/main" val="3820255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CAD85-E32A-4B16-B80F-9396A3B16692}" type="datetimeFigureOut">
              <a:rPr lang="en-US" smtClean="0"/>
              <a:t>8/26/2016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64B08-860A-4D91-B10A-99EC3FD53359}" type="slidenum">
              <a:rPr lang="en-US" smtClean="0"/>
              <a:t>‹#›</a:t>
            </a:fld>
            <a:endParaRPr lang="en-US"/>
          </a:p>
        </p:txBody>
      </p:sp>
    </p:spTree>
    <p:extLst>
      <p:ext uri="{BB962C8B-B14F-4D97-AF65-F5344CB8AC3E}">
        <p14:creationId xmlns:p14="http://schemas.microsoft.com/office/powerpoint/2010/main" val="3362511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mediaplayer.pearsoncmg.com/_ph_bp2_cc_set.title.Operations_Management_at_Hard_Rock_Cafe__/bp_mylabs/akamai/2012/om/heizer/HardRock_Operations.m4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mediaplayer.pearsoncmg.com/_ph_bp2_cc_set.title.Hard_Rock_Cafe_Global_Strategy__/bp_mylabs/akamai/2012/om/heizer/HardRock_Global_Strategy.m4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diaplayer.pearsoncmg.com/media_ph_bp2_cc_set.title.Operations_Management_at_Frito-Lay__/ph/bp/bp_mylabs/akamai/2012/om/heizer/Frito_Lay_Op_MGT.m4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Operations</a:t>
            </a:r>
            <a:r>
              <a:rPr lang="en-US" b="1" dirty="0"/>
              <a:t/>
            </a:r>
            <a:br>
              <a:rPr lang="en-US" b="1" dirty="0"/>
            </a:br>
            <a:endParaRPr lang="en-US" dirty="0"/>
          </a:p>
        </p:txBody>
      </p:sp>
      <p:sp>
        <p:nvSpPr>
          <p:cNvPr id="3" name="Subtitle 2"/>
          <p:cNvSpPr>
            <a:spLocks noGrp="1"/>
          </p:cNvSpPr>
          <p:nvPr>
            <p:ph type="subTitle" idx="1"/>
          </p:nvPr>
        </p:nvSpPr>
        <p:spPr/>
        <p:txBody>
          <a:bodyPr>
            <a:normAutofit/>
          </a:bodyPr>
          <a:lstStyle/>
          <a:p>
            <a:r>
              <a:rPr lang="en-US" b="1" dirty="0" smtClean="0"/>
              <a:t>Your Professor:</a:t>
            </a:r>
          </a:p>
          <a:p>
            <a:r>
              <a:rPr lang="en-US" dirty="0" smtClean="0"/>
              <a:t>Dr. Justin Bateh</a:t>
            </a:r>
            <a:br>
              <a:rPr lang="en-US" dirty="0" smtClean="0"/>
            </a:br>
            <a:r>
              <a:rPr lang="en-US" u="sng" dirty="0" smtClean="0"/>
              <a:t>www.drjustinbateh.com</a:t>
            </a:r>
            <a:r>
              <a:rPr lang="en-US" dirty="0" smtClean="0"/>
              <a:t> </a:t>
            </a:r>
          </a:p>
          <a:p>
            <a:endParaRPr lang="en-US" dirty="0"/>
          </a:p>
        </p:txBody>
      </p:sp>
    </p:spTree>
    <p:extLst>
      <p:ext uri="{BB962C8B-B14F-4D97-AF65-F5344CB8AC3E}">
        <p14:creationId xmlns:p14="http://schemas.microsoft.com/office/powerpoint/2010/main" val="3412697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ChangeArrowheads="1"/>
          </p:cNvSpPr>
          <p:nvPr>
            <p:ph type="title"/>
          </p:nvPr>
        </p:nvSpPr>
        <p:spPr>
          <a:xfrm>
            <a:off x="2724150" y="434975"/>
            <a:ext cx="6769100" cy="1316038"/>
          </a:xfrm>
        </p:spPr>
        <p:txBody>
          <a:bodyPr/>
          <a:lstStyle/>
          <a:p>
            <a:pPr>
              <a:lnSpc>
                <a:spcPct val="90000"/>
              </a:lnSpc>
            </a:pPr>
            <a:r>
              <a:rPr lang="en-US" altLang="en-US" smtClean="0">
                <a:latin typeface="Arial" panose="020B0604020202020204" pitchFamily="34" charset="0"/>
                <a:cs typeface="Arial" panose="020B0604020202020204" pitchFamily="34" charset="0"/>
              </a:rPr>
              <a:t>Productivity and the Service Sector</a:t>
            </a:r>
          </a:p>
        </p:txBody>
      </p:sp>
      <p:sp>
        <p:nvSpPr>
          <p:cNvPr id="154627" name="Text Box 3"/>
          <p:cNvSpPr txBox="1">
            <a:spLocks noChangeArrowheads="1"/>
          </p:cNvSpPr>
          <p:nvPr/>
        </p:nvSpPr>
        <p:spPr bwMode="auto">
          <a:xfrm>
            <a:off x="2441575" y="2106613"/>
            <a:ext cx="743585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90000"/>
              </a:lnSpc>
              <a:spcAft>
                <a:spcPts val="1200"/>
              </a:spcAft>
              <a:buClr>
                <a:srgbClr val="BF0922"/>
              </a:buClr>
              <a:buFont typeface="Arial" panose="020B0604020202020204" pitchFamily="34" charset="0"/>
              <a:buAutoNum type="arabicPeriod"/>
            </a:pPr>
            <a:r>
              <a:rPr lang="en-US" altLang="en-US" sz="2800">
                <a:latin typeface="Arial" panose="020B0604020202020204" pitchFamily="34" charset="0"/>
                <a:ea typeface="MS PGothic" panose="020B0600070205080204" pitchFamily="34" charset="-128"/>
              </a:rPr>
              <a:t>Typically labor intensive</a:t>
            </a:r>
          </a:p>
        </p:txBody>
      </p:sp>
      <p:sp>
        <p:nvSpPr>
          <p:cNvPr id="154628" name="Text Box 4"/>
          <p:cNvSpPr txBox="1">
            <a:spLocks noChangeArrowheads="1"/>
          </p:cNvSpPr>
          <p:nvPr/>
        </p:nvSpPr>
        <p:spPr bwMode="auto">
          <a:xfrm>
            <a:off x="2441575" y="2665413"/>
            <a:ext cx="7435850" cy="288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90000"/>
              </a:lnSpc>
              <a:spcAft>
                <a:spcPts val="1200"/>
              </a:spcAft>
              <a:buClr>
                <a:srgbClr val="BF0922"/>
              </a:buClr>
              <a:buFont typeface="Arial" panose="020B0604020202020204" pitchFamily="34" charset="0"/>
              <a:buAutoNum type="arabicPeriod" startAt="2"/>
            </a:pPr>
            <a:r>
              <a:rPr lang="en-US" altLang="en-US" sz="2800">
                <a:latin typeface="Arial" panose="020B0604020202020204" pitchFamily="34" charset="0"/>
                <a:ea typeface="MS PGothic" panose="020B0600070205080204" pitchFamily="34" charset="-128"/>
              </a:rPr>
              <a:t>Frequently focused on unique individual attributes or desires</a:t>
            </a:r>
          </a:p>
          <a:p>
            <a:pPr>
              <a:lnSpc>
                <a:spcPct val="90000"/>
              </a:lnSpc>
              <a:spcAft>
                <a:spcPts val="1200"/>
              </a:spcAft>
              <a:buClr>
                <a:srgbClr val="BF0922"/>
              </a:buClr>
              <a:buFont typeface="Arial" panose="020B0604020202020204" pitchFamily="34" charset="0"/>
              <a:buAutoNum type="arabicPeriod" startAt="2"/>
            </a:pPr>
            <a:r>
              <a:rPr lang="en-US" altLang="en-US" sz="2800">
                <a:latin typeface="Arial" panose="020B0604020202020204" pitchFamily="34" charset="0"/>
                <a:ea typeface="MS PGothic" panose="020B0600070205080204" pitchFamily="34" charset="-128"/>
              </a:rPr>
              <a:t>Often an intellectual task performed by professionals</a:t>
            </a:r>
          </a:p>
          <a:p>
            <a:pPr>
              <a:lnSpc>
                <a:spcPct val="90000"/>
              </a:lnSpc>
              <a:spcAft>
                <a:spcPts val="1200"/>
              </a:spcAft>
              <a:buClr>
                <a:srgbClr val="BF0922"/>
              </a:buClr>
              <a:buFont typeface="Arial" panose="020B0604020202020204" pitchFamily="34" charset="0"/>
              <a:buAutoNum type="arabicPeriod" startAt="2"/>
            </a:pPr>
            <a:r>
              <a:rPr lang="en-US" altLang="en-US" sz="2800">
                <a:latin typeface="Arial" panose="020B0604020202020204" pitchFamily="34" charset="0"/>
                <a:ea typeface="MS PGothic" panose="020B0600070205080204" pitchFamily="34" charset="-128"/>
              </a:rPr>
              <a:t>Often difficult to mechanize and automate</a:t>
            </a:r>
          </a:p>
          <a:p>
            <a:pPr>
              <a:lnSpc>
                <a:spcPct val="90000"/>
              </a:lnSpc>
              <a:spcAft>
                <a:spcPts val="1200"/>
              </a:spcAft>
              <a:buClr>
                <a:srgbClr val="BF0922"/>
              </a:buClr>
              <a:buFont typeface="Arial" panose="020B0604020202020204" pitchFamily="34" charset="0"/>
              <a:buAutoNum type="arabicPeriod" startAt="2"/>
            </a:pPr>
            <a:r>
              <a:rPr lang="en-US" altLang="en-US" sz="2800">
                <a:latin typeface="Arial" panose="020B0604020202020204" pitchFamily="34" charset="0"/>
                <a:ea typeface="MS PGothic" panose="020B0600070205080204" pitchFamily="34" charset="-128"/>
              </a:rPr>
              <a:t>Often difficult to evaluate for quality</a:t>
            </a:r>
            <a:endParaRPr lang="en-AU" altLang="en-US" sz="280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39385434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54627"/>
                                        </p:tgtEl>
                                        <p:attrNameLst>
                                          <p:attrName>style.visibility</p:attrName>
                                        </p:attrNameLst>
                                      </p:cBhvr>
                                      <p:to>
                                        <p:strVal val="visible"/>
                                      </p:to>
                                    </p:set>
                                    <p:animEffect transition="in" filter="strips(downRight)">
                                      <p:cBhvr>
                                        <p:cTn id="7" dur="1000"/>
                                        <p:tgtEl>
                                          <p:spTgt spid="1546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4628">
                                            <p:txEl>
                                              <p:pRg st="0" end="0"/>
                                            </p:txEl>
                                          </p:spTgt>
                                        </p:tgtEl>
                                        <p:attrNameLst>
                                          <p:attrName>style.visibility</p:attrName>
                                        </p:attrNameLst>
                                      </p:cBhvr>
                                      <p:to>
                                        <p:strVal val="visible"/>
                                      </p:to>
                                    </p:set>
                                    <p:animEffect transition="in" filter="strips(downRight)">
                                      <p:cBhvr>
                                        <p:cTn id="12" dur="1000"/>
                                        <p:tgtEl>
                                          <p:spTgt spid="15462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54628">
                                            <p:txEl>
                                              <p:pRg st="1" end="1"/>
                                            </p:txEl>
                                          </p:spTgt>
                                        </p:tgtEl>
                                        <p:attrNameLst>
                                          <p:attrName>style.visibility</p:attrName>
                                        </p:attrNameLst>
                                      </p:cBhvr>
                                      <p:to>
                                        <p:strVal val="visible"/>
                                      </p:to>
                                    </p:set>
                                    <p:animEffect transition="in" filter="strips(downRight)">
                                      <p:cBhvr>
                                        <p:cTn id="17" dur="1000"/>
                                        <p:tgtEl>
                                          <p:spTgt spid="15462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54628">
                                            <p:txEl>
                                              <p:pRg st="2" end="2"/>
                                            </p:txEl>
                                          </p:spTgt>
                                        </p:tgtEl>
                                        <p:attrNameLst>
                                          <p:attrName>style.visibility</p:attrName>
                                        </p:attrNameLst>
                                      </p:cBhvr>
                                      <p:to>
                                        <p:strVal val="visible"/>
                                      </p:to>
                                    </p:set>
                                    <p:animEffect transition="in" filter="strips(downRight)">
                                      <p:cBhvr>
                                        <p:cTn id="22" dur="1000"/>
                                        <p:tgtEl>
                                          <p:spTgt spid="15462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54628">
                                            <p:txEl>
                                              <p:pRg st="3" end="3"/>
                                            </p:txEl>
                                          </p:spTgt>
                                        </p:tgtEl>
                                        <p:attrNameLst>
                                          <p:attrName>style.visibility</p:attrName>
                                        </p:attrNameLst>
                                      </p:cBhvr>
                                      <p:to>
                                        <p:strVal val="visible"/>
                                      </p:to>
                                    </p:set>
                                    <p:animEffect transition="in" filter="strips(downRight)">
                                      <p:cBhvr>
                                        <p:cTn id="27" dur="1000"/>
                                        <p:tgtEl>
                                          <p:spTgt spid="1546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p:bldP spid="15462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Labor Productivity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Labor productivity is sometimes perceived to be driven by employee motivation. </a:t>
            </a:r>
            <a:endParaRPr lang="en-US" dirty="0" smtClean="0"/>
          </a:p>
          <a:p>
            <a:pPr marL="514350" indent="-514350">
              <a:buFont typeface="+mj-lt"/>
              <a:buAutoNum type="arabicPeriod"/>
            </a:pPr>
            <a:r>
              <a:rPr lang="en-US" dirty="0"/>
              <a:t>S</a:t>
            </a:r>
            <a:r>
              <a:rPr lang="en-US" dirty="0" smtClean="0"/>
              <a:t>plit </a:t>
            </a:r>
            <a:r>
              <a:rPr lang="en-US" dirty="0"/>
              <a:t>up into small groups to discuss effective ways to motivate hourly employees vs. salaried managers.  </a:t>
            </a:r>
            <a:endParaRPr lang="en-US" dirty="0" smtClean="0"/>
          </a:p>
          <a:p>
            <a:pPr lvl="1"/>
            <a:r>
              <a:rPr lang="en-US" dirty="0" smtClean="0"/>
              <a:t>If </a:t>
            </a:r>
            <a:r>
              <a:rPr lang="en-US" dirty="0"/>
              <a:t>productivity of these workers is below expectation, what are good and poor ways to try to motivate them? </a:t>
            </a:r>
            <a:endParaRPr lang="en-US" dirty="0" smtClean="0"/>
          </a:p>
          <a:p>
            <a:pPr lvl="1"/>
            <a:r>
              <a:rPr lang="en-US" dirty="0" smtClean="0"/>
              <a:t>What </a:t>
            </a:r>
            <a:r>
              <a:rPr lang="en-US" dirty="0"/>
              <a:t>methods might work well with blue collar employees but not white collar employees, and vice versa? </a:t>
            </a:r>
            <a:endParaRPr lang="en-US" dirty="0" smtClean="0"/>
          </a:p>
          <a:p>
            <a:pPr lvl="1"/>
            <a:r>
              <a:rPr lang="en-US" dirty="0" smtClean="0"/>
              <a:t>What </a:t>
            </a:r>
            <a:r>
              <a:rPr lang="en-US" dirty="0"/>
              <a:t>methods might work well in the short run but not in the long run, and vice versa? </a:t>
            </a:r>
            <a:endParaRPr lang="en-US" dirty="0" smtClean="0"/>
          </a:p>
          <a:p>
            <a:pPr marL="514350" indent="-514350">
              <a:buFont typeface="+mj-lt"/>
              <a:buAutoNum type="arabicPeriod"/>
            </a:pPr>
            <a:r>
              <a:rPr lang="en-US" dirty="0"/>
              <a:t>E</a:t>
            </a:r>
            <a:r>
              <a:rPr lang="en-US" dirty="0" smtClean="0"/>
              <a:t>ach group reports </a:t>
            </a:r>
            <a:r>
              <a:rPr lang="en-US" dirty="0"/>
              <a:t>its ideas to the whole class. (And if any group has little to say, </a:t>
            </a:r>
            <a:r>
              <a:rPr lang="en-US" dirty="0" smtClean="0"/>
              <a:t>what </a:t>
            </a:r>
            <a:r>
              <a:rPr lang="en-US" dirty="0"/>
              <a:t>could have been done to motivate </a:t>
            </a:r>
            <a:r>
              <a:rPr lang="en-US" dirty="0" smtClean="0"/>
              <a:t>yourself to </a:t>
            </a:r>
            <a:r>
              <a:rPr lang="en-US" dirty="0"/>
              <a:t>do better!)</a:t>
            </a:r>
          </a:p>
          <a:p>
            <a:endParaRPr lang="en-US" dirty="0"/>
          </a:p>
        </p:txBody>
      </p:sp>
    </p:spTree>
    <p:extLst>
      <p:ext uri="{BB962C8B-B14F-4D97-AF65-F5344CB8AC3E}">
        <p14:creationId xmlns:p14="http://schemas.microsoft.com/office/powerpoint/2010/main" val="1194113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co bell.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64500" y="1485900"/>
            <a:ext cx="1854200" cy="256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6194" name="Rectangle 2"/>
          <p:cNvSpPr>
            <a:spLocks noGrp="1" noChangeArrowheads="1"/>
          </p:cNvSpPr>
          <p:nvPr>
            <p:ph type="title"/>
          </p:nvPr>
        </p:nvSpPr>
        <p:spPr>
          <a:xfrm>
            <a:off x="2209800" y="434975"/>
            <a:ext cx="7772400" cy="876300"/>
          </a:xfrm>
        </p:spPr>
        <p:txBody>
          <a:bodyPr>
            <a:normAutofit fontScale="90000"/>
          </a:bodyPr>
          <a:lstStyle/>
          <a:p>
            <a:r>
              <a:rPr lang="en-AU" dirty="0" smtClean="0">
                <a:latin typeface="Arial" charset="0"/>
                <a:cs typeface="Arial" charset="0"/>
              </a:rPr>
              <a:t>What do we look for in operations?</a:t>
            </a:r>
            <a:endParaRPr lang="en-AU" dirty="0">
              <a:latin typeface="Arial" charset="0"/>
              <a:cs typeface="Arial" charset="0"/>
            </a:endParaRPr>
          </a:p>
        </p:txBody>
      </p:sp>
      <p:sp>
        <p:nvSpPr>
          <p:cNvPr id="156675" name="Text Box 3"/>
          <p:cNvSpPr txBox="1">
            <a:spLocks noChangeArrowheads="1"/>
          </p:cNvSpPr>
          <p:nvPr/>
        </p:nvSpPr>
        <p:spPr bwMode="auto">
          <a:xfrm>
            <a:off x="2219325" y="1684338"/>
            <a:ext cx="2559050" cy="4873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spcAft>
                <a:spcPct val="40000"/>
              </a:spcAft>
            </a:pPr>
            <a:r>
              <a:rPr lang="en-AU" sz="2800">
                <a:latin typeface="Arial" charset="0"/>
              </a:rPr>
              <a:t>Improvements:</a:t>
            </a:r>
          </a:p>
        </p:txBody>
      </p:sp>
      <p:sp>
        <p:nvSpPr>
          <p:cNvPr id="156676" name="Text Box 4"/>
          <p:cNvSpPr txBox="1">
            <a:spLocks noChangeArrowheads="1"/>
          </p:cNvSpPr>
          <p:nvPr/>
        </p:nvSpPr>
        <p:spPr bwMode="auto">
          <a:xfrm>
            <a:off x="2955926" y="2279651"/>
            <a:ext cx="6061075" cy="3495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44500" indent="-444500">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spcAft>
                <a:spcPct val="40000"/>
              </a:spcAft>
              <a:buClr>
                <a:srgbClr val="BF0922"/>
              </a:buClr>
              <a:buFont typeface="Arial Unicode MS" charset="0"/>
              <a:buChar char="▶"/>
            </a:pPr>
            <a:r>
              <a:rPr lang="en-AU" sz="2400" dirty="0">
                <a:latin typeface="Arial" charset="0"/>
                <a:ea typeface="MS PGothic" charset="0"/>
                <a:cs typeface="MS PGothic" charset="0"/>
              </a:rPr>
              <a:t>Revised the menu </a:t>
            </a:r>
          </a:p>
          <a:p>
            <a:pPr>
              <a:lnSpc>
                <a:spcPct val="90000"/>
              </a:lnSpc>
              <a:spcAft>
                <a:spcPct val="40000"/>
              </a:spcAft>
              <a:buClr>
                <a:srgbClr val="BF0922"/>
              </a:buClr>
              <a:buFont typeface="Arial Unicode MS" charset="0"/>
              <a:buChar char="▶"/>
            </a:pPr>
            <a:r>
              <a:rPr lang="en-AU" sz="2400" dirty="0">
                <a:latin typeface="Arial" charset="0"/>
                <a:ea typeface="MS PGothic" charset="0"/>
                <a:cs typeface="MS PGothic" charset="0"/>
              </a:rPr>
              <a:t>Designed meals for easy </a:t>
            </a:r>
            <a:br>
              <a:rPr lang="en-AU" sz="2400" dirty="0">
                <a:latin typeface="Arial" charset="0"/>
                <a:ea typeface="MS PGothic" charset="0"/>
                <a:cs typeface="MS PGothic" charset="0"/>
              </a:rPr>
            </a:br>
            <a:r>
              <a:rPr lang="en-AU" sz="2400" dirty="0">
                <a:latin typeface="Arial" charset="0"/>
                <a:ea typeface="MS PGothic" charset="0"/>
                <a:cs typeface="MS PGothic" charset="0"/>
              </a:rPr>
              <a:t>preparation</a:t>
            </a:r>
          </a:p>
          <a:p>
            <a:pPr>
              <a:lnSpc>
                <a:spcPct val="90000"/>
              </a:lnSpc>
              <a:spcAft>
                <a:spcPct val="40000"/>
              </a:spcAft>
              <a:buClr>
                <a:srgbClr val="BF0922"/>
              </a:buClr>
              <a:buFont typeface="Arial Unicode MS" charset="0"/>
              <a:buChar char="▶"/>
            </a:pPr>
            <a:r>
              <a:rPr lang="en-AU" sz="2400" dirty="0">
                <a:latin typeface="Arial" charset="0"/>
                <a:ea typeface="MS PGothic" charset="0"/>
                <a:cs typeface="MS PGothic" charset="0"/>
              </a:rPr>
              <a:t>Shifted some preparation to </a:t>
            </a:r>
            <a:br>
              <a:rPr lang="en-AU" sz="2400" dirty="0">
                <a:latin typeface="Arial" charset="0"/>
                <a:ea typeface="MS PGothic" charset="0"/>
                <a:cs typeface="MS PGothic" charset="0"/>
              </a:rPr>
            </a:br>
            <a:r>
              <a:rPr lang="en-AU" sz="2400" dirty="0">
                <a:latin typeface="Arial" charset="0"/>
                <a:ea typeface="MS PGothic" charset="0"/>
                <a:cs typeface="MS PGothic" charset="0"/>
              </a:rPr>
              <a:t>suppliers</a:t>
            </a:r>
          </a:p>
          <a:p>
            <a:pPr>
              <a:lnSpc>
                <a:spcPct val="90000"/>
              </a:lnSpc>
              <a:spcAft>
                <a:spcPct val="40000"/>
              </a:spcAft>
              <a:buClr>
                <a:srgbClr val="BF0922"/>
              </a:buClr>
              <a:buFont typeface="Arial Unicode MS" charset="0"/>
              <a:buChar char="▶"/>
            </a:pPr>
            <a:r>
              <a:rPr lang="en-AU" sz="2400" dirty="0">
                <a:latin typeface="Arial" charset="0"/>
                <a:ea typeface="MS PGothic" charset="0"/>
                <a:cs typeface="MS PGothic" charset="0"/>
              </a:rPr>
              <a:t>Efficient layout and automation</a:t>
            </a:r>
          </a:p>
          <a:p>
            <a:pPr>
              <a:lnSpc>
                <a:spcPct val="90000"/>
              </a:lnSpc>
              <a:spcAft>
                <a:spcPct val="40000"/>
              </a:spcAft>
              <a:buClr>
                <a:srgbClr val="BF0922"/>
              </a:buClr>
              <a:buFont typeface="Arial Unicode MS" charset="0"/>
              <a:buChar char="▶"/>
            </a:pPr>
            <a:r>
              <a:rPr lang="en-AU" sz="2400" dirty="0">
                <a:latin typeface="Arial" charset="0"/>
                <a:ea typeface="MS PGothic" charset="0"/>
                <a:cs typeface="MS PGothic" charset="0"/>
              </a:rPr>
              <a:t>Training and employee empowerment</a:t>
            </a:r>
          </a:p>
          <a:p>
            <a:pPr>
              <a:lnSpc>
                <a:spcPct val="90000"/>
              </a:lnSpc>
              <a:spcAft>
                <a:spcPct val="40000"/>
              </a:spcAft>
              <a:buClr>
                <a:srgbClr val="BF0922"/>
              </a:buClr>
              <a:buFont typeface="Arial Unicode MS" charset="0"/>
              <a:buChar char="▶"/>
            </a:pPr>
            <a:r>
              <a:rPr lang="en-AU" sz="2400" dirty="0">
                <a:latin typeface="Arial" charset="0"/>
                <a:ea typeface="MS PGothic" charset="0"/>
                <a:cs typeface="MS PGothic" charset="0"/>
              </a:rPr>
              <a:t>New water and energy saving grills </a:t>
            </a:r>
          </a:p>
        </p:txBody>
      </p:sp>
    </p:spTree>
    <p:extLst>
      <p:ext uri="{BB962C8B-B14F-4D97-AF65-F5344CB8AC3E}">
        <p14:creationId xmlns:p14="http://schemas.microsoft.com/office/powerpoint/2010/main" val="2902636237"/>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56675"/>
                                        </p:tgtEl>
                                        <p:attrNameLst>
                                          <p:attrName>style.visibility</p:attrName>
                                        </p:attrNameLst>
                                      </p:cBhvr>
                                      <p:to>
                                        <p:strVal val="visible"/>
                                      </p:to>
                                    </p:set>
                                    <p:animEffect transition="in" filter="strips(downRight)">
                                      <p:cBhvr>
                                        <p:cTn id="7" dur="1000"/>
                                        <p:tgtEl>
                                          <p:spTgt spid="156675"/>
                                        </p:tgtEl>
                                      </p:cBhvr>
                                    </p:animEffect>
                                  </p:childTnLst>
                                </p:cTn>
                              </p:par>
                              <p:par>
                                <p:cTn id="8" presetID="23" presetClass="entr" presetSubtype="272" fill="hold" nodeType="withEffect">
                                  <p:stCondLst>
                                    <p:cond delay="1000"/>
                                  </p:stCondLst>
                                  <p:childTnLst>
                                    <p:set>
                                      <p:cBhvr>
                                        <p:cTn id="9" dur="1" fill="hold">
                                          <p:stCondLst>
                                            <p:cond delay="0"/>
                                          </p:stCondLst>
                                        </p:cTn>
                                        <p:tgtEl>
                                          <p:spTgt spid="3"/>
                                        </p:tgtEl>
                                        <p:attrNameLst>
                                          <p:attrName>style.visibility</p:attrName>
                                        </p:attrNameLst>
                                      </p:cBhvr>
                                      <p:to>
                                        <p:strVal val="visible"/>
                                      </p:to>
                                    </p:set>
                                    <p:anim calcmode="lin" valueType="num">
                                      <p:cBhvr>
                                        <p:cTn id="10" dur="1000" fill="hold"/>
                                        <p:tgtEl>
                                          <p:spTgt spid="3"/>
                                        </p:tgtEl>
                                        <p:attrNameLst>
                                          <p:attrName>ppt_w</p:attrName>
                                        </p:attrNameLst>
                                      </p:cBhvr>
                                      <p:tavLst>
                                        <p:tav tm="0">
                                          <p:val>
                                            <p:strVal val="2/3*#ppt_w"/>
                                          </p:val>
                                        </p:tav>
                                        <p:tav tm="100000">
                                          <p:val>
                                            <p:strVal val="#ppt_w"/>
                                          </p:val>
                                        </p:tav>
                                      </p:tavLst>
                                    </p:anim>
                                    <p:anim calcmode="lin" valueType="num">
                                      <p:cBhvr>
                                        <p:cTn id="11" dur="1000" fill="hold"/>
                                        <p:tgtEl>
                                          <p:spTgt spid="3"/>
                                        </p:tgtEl>
                                        <p:attrNameLst>
                                          <p:attrName>ppt_h</p:attrName>
                                        </p:attrNameLst>
                                      </p:cBhvr>
                                      <p:tavLst>
                                        <p:tav tm="0">
                                          <p:val>
                                            <p:strVal val="2/3*#ppt_h"/>
                                          </p:val>
                                        </p:tav>
                                        <p:tav tm="100000">
                                          <p:val>
                                            <p:strVal val="#ppt_h"/>
                                          </p:val>
                                        </p:tav>
                                      </p:tavLst>
                                    </p:anim>
                                  </p:childTnLst>
                                </p:cTn>
                              </p:par>
                            </p:childTnLst>
                          </p:cTn>
                        </p:par>
                        <p:par>
                          <p:cTn id="12" fill="hold" nodeType="afterGroup">
                            <p:stCondLst>
                              <p:cond delay="2000"/>
                            </p:stCondLst>
                            <p:childTnLst>
                              <p:par>
                                <p:cTn id="13" presetID="18" presetClass="entr" presetSubtype="6" fill="hold" grpId="0" nodeType="afterEffect">
                                  <p:stCondLst>
                                    <p:cond delay="1000"/>
                                  </p:stCondLst>
                                  <p:childTnLst>
                                    <p:set>
                                      <p:cBhvr>
                                        <p:cTn id="14" dur="1" fill="hold">
                                          <p:stCondLst>
                                            <p:cond delay="0"/>
                                          </p:stCondLst>
                                        </p:cTn>
                                        <p:tgtEl>
                                          <p:spTgt spid="156676"/>
                                        </p:tgtEl>
                                        <p:attrNameLst>
                                          <p:attrName>style.visibility</p:attrName>
                                        </p:attrNameLst>
                                      </p:cBhvr>
                                      <p:to>
                                        <p:strVal val="visible"/>
                                      </p:to>
                                    </p:set>
                                    <p:animEffect transition="in" filter="strips(downRight)">
                                      <p:cBhvr>
                                        <p:cTn id="15" dur="1000"/>
                                        <p:tgtEl>
                                          <p:spTgt spid="156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p:bldP spid="15667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ChangeArrowheads="1"/>
          </p:cNvSpPr>
          <p:nvPr>
            <p:ph type="title"/>
          </p:nvPr>
        </p:nvSpPr>
        <p:spPr>
          <a:xfrm>
            <a:off x="2209800" y="434975"/>
            <a:ext cx="7772400" cy="876300"/>
          </a:xfrm>
        </p:spPr>
        <p:txBody>
          <a:bodyPr/>
          <a:lstStyle/>
          <a:p>
            <a:r>
              <a:rPr lang="en-AU">
                <a:latin typeface="Arial" charset="0"/>
                <a:cs typeface="Arial" charset="0"/>
              </a:rPr>
              <a:t>Productivity at Taco Bell</a:t>
            </a:r>
          </a:p>
        </p:txBody>
      </p:sp>
      <p:sp>
        <p:nvSpPr>
          <p:cNvPr id="158723" name="Text Box 3"/>
          <p:cNvSpPr txBox="1">
            <a:spLocks noChangeArrowheads="1"/>
          </p:cNvSpPr>
          <p:nvPr/>
        </p:nvSpPr>
        <p:spPr bwMode="auto">
          <a:xfrm>
            <a:off x="2219325" y="1684338"/>
            <a:ext cx="2559050" cy="487362"/>
          </a:xfrm>
          <a:prstGeom prst="rect">
            <a:avLst/>
          </a:prstGeom>
          <a:noFill/>
          <a:ln>
            <a:noFill/>
          </a:ln>
          <a:effectLs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spcAft>
                <a:spcPct val="40000"/>
              </a:spcAft>
            </a:pPr>
            <a:r>
              <a:rPr lang="en-AU" sz="2800">
                <a:latin typeface="Arial" charset="0"/>
              </a:rPr>
              <a:t>Improvements</a:t>
            </a:r>
            <a:r>
              <a:rPr lang="en-AU" sz="2800">
                <a:effectLst>
                  <a:outerShdw blurRad="38100" dist="38100" dir="2700000" algn="tl">
                    <a:srgbClr val="DDDDDD"/>
                  </a:outerShdw>
                </a:effectLst>
                <a:latin typeface="Arial" charset="0"/>
              </a:rPr>
              <a:t>:</a:t>
            </a:r>
          </a:p>
        </p:txBody>
      </p:sp>
      <p:grpSp>
        <p:nvGrpSpPr>
          <p:cNvPr id="138243" name="Group 2"/>
          <p:cNvGrpSpPr>
            <a:grpSpLocks/>
          </p:cNvGrpSpPr>
          <p:nvPr/>
        </p:nvGrpSpPr>
        <p:grpSpPr bwMode="auto">
          <a:xfrm>
            <a:off x="2219326" y="434976"/>
            <a:ext cx="7902575" cy="5775325"/>
            <a:chOff x="695325" y="434975"/>
            <a:chExt cx="7902575" cy="5775325"/>
          </a:xfrm>
        </p:grpSpPr>
        <p:sp>
          <p:nvSpPr>
            <p:cNvPr id="158726" name="Rectangle 6"/>
            <p:cNvSpPr>
              <a:spLocks noChangeArrowheads="1"/>
            </p:cNvSpPr>
            <p:nvPr/>
          </p:nvSpPr>
          <p:spPr bwMode="auto">
            <a:xfrm>
              <a:off x="695325" y="434975"/>
              <a:ext cx="7902575" cy="5775325"/>
            </a:xfrm>
            <a:prstGeom prst="rect">
              <a:avLst/>
            </a:prstGeom>
            <a:solidFill>
              <a:schemeClr val="accent2"/>
            </a:solidFill>
            <a:ln w="9525">
              <a:solidFill>
                <a:schemeClr val="tx1"/>
              </a:solidFill>
              <a:miter lim="800000"/>
              <a:headEnd/>
              <a:tailEnd/>
            </a:ln>
            <a:effectLst/>
            <a:extLst/>
          </p:spPr>
          <p:txBody>
            <a:bodyPr wrap="none" anchor="ctr"/>
            <a:lstStyle/>
            <a:p>
              <a:pPr>
                <a:defRPr/>
              </a:pPr>
              <a:endParaRPr lang="en-US">
                <a:effectLst>
                  <a:outerShdw blurRad="38100" dist="38100" dir="2700000" algn="tl">
                    <a:srgbClr val="000000">
                      <a:alpha val="43137"/>
                    </a:srgbClr>
                  </a:outerShdw>
                </a:effectLst>
                <a:latin typeface="Arial"/>
                <a:cs typeface="Arial"/>
              </a:endParaRPr>
            </a:p>
          </p:txBody>
        </p:sp>
        <p:sp>
          <p:nvSpPr>
            <p:cNvPr id="158727" name="Text Box 7"/>
            <p:cNvSpPr txBox="1">
              <a:spLocks noChangeArrowheads="1"/>
            </p:cNvSpPr>
            <p:nvPr/>
          </p:nvSpPr>
          <p:spPr bwMode="auto">
            <a:xfrm>
              <a:off x="1076325" y="579438"/>
              <a:ext cx="1481138" cy="487362"/>
            </a:xfrm>
            <a:prstGeom prst="rect">
              <a:avLst/>
            </a:prstGeom>
            <a:noFill/>
            <a:ln>
              <a:noFill/>
            </a:ln>
            <a:effectLs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spcAft>
                  <a:spcPct val="40000"/>
                </a:spcAft>
              </a:pPr>
              <a:r>
                <a:rPr lang="en-AU" sz="2800" dirty="0">
                  <a:latin typeface="Arial" charset="0"/>
                </a:rPr>
                <a:t>Results</a:t>
              </a:r>
              <a:r>
                <a:rPr lang="en-AU" sz="2800" dirty="0">
                  <a:effectLst>
                    <a:outerShdw blurRad="38100" dist="38100" dir="2700000" algn="tl">
                      <a:srgbClr val="DDDDDD"/>
                    </a:outerShdw>
                  </a:effectLst>
                  <a:latin typeface="Arial" charset="0"/>
                </a:rPr>
                <a:t>:</a:t>
              </a:r>
            </a:p>
          </p:txBody>
        </p:sp>
        <p:sp>
          <p:nvSpPr>
            <p:cNvPr id="138246" name="Text Box 8"/>
            <p:cNvSpPr txBox="1">
              <a:spLocks noChangeArrowheads="1"/>
            </p:cNvSpPr>
            <p:nvPr/>
          </p:nvSpPr>
          <p:spPr bwMode="auto">
            <a:xfrm>
              <a:off x="1201737" y="1066800"/>
              <a:ext cx="6989763" cy="501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44500" indent="-444500">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spcAft>
                  <a:spcPts val="1200"/>
                </a:spcAft>
                <a:buClr>
                  <a:srgbClr val="BF0922"/>
                </a:buClr>
                <a:buFont typeface="Arial Unicode MS" charset="0"/>
                <a:buChar char="▶"/>
              </a:pPr>
              <a:r>
                <a:rPr lang="en-AU" sz="2400" dirty="0">
                  <a:latin typeface="Arial" charset="0"/>
                  <a:ea typeface="MS PGothic" charset="0"/>
                  <a:cs typeface="MS PGothic" charset="0"/>
                </a:rPr>
                <a:t>Preparation time cut to 8 seconds</a:t>
              </a:r>
            </a:p>
            <a:p>
              <a:pPr>
                <a:lnSpc>
                  <a:spcPct val="90000"/>
                </a:lnSpc>
                <a:spcAft>
                  <a:spcPts val="1200"/>
                </a:spcAft>
                <a:buClr>
                  <a:srgbClr val="BF0922"/>
                </a:buClr>
                <a:buFont typeface="Arial Unicode MS" charset="0"/>
                <a:buChar char="▶"/>
              </a:pPr>
              <a:r>
                <a:rPr lang="en-AU" sz="2400" dirty="0">
                  <a:latin typeface="Arial" charset="0"/>
                  <a:ea typeface="MS PGothic" charset="0"/>
                  <a:cs typeface="MS PGothic" charset="0"/>
                </a:rPr>
                <a:t>Management span of control increased from 5 to 30</a:t>
              </a:r>
            </a:p>
            <a:p>
              <a:pPr>
                <a:lnSpc>
                  <a:spcPct val="90000"/>
                </a:lnSpc>
                <a:spcAft>
                  <a:spcPts val="1200"/>
                </a:spcAft>
                <a:buClr>
                  <a:srgbClr val="BF0922"/>
                </a:buClr>
                <a:buFont typeface="Arial Unicode MS" charset="0"/>
                <a:buChar char="▶"/>
              </a:pPr>
              <a:r>
                <a:rPr lang="en-AU" sz="2400" dirty="0">
                  <a:latin typeface="Arial" charset="0"/>
                  <a:ea typeface="MS PGothic" charset="0"/>
                  <a:cs typeface="MS PGothic" charset="0"/>
                </a:rPr>
                <a:t>In-store </a:t>
              </a:r>
              <a:r>
                <a:rPr lang="en-AU" sz="2400" dirty="0" err="1">
                  <a:latin typeface="Arial" charset="0"/>
                  <a:ea typeface="MS PGothic" charset="0"/>
                  <a:cs typeface="MS PGothic" charset="0"/>
                </a:rPr>
                <a:t>labor</a:t>
              </a:r>
              <a:r>
                <a:rPr lang="en-AU" sz="2400" dirty="0">
                  <a:latin typeface="Arial" charset="0"/>
                  <a:ea typeface="MS PGothic" charset="0"/>
                  <a:cs typeface="MS PGothic" charset="0"/>
                </a:rPr>
                <a:t> cut by 15 hours/day</a:t>
              </a:r>
            </a:p>
            <a:p>
              <a:pPr>
                <a:lnSpc>
                  <a:spcPct val="90000"/>
                </a:lnSpc>
                <a:spcAft>
                  <a:spcPts val="1200"/>
                </a:spcAft>
                <a:buClr>
                  <a:srgbClr val="BF0922"/>
                </a:buClr>
                <a:buFont typeface="Arial Unicode MS" charset="0"/>
                <a:buChar char="▶"/>
              </a:pPr>
              <a:r>
                <a:rPr lang="en-AU" sz="2400" dirty="0">
                  <a:latin typeface="Arial" charset="0"/>
                  <a:ea typeface="MS PGothic" charset="0"/>
                  <a:cs typeface="MS PGothic" charset="0"/>
                </a:rPr>
                <a:t>Floor space reduced by more than 50%</a:t>
              </a:r>
            </a:p>
            <a:p>
              <a:pPr>
                <a:lnSpc>
                  <a:spcPct val="90000"/>
                </a:lnSpc>
                <a:spcAft>
                  <a:spcPts val="1200"/>
                </a:spcAft>
                <a:buClr>
                  <a:srgbClr val="BF0922"/>
                </a:buClr>
                <a:buFont typeface="Arial Unicode MS" charset="0"/>
                <a:buChar char="▶"/>
              </a:pPr>
              <a:r>
                <a:rPr lang="en-AU" sz="2400" dirty="0">
                  <a:latin typeface="Arial" charset="0"/>
                  <a:ea typeface="MS PGothic" charset="0"/>
                  <a:cs typeface="MS PGothic" charset="0"/>
                </a:rPr>
                <a:t>Stores average 164 seconds/customer from drive-up to pull-out</a:t>
              </a:r>
            </a:p>
            <a:p>
              <a:pPr>
                <a:lnSpc>
                  <a:spcPct val="90000"/>
                </a:lnSpc>
                <a:spcAft>
                  <a:spcPts val="1200"/>
                </a:spcAft>
                <a:buClr>
                  <a:srgbClr val="BF0922"/>
                </a:buClr>
                <a:buFont typeface="Arial Unicode MS" charset="0"/>
                <a:buChar char="▶"/>
              </a:pPr>
              <a:r>
                <a:rPr lang="en-AU" sz="2400" dirty="0">
                  <a:latin typeface="Arial" charset="0"/>
                  <a:ea typeface="MS PGothic" charset="0"/>
                  <a:cs typeface="MS PGothic" charset="0"/>
                </a:rPr>
                <a:t>Water- and energy-savings grills conserve 300 million gallons of water and 200 million </a:t>
              </a:r>
              <a:r>
                <a:rPr lang="en-AU" sz="2400" dirty="0" err="1">
                  <a:latin typeface="Arial" charset="0"/>
                  <a:ea typeface="MS PGothic" charset="0"/>
                  <a:cs typeface="MS PGothic" charset="0"/>
                </a:rPr>
                <a:t>KwH</a:t>
              </a:r>
              <a:r>
                <a:rPr lang="en-AU" sz="2400" dirty="0">
                  <a:latin typeface="Arial" charset="0"/>
                  <a:ea typeface="MS PGothic" charset="0"/>
                  <a:cs typeface="MS PGothic" charset="0"/>
                </a:rPr>
                <a:t> of electricity each year</a:t>
              </a:r>
            </a:p>
            <a:p>
              <a:pPr>
                <a:lnSpc>
                  <a:spcPct val="90000"/>
                </a:lnSpc>
                <a:spcAft>
                  <a:spcPts val="1200"/>
                </a:spcAft>
                <a:buClr>
                  <a:srgbClr val="BF0922"/>
                </a:buClr>
                <a:buFont typeface="Arial Unicode MS" charset="0"/>
                <a:buChar char="▶"/>
              </a:pPr>
              <a:r>
                <a:rPr lang="en-AU" sz="2400" dirty="0">
                  <a:latin typeface="Arial" charset="0"/>
                  <a:ea typeface="MS PGothic" charset="0"/>
                  <a:cs typeface="MS PGothic" charset="0"/>
                </a:rPr>
                <a:t>Green-inspired cooking method saves 5,800 restaurants $17 million per year</a:t>
              </a:r>
            </a:p>
          </p:txBody>
        </p:sp>
      </p:grpSp>
    </p:spTree>
    <p:extLst>
      <p:ext uri="{BB962C8B-B14F-4D97-AF65-F5344CB8AC3E}">
        <p14:creationId xmlns:p14="http://schemas.microsoft.com/office/powerpoint/2010/main" val="4119931800"/>
      </p:ext>
    </p:extLst>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a:xfrm>
            <a:off x="2209800" y="434976"/>
            <a:ext cx="7772400" cy="866775"/>
          </a:xfrm>
        </p:spPr>
        <p:txBody>
          <a:bodyPr/>
          <a:lstStyle/>
          <a:p>
            <a:r>
              <a:rPr lang="en-US" dirty="0" smtClean="0">
                <a:latin typeface="Arial" charset="0"/>
                <a:cs typeface="Arial" charset="0"/>
              </a:rPr>
              <a:t>Current Challenges </a:t>
            </a:r>
            <a:r>
              <a:rPr lang="en-US" dirty="0">
                <a:latin typeface="Arial" charset="0"/>
                <a:cs typeface="Arial" charset="0"/>
              </a:rPr>
              <a:t>in OM</a:t>
            </a:r>
          </a:p>
        </p:txBody>
      </p:sp>
      <p:sp>
        <p:nvSpPr>
          <p:cNvPr id="140290" name="Rectangle 3"/>
          <p:cNvSpPr>
            <a:spLocks noGrp="1" noChangeArrowheads="1"/>
          </p:cNvSpPr>
          <p:nvPr>
            <p:ph type="body" idx="1"/>
          </p:nvPr>
        </p:nvSpPr>
        <p:spPr>
          <a:xfrm>
            <a:off x="2584450" y="1857376"/>
            <a:ext cx="7092950" cy="4365625"/>
          </a:xfrm>
        </p:spPr>
        <p:txBody>
          <a:bodyPr/>
          <a:lstStyle/>
          <a:p>
            <a:pPr marL="536575" indent="-536575">
              <a:buFont typeface="Arial Unicode MS" charset="0"/>
              <a:buChar char="▶"/>
            </a:pPr>
            <a:r>
              <a:rPr lang="en-US" dirty="0" smtClean="0">
                <a:latin typeface="Arial" charset="0"/>
                <a:cs typeface="Arial" charset="0"/>
              </a:rPr>
              <a:t>Globalization</a:t>
            </a:r>
            <a:endParaRPr lang="en-US" dirty="0">
              <a:latin typeface="Arial" charset="0"/>
              <a:cs typeface="Arial" charset="0"/>
            </a:endParaRPr>
          </a:p>
          <a:p>
            <a:pPr marL="536575" indent="-536575">
              <a:buFont typeface="Arial Unicode MS" charset="0"/>
              <a:buChar char="▶"/>
            </a:pPr>
            <a:r>
              <a:rPr lang="en-US" dirty="0">
                <a:latin typeface="Arial" charset="0"/>
                <a:cs typeface="Arial" charset="0"/>
              </a:rPr>
              <a:t>Supply-chain partnering</a:t>
            </a:r>
          </a:p>
          <a:p>
            <a:pPr marL="536575" indent="-536575">
              <a:buFont typeface="Arial Unicode MS" charset="0"/>
              <a:buChar char="▶"/>
            </a:pPr>
            <a:r>
              <a:rPr lang="en-US" dirty="0">
                <a:latin typeface="Arial" charset="0"/>
                <a:cs typeface="Arial" charset="0"/>
              </a:rPr>
              <a:t>Sustainability</a:t>
            </a:r>
          </a:p>
          <a:p>
            <a:pPr marL="536575" indent="-536575">
              <a:buFont typeface="Arial Unicode MS" charset="0"/>
              <a:buChar char="▶"/>
            </a:pPr>
            <a:r>
              <a:rPr lang="en-US" dirty="0">
                <a:latin typeface="Arial" charset="0"/>
                <a:cs typeface="Arial" charset="0"/>
              </a:rPr>
              <a:t>Rapid product development</a:t>
            </a:r>
          </a:p>
          <a:p>
            <a:pPr marL="536575" indent="-536575">
              <a:buFont typeface="Arial Unicode MS" charset="0"/>
              <a:buChar char="▶"/>
            </a:pPr>
            <a:r>
              <a:rPr lang="en-US" dirty="0">
                <a:latin typeface="Arial" charset="0"/>
                <a:cs typeface="Arial" charset="0"/>
              </a:rPr>
              <a:t>Mass customization</a:t>
            </a:r>
          </a:p>
          <a:p>
            <a:pPr marL="536575" indent="-536575">
              <a:buFont typeface="Arial Unicode MS" charset="0"/>
              <a:buChar char="▶"/>
            </a:pPr>
            <a:r>
              <a:rPr lang="en-US" dirty="0" smtClean="0">
                <a:latin typeface="Arial" charset="0"/>
                <a:cs typeface="Arial" charset="0"/>
              </a:rPr>
              <a:t>Lean operations</a:t>
            </a:r>
            <a:endParaRPr lang="en-US" dirty="0">
              <a:latin typeface="Arial" charset="0"/>
              <a:cs typeface="Arial" charset="0"/>
            </a:endParaRPr>
          </a:p>
        </p:txBody>
      </p:sp>
    </p:spTree>
    <p:extLst>
      <p:ext uri="{BB962C8B-B14F-4D97-AF65-F5344CB8AC3E}">
        <p14:creationId xmlns:p14="http://schemas.microsoft.com/office/powerpoint/2010/main" val="3689768340"/>
      </p:ext>
    </p:extLst>
  </p:cSld>
  <p:clrMapOvr>
    <a:masterClrMapping/>
  </p:clrMapOvr>
  <p:transition>
    <p:pull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Management and Hard Rock Cafe</a:t>
            </a:r>
            <a:endParaRPr lang="en-US" dirty="0"/>
          </a:p>
        </p:txBody>
      </p:sp>
      <p:sp>
        <p:nvSpPr>
          <p:cNvPr id="3" name="Content Placeholder 2"/>
          <p:cNvSpPr>
            <a:spLocks noGrp="1"/>
          </p:cNvSpPr>
          <p:nvPr>
            <p:ph idx="1"/>
          </p:nvPr>
        </p:nvSpPr>
        <p:spPr/>
        <p:txBody>
          <a:bodyPr>
            <a:normAutofit/>
          </a:bodyPr>
          <a:lstStyle/>
          <a:p>
            <a:r>
              <a:rPr lang="en-US" dirty="0" smtClean="0">
                <a:hlinkClick r:id="rId3"/>
              </a:rPr>
              <a:t>Video</a:t>
            </a:r>
            <a:endParaRPr lang="en-US" dirty="0" smtClean="0"/>
          </a:p>
          <a:p>
            <a:r>
              <a:rPr lang="en-US" b="1" dirty="0" smtClean="0"/>
              <a:t>What aspects </a:t>
            </a:r>
            <a:r>
              <a:rPr lang="en-US" b="1" dirty="0"/>
              <a:t>of </a:t>
            </a:r>
            <a:r>
              <a:rPr lang="en-US" b="1" dirty="0" smtClean="0"/>
              <a:t>the decisions are </a:t>
            </a:r>
            <a:r>
              <a:rPr lang="en-US" b="1" dirty="0"/>
              <a:t>unique to service businesses in general and then to Hard Rock Cafe in </a:t>
            </a:r>
            <a:r>
              <a:rPr lang="en-US" b="1" dirty="0" smtClean="0"/>
              <a:t>particular?</a:t>
            </a:r>
          </a:p>
          <a:p>
            <a:r>
              <a:rPr lang="en-US" dirty="0" smtClean="0"/>
              <a:t>Two </a:t>
            </a:r>
            <a:r>
              <a:rPr lang="en-US" dirty="0"/>
              <a:t>clear differences about Hard Rock Cafe itself are </a:t>
            </a:r>
            <a:endParaRPr lang="en-US" dirty="0" smtClean="0"/>
          </a:p>
          <a:p>
            <a:pPr lvl="1"/>
            <a:r>
              <a:rPr lang="en-US" dirty="0" smtClean="0"/>
              <a:t>(</a:t>
            </a:r>
            <a:r>
              <a:rPr lang="en-US" dirty="0"/>
              <a:t>1) because of and contributing to such successful branding, the cafe’s retail sales (shirts, etc.) account for nearly the same amount of revenue as the main product (the food) itself; and </a:t>
            </a:r>
            <a:endParaRPr lang="en-US" dirty="0" smtClean="0"/>
          </a:p>
          <a:p>
            <a:pPr lvl="1"/>
            <a:r>
              <a:rPr lang="en-US" dirty="0" smtClean="0"/>
              <a:t>(</a:t>
            </a:r>
            <a:r>
              <a:rPr lang="en-US" dirty="0"/>
              <a:t>2) the management of the memorabilia around the world represents a unique and extremely important management effort on its own. </a:t>
            </a:r>
          </a:p>
          <a:p>
            <a:pPr marL="0" indent="0">
              <a:buNone/>
            </a:pPr>
            <a:endParaRPr lang="en-US" dirty="0"/>
          </a:p>
        </p:txBody>
      </p:sp>
    </p:spTree>
    <p:extLst>
      <p:ext uri="{BB962C8B-B14F-4D97-AF65-F5344CB8AC3E}">
        <p14:creationId xmlns:p14="http://schemas.microsoft.com/office/powerpoint/2010/main" val="35962680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a:t>
            </a:r>
            <a:r>
              <a:rPr lang="en-US" dirty="0"/>
              <a:t>Strategy in a Global Environment</a:t>
            </a:r>
          </a:p>
        </p:txBody>
      </p:sp>
      <p:sp>
        <p:nvSpPr>
          <p:cNvPr id="3" name="Content Placeholder 2"/>
          <p:cNvSpPr>
            <a:spLocks noGrp="1"/>
          </p:cNvSpPr>
          <p:nvPr>
            <p:ph idx="1"/>
          </p:nvPr>
        </p:nvSpPr>
        <p:spPr/>
        <p:txBody>
          <a:bodyPr>
            <a:normAutofit lnSpcReduction="10000"/>
          </a:bodyPr>
          <a:lstStyle/>
          <a:p>
            <a:r>
              <a:rPr lang="en-AU" altLang="en-US" dirty="0" smtClean="0">
                <a:latin typeface="Arial" panose="020B0604020202020204" pitchFamily="34" charset="0"/>
                <a:cs typeface="Arial" panose="020B0604020202020204" pitchFamily="34" charset="0"/>
              </a:rPr>
              <a:t>Reasons to Globalize</a:t>
            </a:r>
          </a:p>
          <a:p>
            <a:pPr lvl="1">
              <a:spcBef>
                <a:spcPct val="25000"/>
              </a:spcBef>
              <a:buFont typeface="Arial" panose="020B0604020202020204" pitchFamily="34" charset="0"/>
              <a:buAutoNum type="arabicPeriod"/>
            </a:pPr>
            <a:r>
              <a:rPr lang="en-US" altLang="en-US" dirty="0" smtClean="0">
                <a:latin typeface="Arial" panose="020B0604020202020204" pitchFamily="34" charset="0"/>
                <a:ea typeface="MS PGothic" panose="020B0600070205080204" pitchFamily="34" charset="-128"/>
              </a:rPr>
              <a:t>Improve the supply chain</a:t>
            </a:r>
          </a:p>
          <a:p>
            <a:pPr lvl="1">
              <a:spcBef>
                <a:spcPct val="25000"/>
              </a:spcBef>
              <a:buFont typeface="Arial" panose="020B0604020202020204" pitchFamily="34" charset="0"/>
              <a:buAutoNum type="arabicPeriod"/>
            </a:pPr>
            <a:r>
              <a:rPr lang="en-US" altLang="en-US" dirty="0" smtClean="0">
                <a:latin typeface="Arial" panose="020B0604020202020204" pitchFamily="34" charset="0"/>
                <a:ea typeface="MS PGothic" panose="020B0600070205080204" pitchFamily="34" charset="-128"/>
              </a:rPr>
              <a:t>Reduce costs (labor, taxes, tariffs, etc.)</a:t>
            </a:r>
          </a:p>
          <a:p>
            <a:pPr lvl="1">
              <a:spcBef>
                <a:spcPct val="25000"/>
              </a:spcBef>
              <a:buFont typeface="Arial" panose="020B0604020202020204" pitchFamily="34" charset="0"/>
              <a:buAutoNum type="arabicPeriod"/>
            </a:pPr>
            <a:r>
              <a:rPr lang="en-US" altLang="en-US" dirty="0" smtClean="0">
                <a:latin typeface="Arial" panose="020B0604020202020204" pitchFamily="34" charset="0"/>
                <a:ea typeface="MS PGothic" panose="020B0600070205080204" pitchFamily="34" charset="-128"/>
              </a:rPr>
              <a:t>Improve operations</a:t>
            </a:r>
          </a:p>
          <a:p>
            <a:pPr lvl="1">
              <a:spcBef>
                <a:spcPct val="25000"/>
              </a:spcBef>
              <a:buFont typeface="Arial" panose="020B0604020202020204" pitchFamily="34" charset="0"/>
              <a:buAutoNum type="arabicPeriod"/>
            </a:pPr>
            <a:r>
              <a:rPr lang="en-US" altLang="en-US" dirty="0" smtClean="0">
                <a:latin typeface="Arial" panose="020B0604020202020204" pitchFamily="34" charset="0"/>
                <a:ea typeface="MS PGothic" panose="020B0600070205080204" pitchFamily="34" charset="-128"/>
              </a:rPr>
              <a:t>Understand markets</a:t>
            </a:r>
          </a:p>
          <a:p>
            <a:pPr lvl="1">
              <a:spcBef>
                <a:spcPct val="25000"/>
              </a:spcBef>
              <a:buFont typeface="Arial" panose="020B0604020202020204" pitchFamily="34" charset="0"/>
              <a:buAutoNum type="arabicPeriod"/>
            </a:pPr>
            <a:r>
              <a:rPr lang="en-US" altLang="en-US" dirty="0" smtClean="0">
                <a:latin typeface="Arial" panose="020B0604020202020204" pitchFamily="34" charset="0"/>
                <a:ea typeface="MS PGothic" panose="020B0600070205080204" pitchFamily="34" charset="-128"/>
              </a:rPr>
              <a:t>Improve products</a:t>
            </a:r>
          </a:p>
          <a:p>
            <a:pPr lvl="1">
              <a:spcBef>
                <a:spcPct val="25000"/>
              </a:spcBef>
              <a:buFont typeface="Arial" panose="020B0604020202020204" pitchFamily="34" charset="0"/>
              <a:buAutoNum type="arabicPeriod"/>
            </a:pPr>
            <a:r>
              <a:rPr lang="en-US" altLang="en-US" dirty="0" smtClean="0">
                <a:latin typeface="Arial" panose="020B0604020202020204" pitchFamily="34" charset="0"/>
                <a:ea typeface="MS PGothic" panose="020B0600070205080204" pitchFamily="34" charset="-128"/>
              </a:rPr>
              <a:t>Attract and retain global talent</a:t>
            </a:r>
          </a:p>
          <a:p>
            <a:pPr marL="457200" lvl="1" indent="0">
              <a:buNone/>
            </a:pPr>
            <a:r>
              <a:rPr lang="en-US" dirty="0" smtClean="0"/>
              <a:t/>
            </a:r>
            <a:br>
              <a:rPr lang="en-US" dirty="0" smtClean="0"/>
            </a:br>
            <a:r>
              <a:rPr lang="en-US" dirty="0" smtClean="0"/>
              <a:t>Video: </a:t>
            </a:r>
            <a:r>
              <a:rPr lang="en-US" dirty="0" smtClean="0">
                <a:hlinkClick r:id="rId3"/>
              </a:rPr>
              <a:t>Hard Rock Café’s Global Strategy</a:t>
            </a:r>
            <a:endParaRPr lang="en-US" dirty="0" smtClean="0"/>
          </a:p>
          <a:p>
            <a:pPr marL="457200" lvl="1" indent="0">
              <a:buNone/>
            </a:pPr>
            <a:r>
              <a:rPr lang="en-US" dirty="0" smtClean="0"/>
              <a:t>Class: </a:t>
            </a:r>
            <a:r>
              <a:rPr lang="en-US" b="1" dirty="0" smtClean="0"/>
              <a:t>What considerations should companies make when deciding to go global?</a:t>
            </a:r>
            <a:endParaRPr lang="en-US" b="1" dirty="0"/>
          </a:p>
        </p:txBody>
      </p:sp>
    </p:spTree>
    <p:extLst>
      <p:ext uri="{BB962C8B-B14F-4D97-AF65-F5344CB8AC3E}">
        <p14:creationId xmlns:p14="http://schemas.microsoft.com/office/powerpoint/2010/main" val="13933648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2209800" y="574676"/>
            <a:ext cx="7772400" cy="874713"/>
          </a:xfrm>
        </p:spPr>
        <p:txBody>
          <a:bodyPr/>
          <a:lstStyle/>
          <a:p>
            <a:r>
              <a:rPr lang="en-US" dirty="0">
                <a:latin typeface="Arial" charset="0"/>
                <a:cs typeface="Arial" charset="0"/>
              </a:rPr>
              <a:t>Improve the Supply Chain</a:t>
            </a:r>
          </a:p>
        </p:txBody>
      </p:sp>
      <p:sp>
        <p:nvSpPr>
          <p:cNvPr id="37890" name="Rectangle 3"/>
          <p:cNvSpPr>
            <a:spLocks noGrp="1" noChangeArrowheads="1"/>
          </p:cNvSpPr>
          <p:nvPr>
            <p:ph type="body" idx="1"/>
          </p:nvPr>
        </p:nvSpPr>
        <p:spPr>
          <a:xfrm>
            <a:off x="2495551" y="1860550"/>
            <a:ext cx="7267575" cy="2895600"/>
          </a:xfrm>
        </p:spPr>
        <p:txBody>
          <a:bodyPr/>
          <a:lstStyle/>
          <a:p>
            <a:pPr marL="533400" indent="-533400">
              <a:buFont typeface="Arial Unicode MS" charset="0"/>
              <a:buChar char="▶"/>
            </a:pPr>
            <a:r>
              <a:rPr lang="en-US" dirty="0">
                <a:latin typeface="Arial" charset="0"/>
                <a:cs typeface="Arial" charset="0"/>
              </a:rPr>
              <a:t>Locating facilities closer to unique resources</a:t>
            </a:r>
          </a:p>
          <a:p>
            <a:pPr marL="1168400" lvl="1" indent="-455613">
              <a:buFont typeface="Arial Unicode MS" charset="0"/>
              <a:buChar char="▶"/>
            </a:pPr>
            <a:r>
              <a:rPr lang="en-US" dirty="0">
                <a:latin typeface="Arial" charset="0"/>
                <a:cs typeface="Arial" charset="0"/>
              </a:rPr>
              <a:t>Auto design to California</a:t>
            </a:r>
          </a:p>
          <a:p>
            <a:pPr marL="1168400" lvl="1" indent="-455613">
              <a:buFont typeface="Arial Unicode MS" charset="0"/>
              <a:buChar char="▶"/>
            </a:pPr>
            <a:r>
              <a:rPr lang="en-US" dirty="0">
                <a:latin typeface="Arial" charset="0"/>
                <a:cs typeface="Arial" charset="0"/>
              </a:rPr>
              <a:t>Athletic shoe production to China</a:t>
            </a:r>
          </a:p>
          <a:p>
            <a:pPr marL="1168400" lvl="1" indent="-455613">
              <a:buFont typeface="Arial Unicode MS" charset="0"/>
              <a:buChar char="▶"/>
            </a:pPr>
            <a:r>
              <a:rPr lang="en-US" dirty="0">
                <a:latin typeface="Arial" charset="0"/>
                <a:cs typeface="Arial" charset="0"/>
              </a:rPr>
              <a:t>Perfume manufacturing in France</a:t>
            </a:r>
          </a:p>
        </p:txBody>
      </p:sp>
    </p:spTree>
    <p:extLst>
      <p:ext uri="{BB962C8B-B14F-4D97-AF65-F5344CB8AC3E}">
        <p14:creationId xmlns:p14="http://schemas.microsoft.com/office/powerpoint/2010/main" val="4165983631"/>
      </p:ext>
    </p:extLst>
  </p:cSld>
  <p:clrMapOvr>
    <a:masterClrMapping/>
  </p:clrMapOvr>
  <p:transition>
    <p:pull dir="l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2209800" y="434975"/>
            <a:ext cx="7772400" cy="838200"/>
          </a:xfrm>
        </p:spPr>
        <p:txBody>
          <a:bodyPr/>
          <a:lstStyle/>
          <a:p>
            <a:r>
              <a:rPr lang="en-US" altLang="en-US" sz="4000">
                <a:latin typeface="Arial" panose="020B0604020202020204" pitchFamily="34" charset="0"/>
                <a:cs typeface="Arial" panose="020B0604020202020204" pitchFamily="34" charset="0"/>
              </a:rPr>
              <a:t>Companies Want To Consider</a:t>
            </a:r>
          </a:p>
        </p:txBody>
      </p:sp>
      <p:sp>
        <p:nvSpPr>
          <p:cNvPr id="52226" name="Rectangle 3"/>
          <p:cNvSpPr>
            <a:spLocks noGrp="1" noChangeArrowheads="1"/>
          </p:cNvSpPr>
          <p:nvPr>
            <p:ph type="body" idx="1"/>
          </p:nvPr>
        </p:nvSpPr>
        <p:spPr>
          <a:xfrm>
            <a:off x="2159001" y="1528763"/>
            <a:ext cx="4056063" cy="4610100"/>
          </a:xfrm>
        </p:spPr>
        <p:txBody>
          <a:bodyPr/>
          <a:lstStyle/>
          <a:p>
            <a:pPr marL="444500" indent="-444500" defTabSz="836613">
              <a:buFont typeface="Arial Unicode MS" panose="020B0604020202020204" pitchFamily="34" charset="-128"/>
              <a:buChar char="▶"/>
            </a:pPr>
            <a:r>
              <a:rPr lang="en-US" altLang="en-US" sz="2400">
                <a:latin typeface="Arial" panose="020B0604020202020204" pitchFamily="34" charset="0"/>
                <a:cs typeface="Arial" panose="020B0604020202020204" pitchFamily="34" charset="0"/>
              </a:rPr>
              <a:t>National literacy rate</a:t>
            </a:r>
          </a:p>
          <a:p>
            <a:pPr marL="444500" indent="-444500" defTabSz="836613">
              <a:buFont typeface="Arial Unicode MS" panose="020B0604020202020204" pitchFamily="34" charset="-128"/>
              <a:buChar char="▶"/>
            </a:pPr>
            <a:r>
              <a:rPr lang="en-US" altLang="en-US" sz="2400">
                <a:latin typeface="Arial" panose="020B0604020202020204" pitchFamily="34" charset="0"/>
                <a:cs typeface="Arial" panose="020B0604020202020204" pitchFamily="34" charset="0"/>
              </a:rPr>
              <a:t>Rate of innovation</a:t>
            </a:r>
          </a:p>
          <a:p>
            <a:pPr marL="444500" indent="-444500" defTabSz="836613">
              <a:buFont typeface="Arial Unicode MS" panose="020B0604020202020204" pitchFamily="34" charset="-128"/>
              <a:buChar char="▶"/>
            </a:pPr>
            <a:r>
              <a:rPr lang="en-US" altLang="en-US" sz="2400">
                <a:latin typeface="Arial" panose="020B0604020202020204" pitchFamily="34" charset="0"/>
                <a:cs typeface="Arial" panose="020B0604020202020204" pitchFamily="34" charset="0"/>
              </a:rPr>
              <a:t>Rate of technology change</a:t>
            </a:r>
          </a:p>
          <a:p>
            <a:pPr marL="444500" indent="-444500" defTabSz="836613">
              <a:buFont typeface="Arial Unicode MS" panose="020B0604020202020204" pitchFamily="34" charset="-128"/>
              <a:buChar char="▶"/>
            </a:pPr>
            <a:r>
              <a:rPr lang="en-US" altLang="en-US" sz="2400">
                <a:latin typeface="Arial" panose="020B0604020202020204" pitchFamily="34" charset="0"/>
                <a:cs typeface="Arial" panose="020B0604020202020204" pitchFamily="34" charset="0"/>
              </a:rPr>
              <a:t>Number of skilled workers</a:t>
            </a:r>
          </a:p>
          <a:p>
            <a:pPr marL="444500" indent="-444500" defTabSz="836613">
              <a:buFont typeface="Arial Unicode MS" panose="020B0604020202020204" pitchFamily="34" charset="-128"/>
              <a:buChar char="▶"/>
            </a:pPr>
            <a:r>
              <a:rPr lang="en-US" altLang="en-US" sz="2400">
                <a:latin typeface="Arial" panose="020B0604020202020204" pitchFamily="34" charset="0"/>
                <a:cs typeface="Arial" panose="020B0604020202020204" pitchFamily="34" charset="0"/>
              </a:rPr>
              <a:t>Political stability</a:t>
            </a:r>
          </a:p>
          <a:p>
            <a:pPr marL="444500" indent="-444500" defTabSz="836613">
              <a:buFont typeface="Arial Unicode MS" panose="020B0604020202020204" pitchFamily="34" charset="-128"/>
              <a:buChar char="▶"/>
            </a:pPr>
            <a:r>
              <a:rPr lang="en-US" altLang="en-US" sz="2400">
                <a:latin typeface="Arial" panose="020B0604020202020204" pitchFamily="34" charset="0"/>
                <a:cs typeface="Arial" panose="020B0604020202020204" pitchFamily="34" charset="0"/>
              </a:rPr>
              <a:t>Product liability laws</a:t>
            </a:r>
          </a:p>
          <a:p>
            <a:pPr marL="444500" indent="-444500" defTabSz="836613">
              <a:buFont typeface="Arial Unicode MS" panose="020B0604020202020204" pitchFamily="34" charset="-128"/>
              <a:buChar char="▶"/>
            </a:pPr>
            <a:r>
              <a:rPr lang="en-US" altLang="en-US" sz="2400">
                <a:latin typeface="Arial" panose="020B0604020202020204" pitchFamily="34" charset="0"/>
                <a:cs typeface="Arial" panose="020B0604020202020204" pitchFamily="34" charset="0"/>
              </a:rPr>
              <a:t>Export restrictions</a:t>
            </a:r>
          </a:p>
          <a:p>
            <a:pPr marL="444500" indent="-444500" defTabSz="836613">
              <a:buFont typeface="Arial Unicode MS" panose="020B0604020202020204" pitchFamily="34" charset="-128"/>
              <a:buChar char="▶"/>
            </a:pPr>
            <a:r>
              <a:rPr lang="en-US" altLang="en-US" sz="2400">
                <a:latin typeface="Arial" panose="020B0604020202020204" pitchFamily="34" charset="0"/>
                <a:cs typeface="Arial" panose="020B0604020202020204" pitchFamily="34" charset="0"/>
              </a:rPr>
              <a:t>Variations in language</a:t>
            </a:r>
          </a:p>
        </p:txBody>
      </p:sp>
      <p:sp>
        <p:nvSpPr>
          <p:cNvPr id="211972" name="Rectangle 4"/>
          <p:cNvSpPr>
            <a:spLocks noChangeArrowheads="1"/>
          </p:cNvSpPr>
          <p:nvPr/>
        </p:nvSpPr>
        <p:spPr bwMode="auto">
          <a:xfrm>
            <a:off x="6486526" y="1528763"/>
            <a:ext cx="3609975"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3" rIns="91427" bIns="45713"/>
          <a:lstStyle>
            <a:lvl1pPr marL="444500" indent="-4445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90000"/>
              </a:lnSpc>
              <a:spcAft>
                <a:spcPts val="1200"/>
              </a:spcAft>
              <a:buClr>
                <a:srgbClr val="BF0922"/>
              </a:buClr>
              <a:buSzPct val="60000"/>
              <a:buFont typeface="Lucida Grande"/>
              <a:buChar char="►"/>
            </a:pPr>
            <a:r>
              <a:rPr lang="en-US" altLang="en-US" sz="2400">
                <a:latin typeface="Arial" panose="020B0604020202020204" pitchFamily="34" charset="0"/>
              </a:rPr>
              <a:t>Work ethic</a:t>
            </a:r>
          </a:p>
          <a:p>
            <a:pPr>
              <a:lnSpc>
                <a:spcPct val="90000"/>
              </a:lnSpc>
              <a:spcAft>
                <a:spcPts val="1200"/>
              </a:spcAft>
              <a:buClr>
                <a:srgbClr val="BF0922"/>
              </a:buClr>
              <a:buSzPct val="60000"/>
              <a:buFont typeface="Lucida Grande"/>
              <a:buChar char="►"/>
            </a:pPr>
            <a:r>
              <a:rPr lang="en-US" altLang="en-US" sz="2400">
                <a:latin typeface="Arial" panose="020B0604020202020204" pitchFamily="34" charset="0"/>
              </a:rPr>
              <a:t>Tax rates</a:t>
            </a:r>
          </a:p>
          <a:p>
            <a:pPr>
              <a:lnSpc>
                <a:spcPct val="90000"/>
              </a:lnSpc>
              <a:spcAft>
                <a:spcPts val="1200"/>
              </a:spcAft>
              <a:buClr>
                <a:srgbClr val="BF0922"/>
              </a:buClr>
              <a:buSzPct val="60000"/>
              <a:buFont typeface="Lucida Grande"/>
              <a:buChar char="►"/>
            </a:pPr>
            <a:r>
              <a:rPr lang="en-US" altLang="en-US" sz="2400">
                <a:latin typeface="Arial" panose="020B0604020202020204" pitchFamily="34" charset="0"/>
              </a:rPr>
              <a:t>Inflation</a:t>
            </a:r>
          </a:p>
          <a:p>
            <a:pPr>
              <a:lnSpc>
                <a:spcPct val="90000"/>
              </a:lnSpc>
              <a:spcAft>
                <a:spcPts val="1200"/>
              </a:spcAft>
              <a:buClr>
                <a:srgbClr val="BF0922"/>
              </a:buClr>
              <a:buSzPct val="60000"/>
              <a:buFont typeface="Lucida Grande"/>
              <a:buChar char="►"/>
            </a:pPr>
            <a:r>
              <a:rPr lang="en-US" altLang="en-US" sz="2400">
                <a:latin typeface="Arial" panose="020B0604020202020204" pitchFamily="34" charset="0"/>
              </a:rPr>
              <a:t>Availability of raw materials</a:t>
            </a:r>
          </a:p>
          <a:p>
            <a:pPr>
              <a:lnSpc>
                <a:spcPct val="90000"/>
              </a:lnSpc>
              <a:spcAft>
                <a:spcPts val="1200"/>
              </a:spcAft>
              <a:buClr>
                <a:srgbClr val="BF0922"/>
              </a:buClr>
              <a:buSzPct val="60000"/>
              <a:buFont typeface="Lucida Grande"/>
              <a:buChar char="►"/>
            </a:pPr>
            <a:r>
              <a:rPr lang="en-US" altLang="en-US" sz="2400">
                <a:latin typeface="Arial" panose="020B0604020202020204" pitchFamily="34" charset="0"/>
              </a:rPr>
              <a:t>Interest rates</a:t>
            </a:r>
          </a:p>
          <a:p>
            <a:pPr>
              <a:lnSpc>
                <a:spcPct val="90000"/>
              </a:lnSpc>
              <a:spcAft>
                <a:spcPts val="1200"/>
              </a:spcAft>
              <a:buClr>
                <a:srgbClr val="BF0922"/>
              </a:buClr>
              <a:buSzPct val="60000"/>
              <a:buFont typeface="Lucida Grande"/>
              <a:buChar char="►"/>
            </a:pPr>
            <a:r>
              <a:rPr lang="en-US" altLang="en-US" sz="2400">
                <a:latin typeface="Arial" panose="020B0604020202020204" pitchFamily="34" charset="0"/>
              </a:rPr>
              <a:t>Population</a:t>
            </a:r>
          </a:p>
          <a:p>
            <a:pPr>
              <a:lnSpc>
                <a:spcPct val="90000"/>
              </a:lnSpc>
              <a:spcAft>
                <a:spcPts val="1200"/>
              </a:spcAft>
              <a:buClr>
                <a:srgbClr val="BF0922"/>
              </a:buClr>
              <a:buSzPct val="60000"/>
              <a:buFont typeface="Lucida Grande"/>
              <a:buChar char="►"/>
            </a:pPr>
            <a:r>
              <a:rPr lang="en-US" altLang="en-US" sz="2400">
                <a:latin typeface="Arial" panose="020B0604020202020204" pitchFamily="34" charset="0"/>
              </a:rPr>
              <a:t>Number of miles of highway</a:t>
            </a:r>
          </a:p>
          <a:p>
            <a:pPr>
              <a:lnSpc>
                <a:spcPct val="90000"/>
              </a:lnSpc>
              <a:spcAft>
                <a:spcPts val="1200"/>
              </a:spcAft>
              <a:buClr>
                <a:srgbClr val="BF0922"/>
              </a:buClr>
              <a:buSzPct val="60000"/>
              <a:buFont typeface="Lucida Grande"/>
              <a:buChar char="►"/>
            </a:pPr>
            <a:r>
              <a:rPr lang="en-US" altLang="en-US" sz="2400">
                <a:latin typeface="Arial" panose="020B0604020202020204" pitchFamily="34" charset="0"/>
              </a:rPr>
              <a:t>Phone system</a:t>
            </a:r>
          </a:p>
        </p:txBody>
      </p:sp>
    </p:spTree>
    <p:extLst>
      <p:ext uri="{BB962C8B-B14F-4D97-AF65-F5344CB8AC3E}">
        <p14:creationId xmlns:p14="http://schemas.microsoft.com/office/powerpoint/2010/main" val="37957924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11972"/>
                                        </p:tgtEl>
                                        <p:attrNameLst>
                                          <p:attrName>style.visibility</p:attrName>
                                        </p:attrNameLst>
                                      </p:cBhvr>
                                      <p:to>
                                        <p:strVal val="visible"/>
                                      </p:to>
                                    </p:set>
                                    <p:animEffect transition="in" filter="strips(downRight)">
                                      <p:cBhvr>
                                        <p:cTn id="7" dur="1000"/>
                                        <p:tgtEl>
                                          <p:spTgt spid="211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2032001" y="490538"/>
            <a:ext cx="8043863" cy="1371600"/>
          </a:xfrm>
          <a:extLst>
            <a:ext uri="{909E8E84-426E-40dd-AFC4-6F175D3DCCD1}"/>
          </a:extLst>
        </p:spPr>
        <p:txBody>
          <a:bodyPr rtlCol="0">
            <a:normAutofit/>
          </a:bodyPr>
          <a:lstStyle/>
          <a:p>
            <a:pPr>
              <a:defRPr/>
            </a:pPr>
            <a:r>
              <a:rPr lang="en-US"/>
              <a:t>Strategies for Competitive Advantage</a:t>
            </a:r>
            <a:endParaRPr lang="en-US">
              <a:solidFill>
                <a:srgbClr val="6600FF"/>
              </a:solidFill>
            </a:endParaRPr>
          </a:p>
        </p:txBody>
      </p:sp>
      <p:sp>
        <p:nvSpPr>
          <p:cNvPr id="82946" name="Rectangle 3"/>
          <p:cNvSpPr>
            <a:spLocks noGrp="1" noChangeArrowheads="1"/>
          </p:cNvSpPr>
          <p:nvPr>
            <p:ph type="body" idx="1"/>
          </p:nvPr>
        </p:nvSpPr>
        <p:spPr>
          <a:xfrm>
            <a:off x="2514600" y="2398713"/>
            <a:ext cx="7137400" cy="2913062"/>
          </a:xfrm>
        </p:spPr>
        <p:txBody>
          <a:bodyPr/>
          <a:lstStyle/>
          <a:p>
            <a:pPr marL="533400" indent="-533400" defTabSz="836613">
              <a:buFont typeface="Calibri" panose="020F0502020204030204" pitchFamily="34" charset="0"/>
              <a:buAutoNum type="arabicPeriod"/>
            </a:pPr>
            <a:r>
              <a:rPr lang="en-US" altLang="en-US" smtClean="0">
                <a:latin typeface="Arial" panose="020B0604020202020204" pitchFamily="34" charset="0"/>
                <a:cs typeface="Arial" panose="020B0604020202020204" pitchFamily="34" charset="0"/>
              </a:rPr>
              <a:t>Differentiation – better, or at least different</a:t>
            </a:r>
          </a:p>
          <a:p>
            <a:pPr marL="533400" indent="-533400" defTabSz="836613">
              <a:buFont typeface="Calibri" panose="020F0502020204030204" pitchFamily="34" charset="0"/>
              <a:buAutoNum type="arabicPeriod"/>
            </a:pPr>
            <a:r>
              <a:rPr lang="en-US" altLang="en-US" smtClean="0">
                <a:latin typeface="Arial" panose="020B0604020202020204" pitchFamily="34" charset="0"/>
                <a:cs typeface="Arial" panose="020B0604020202020204" pitchFamily="34" charset="0"/>
              </a:rPr>
              <a:t>Cost leadership – cheaper</a:t>
            </a:r>
          </a:p>
          <a:p>
            <a:pPr marL="533400" indent="-533400" defTabSz="836613">
              <a:buFont typeface="Calibri" panose="020F0502020204030204" pitchFamily="34" charset="0"/>
              <a:buAutoNum type="arabicPeriod"/>
            </a:pPr>
            <a:r>
              <a:rPr lang="en-US" altLang="en-US" smtClean="0">
                <a:latin typeface="Arial" panose="020B0604020202020204" pitchFamily="34" charset="0"/>
                <a:cs typeface="Arial" panose="020B0604020202020204" pitchFamily="34" charset="0"/>
              </a:rPr>
              <a:t>Response – more responsive</a:t>
            </a:r>
          </a:p>
        </p:txBody>
      </p:sp>
    </p:spTree>
    <p:extLst>
      <p:ext uri="{BB962C8B-B14F-4D97-AF65-F5344CB8AC3E}">
        <p14:creationId xmlns:p14="http://schemas.microsoft.com/office/powerpoint/2010/main" val="18751263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are you?</a:t>
            </a:r>
            <a:endParaRPr lang="en-US" dirty="0"/>
          </a:p>
        </p:txBody>
      </p:sp>
      <p:sp>
        <p:nvSpPr>
          <p:cNvPr id="3" name="Content Placeholder 2"/>
          <p:cNvSpPr>
            <a:spLocks noGrp="1"/>
          </p:cNvSpPr>
          <p:nvPr>
            <p:ph idx="1"/>
          </p:nvPr>
        </p:nvSpPr>
        <p:spPr/>
        <p:txBody>
          <a:bodyPr/>
          <a:lstStyle/>
          <a:p>
            <a:r>
              <a:rPr lang="en-US" dirty="0"/>
              <a:t>Name</a:t>
            </a:r>
          </a:p>
          <a:p>
            <a:r>
              <a:rPr lang="en-US" dirty="0"/>
              <a:t>Major / Graduation date</a:t>
            </a:r>
          </a:p>
          <a:p>
            <a:r>
              <a:rPr lang="en-US" dirty="0"/>
              <a:t>Occupation (if any)</a:t>
            </a:r>
          </a:p>
          <a:p>
            <a:r>
              <a:rPr lang="en-US" dirty="0"/>
              <a:t>Why is operations important? Experience in operations?</a:t>
            </a:r>
          </a:p>
          <a:p>
            <a:endParaRPr lang="en-US" dirty="0"/>
          </a:p>
        </p:txBody>
      </p:sp>
    </p:spTree>
    <p:extLst>
      <p:ext uri="{BB962C8B-B14F-4D97-AF65-F5344CB8AC3E}">
        <p14:creationId xmlns:p14="http://schemas.microsoft.com/office/powerpoint/2010/main" val="968597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2209800" y="381000"/>
            <a:ext cx="7772400" cy="1346200"/>
          </a:xfrm>
          <a:extLst/>
        </p:spPr>
        <p:txBody>
          <a:bodyPr rtlCol="0">
            <a:normAutofit/>
          </a:bodyPr>
          <a:lstStyle/>
          <a:p>
            <a:pPr>
              <a:defRPr/>
            </a:pPr>
            <a:r>
              <a:rPr lang="en-US" dirty="0">
                <a:ea typeface="+mj-ea"/>
              </a:rPr>
              <a:t>Competing on Differentiation</a:t>
            </a:r>
          </a:p>
        </p:txBody>
      </p:sp>
      <p:sp>
        <p:nvSpPr>
          <p:cNvPr id="84994" name="Rectangle 3"/>
          <p:cNvSpPr>
            <a:spLocks noGrp="1" noChangeArrowheads="1"/>
          </p:cNvSpPr>
          <p:nvPr>
            <p:ph type="body" idx="1"/>
          </p:nvPr>
        </p:nvSpPr>
        <p:spPr>
          <a:xfrm>
            <a:off x="2438400" y="1816100"/>
            <a:ext cx="7340600" cy="2374900"/>
          </a:xfrm>
        </p:spPr>
        <p:txBody>
          <a:bodyPr/>
          <a:lstStyle/>
          <a:p>
            <a:pPr marL="0" indent="0" algn="ctr">
              <a:buNone/>
            </a:pPr>
            <a:r>
              <a:rPr lang="en-US" dirty="0">
                <a:latin typeface="Arial" charset="0"/>
                <a:cs typeface="Arial" charset="0"/>
              </a:rPr>
              <a:t>Uniqueness can go beyond both the physical characteristics and service attributes to encompass everything that impacts </a:t>
            </a:r>
            <a:r>
              <a:rPr lang="en-US" dirty="0" smtClean="0">
                <a:latin typeface="Arial" charset="0"/>
                <a:cs typeface="Arial" charset="0"/>
              </a:rPr>
              <a:t>customer</a:t>
            </a:r>
            <a:r>
              <a:rPr lang="en-AU" dirty="0" smtClean="0">
                <a:latin typeface="Arial" charset="0"/>
                <a:cs typeface="Arial" charset="0"/>
              </a:rPr>
              <a:t>'</a:t>
            </a:r>
            <a:r>
              <a:rPr lang="en-US" dirty="0" smtClean="0">
                <a:latin typeface="Arial" charset="0"/>
                <a:cs typeface="Arial" charset="0"/>
              </a:rPr>
              <a:t>s </a:t>
            </a:r>
            <a:r>
              <a:rPr lang="en-US" dirty="0">
                <a:latin typeface="Arial" charset="0"/>
                <a:cs typeface="Arial" charset="0"/>
              </a:rPr>
              <a:t>perception of value</a:t>
            </a:r>
          </a:p>
        </p:txBody>
      </p:sp>
      <p:sp>
        <p:nvSpPr>
          <p:cNvPr id="246788" name="Text Box 4"/>
          <p:cNvSpPr txBox="1">
            <a:spLocks noChangeArrowheads="1"/>
          </p:cNvSpPr>
          <p:nvPr/>
        </p:nvSpPr>
        <p:spPr bwMode="auto">
          <a:xfrm>
            <a:off x="2506664" y="3989389"/>
            <a:ext cx="7196137" cy="1958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44500" indent="-444500">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spcAft>
                <a:spcPts val="1200"/>
              </a:spcAft>
              <a:buClr>
                <a:srgbClr val="BF0922"/>
              </a:buClr>
              <a:buSzPct val="60000"/>
              <a:buFont typeface="Lucida Grande" charset="0"/>
              <a:buChar char="►"/>
            </a:pPr>
            <a:r>
              <a:rPr lang="en-AU" sz="2800" dirty="0">
                <a:latin typeface="Arial" charset="0"/>
                <a:ea typeface="MS PGothic" charset="0"/>
                <a:cs typeface="MS PGothic" charset="0"/>
              </a:rPr>
              <a:t>Safeskin gloves – leading edge products</a:t>
            </a:r>
          </a:p>
          <a:p>
            <a:pPr>
              <a:lnSpc>
                <a:spcPct val="90000"/>
              </a:lnSpc>
              <a:spcAft>
                <a:spcPts val="1200"/>
              </a:spcAft>
              <a:buClr>
                <a:srgbClr val="BF0922"/>
              </a:buClr>
              <a:buSzPct val="60000"/>
              <a:buFont typeface="Lucida Grande" charset="0"/>
              <a:buChar char="►"/>
            </a:pPr>
            <a:r>
              <a:rPr lang="en-AU" sz="2800" dirty="0">
                <a:latin typeface="Arial" charset="0"/>
                <a:ea typeface="MS PGothic" charset="0"/>
                <a:cs typeface="MS PGothic" charset="0"/>
              </a:rPr>
              <a:t>Walt Disney Magic Kingdom – experience differentiation</a:t>
            </a:r>
          </a:p>
          <a:p>
            <a:pPr>
              <a:lnSpc>
                <a:spcPct val="90000"/>
              </a:lnSpc>
              <a:spcAft>
                <a:spcPts val="1200"/>
              </a:spcAft>
              <a:buClr>
                <a:srgbClr val="BF0922"/>
              </a:buClr>
              <a:buSzPct val="60000"/>
              <a:buFont typeface="Lucida Grande" charset="0"/>
              <a:buChar char="►"/>
            </a:pPr>
            <a:r>
              <a:rPr lang="en-AU" sz="2800" dirty="0">
                <a:latin typeface="Arial" charset="0"/>
                <a:ea typeface="MS PGothic" charset="0"/>
                <a:cs typeface="MS PGothic" charset="0"/>
              </a:rPr>
              <a:t>Hard Rock Cafe – dining experience</a:t>
            </a:r>
          </a:p>
        </p:txBody>
      </p:sp>
    </p:spTree>
    <p:extLst>
      <p:ext uri="{BB962C8B-B14F-4D97-AF65-F5344CB8AC3E}">
        <p14:creationId xmlns:p14="http://schemas.microsoft.com/office/powerpoint/2010/main" val="3734204153"/>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46788"/>
                                        </p:tgtEl>
                                        <p:attrNameLst>
                                          <p:attrName>style.visibility</p:attrName>
                                        </p:attrNameLst>
                                      </p:cBhvr>
                                      <p:to>
                                        <p:strVal val="visible"/>
                                      </p:to>
                                    </p:set>
                                    <p:animEffect transition="in" filter="strips(downRight)">
                                      <p:cBhvr>
                                        <p:cTn id="7" dur="1000"/>
                                        <p:tgtEl>
                                          <p:spTgt spid="246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 Differentiation</a:t>
            </a:r>
            <a:endParaRPr lang="en-US" dirty="0"/>
          </a:p>
        </p:txBody>
      </p:sp>
      <p:sp>
        <p:nvSpPr>
          <p:cNvPr id="3" name="Content Placeholder 2"/>
          <p:cNvSpPr>
            <a:spLocks noGrp="1"/>
          </p:cNvSpPr>
          <p:nvPr>
            <p:ph idx="1"/>
          </p:nvPr>
        </p:nvSpPr>
        <p:spPr>
          <a:xfrm>
            <a:off x="2235200" y="1562101"/>
            <a:ext cx="7721600" cy="1828800"/>
          </a:xfrm>
        </p:spPr>
        <p:txBody>
          <a:bodyPr/>
          <a:lstStyle/>
          <a:p>
            <a:pPr marL="0" indent="0" algn="ctr">
              <a:buNone/>
            </a:pPr>
            <a:r>
              <a:rPr lang="en-US" dirty="0"/>
              <a:t>Engaging a customer with a product through imaginative use of the five senses, so the customer “experiences” the </a:t>
            </a:r>
            <a:r>
              <a:rPr lang="en-US" dirty="0" smtClean="0"/>
              <a:t>product</a:t>
            </a:r>
            <a:endParaRPr lang="en-US" dirty="0"/>
          </a:p>
        </p:txBody>
      </p:sp>
      <p:sp>
        <p:nvSpPr>
          <p:cNvPr id="4" name="Text Box 4"/>
          <p:cNvSpPr txBox="1">
            <a:spLocks noChangeArrowheads="1"/>
          </p:cNvSpPr>
          <p:nvPr/>
        </p:nvSpPr>
        <p:spPr bwMode="auto">
          <a:xfrm>
            <a:off x="2506664" y="3570289"/>
            <a:ext cx="7196137" cy="27340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44500" indent="-444500">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spcAft>
                <a:spcPts val="1200"/>
              </a:spcAft>
              <a:buClr>
                <a:srgbClr val="BF0922"/>
              </a:buClr>
              <a:buSzPct val="60000"/>
              <a:buFont typeface="Lucida Grande" charset="0"/>
              <a:buChar char="►"/>
            </a:pPr>
            <a:r>
              <a:rPr lang="en-AU" sz="2800" dirty="0">
                <a:latin typeface="Arial" charset="0"/>
                <a:ea typeface="MS PGothic" charset="0"/>
                <a:cs typeface="MS PGothic" charset="0"/>
              </a:rPr>
              <a:t>Theme parks use sight, sound, smell, and participation</a:t>
            </a:r>
          </a:p>
          <a:p>
            <a:pPr>
              <a:lnSpc>
                <a:spcPct val="90000"/>
              </a:lnSpc>
              <a:spcAft>
                <a:spcPts val="1200"/>
              </a:spcAft>
              <a:buClr>
                <a:srgbClr val="BF0922"/>
              </a:buClr>
              <a:buSzPct val="60000"/>
              <a:buFont typeface="Lucida Grande" charset="0"/>
              <a:buChar char="►"/>
            </a:pPr>
            <a:r>
              <a:rPr lang="en-AU" sz="2800" dirty="0">
                <a:latin typeface="Arial" charset="0"/>
                <a:ea typeface="MS PGothic" charset="0"/>
                <a:cs typeface="MS PGothic" charset="0"/>
              </a:rPr>
              <a:t>Movie theatres use sight, sound, moving seats, smells, and mists of rain</a:t>
            </a:r>
          </a:p>
          <a:p>
            <a:pPr>
              <a:lnSpc>
                <a:spcPct val="90000"/>
              </a:lnSpc>
              <a:spcAft>
                <a:spcPts val="1200"/>
              </a:spcAft>
              <a:buClr>
                <a:srgbClr val="BF0922"/>
              </a:buClr>
              <a:buSzPct val="60000"/>
              <a:buFont typeface="Lucida Grande" charset="0"/>
              <a:buChar char="►"/>
            </a:pPr>
            <a:r>
              <a:rPr lang="en-AU" sz="2800" dirty="0">
                <a:latin typeface="Arial" charset="0"/>
                <a:ea typeface="MS PGothic" charset="0"/>
                <a:cs typeface="MS PGothic" charset="0"/>
              </a:rPr>
              <a:t>Restaurants use music, smell, and open kitchens</a:t>
            </a:r>
          </a:p>
        </p:txBody>
      </p:sp>
    </p:spTree>
    <p:extLst>
      <p:ext uri="{BB962C8B-B14F-4D97-AF65-F5344CB8AC3E}">
        <p14:creationId xmlns:p14="http://schemas.microsoft.com/office/powerpoint/2010/main" val="942755428"/>
      </p:ext>
    </p:extLst>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a:xfrm>
            <a:off x="2209800" y="434975"/>
            <a:ext cx="7772400" cy="1016000"/>
          </a:xfrm>
        </p:spPr>
        <p:txBody>
          <a:bodyPr/>
          <a:lstStyle/>
          <a:p>
            <a:r>
              <a:rPr lang="en-US" dirty="0">
                <a:latin typeface="Arial" charset="0"/>
                <a:cs typeface="Arial" charset="0"/>
              </a:rPr>
              <a:t>Competing on Cost</a:t>
            </a:r>
          </a:p>
        </p:txBody>
      </p:sp>
      <p:sp>
        <p:nvSpPr>
          <p:cNvPr id="87042" name="Rectangle 3"/>
          <p:cNvSpPr>
            <a:spLocks noGrp="1" noChangeArrowheads="1"/>
          </p:cNvSpPr>
          <p:nvPr>
            <p:ph type="body" idx="1"/>
          </p:nvPr>
        </p:nvSpPr>
        <p:spPr>
          <a:xfrm>
            <a:off x="2311400" y="1606550"/>
            <a:ext cx="7696200" cy="1447800"/>
          </a:xfrm>
        </p:spPr>
        <p:txBody>
          <a:bodyPr/>
          <a:lstStyle/>
          <a:p>
            <a:pPr marL="0" indent="0" algn="ctr">
              <a:buNone/>
            </a:pPr>
            <a:r>
              <a:rPr lang="en-US" dirty="0">
                <a:latin typeface="Arial" charset="0"/>
                <a:cs typeface="Arial" charset="0"/>
              </a:rPr>
              <a:t>Provide the maximum value as perceived by customer. Does not imply low quality.</a:t>
            </a:r>
          </a:p>
        </p:txBody>
      </p:sp>
      <p:sp>
        <p:nvSpPr>
          <p:cNvPr id="248836" name="Text Box 4"/>
          <p:cNvSpPr txBox="1">
            <a:spLocks noChangeArrowheads="1"/>
          </p:cNvSpPr>
          <p:nvPr/>
        </p:nvSpPr>
        <p:spPr bwMode="auto">
          <a:xfrm>
            <a:off x="2374901" y="3035300"/>
            <a:ext cx="7443787" cy="21852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spcAft>
                <a:spcPts val="1200"/>
              </a:spcAft>
              <a:buClr>
                <a:srgbClr val="BF0922"/>
              </a:buClr>
              <a:buSzPct val="60000"/>
              <a:buFont typeface="Lucida Grande" charset="0"/>
              <a:buChar char="►"/>
            </a:pPr>
            <a:r>
              <a:rPr lang="en-AU" sz="2800" dirty="0">
                <a:latin typeface="Arial" charset="0"/>
                <a:ea typeface="MS PGothic" charset="0"/>
                <a:cs typeface="MS PGothic" charset="0"/>
              </a:rPr>
              <a:t>Southwest Airlines – secondary airports, no frills service, efficient utilization of equipment</a:t>
            </a:r>
          </a:p>
          <a:p>
            <a:pPr>
              <a:lnSpc>
                <a:spcPct val="90000"/>
              </a:lnSpc>
              <a:spcAft>
                <a:spcPts val="1200"/>
              </a:spcAft>
              <a:buClr>
                <a:srgbClr val="BF0922"/>
              </a:buClr>
              <a:buSzPct val="60000"/>
              <a:buFont typeface="Lucida Grande" charset="0"/>
              <a:buChar char="►"/>
            </a:pPr>
            <a:r>
              <a:rPr lang="en-AU" sz="2800" dirty="0">
                <a:latin typeface="Arial" charset="0"/>
                <a:ea typeface="MS PGothic" charset="0"/>
                <a:cs typeface="MS PGothic" charset="0"/>
              </a:rPr>
              <a:t>Walmart – small overhead, shrinkage, and distribution </a:t>
            </a:r>
            <a:r>
              <a:rPr lang="en-AU" sz="2800" dirty="0" smtClean="0">
                <a:latin typeface="Arial" charset="0"/>
                <a:ea typeface="MS PGothic" charset="0"/>
                <a:cs typeface="MS PGothic" charset="0"/>
              </a:rPr>
              <a:t>costs</a:t>
            </a:r>
            <a:endParaRPr lang="en-AU" sz="2800" dirty="0">
              <a:latin typeface="Arial" charset="0"/>
              <a:ea typeface="MS PGothic" charset="0"/>
              <a:cs typeface="MS PGothic" charset="0"/>
            </a:endParaRPr>
          </a:p>
        </p:txBody>
      </p:sp>
    </p:spTree>
    <p:extLst>
      <p:ext uri="{BB962C8B-B14F-4D97-AF65-F5344CB8AC3E}">
        <p14:creationId xmlns:p14="http://schemas.microsoft.com/office/powerpoint/2010/main" val="181316010"/>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48836"/>
                                        </p:tgtEl>
                                        <p:attrNameLst>
                                          <p:attrName>style.visibility</p:attrName>
                                        </p:attrNameLst>
                                      </p:cBhvr>
                                      <p:to>
                                        <p:strVal val="visible"/>
                                      </p:to>
                                    </p:set>
                                    <p:animEffect transition="in" filter="strips(downRight)">
                                      <p:cBhvr>
                                        <p:cTn id="7" dur="1000"/>
                                        <p:tgtEl>
                                          <p:spTgt spid="248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OM IN PRACTICE: </a:t>
            </a:r>
            <a:r>
              <a:rPr lang="en-US" b="1" dirty="0" smtClean="0"/>
              <a:t>IKEA</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IKEA</a:t>
            </a:r>
            <a:r>
              <a:rPr lang="en-US" dirty="0"/>
              <a:t>, a global home furnishings company, offers functional and smartly designed products at prices perceived by customers to be good values. </a:t>
            </a:r>
            <a:endParaRPr lang="en-US" dirty="0" smtClean="0"/>
          </a:p>
          <a:p>
            <a:r>
              <a:rPr lang="en-US" dirty="0" smtClean="0"/>
              <a:t>Cost </a:t>
            </a:r>
            <a:r>
              <a:rPr lang="en-US" dirty="0"/>
              <a:t>is a central focus at IKEA, from design to distribution.  </a:t>
            </a:r>
          </a:p>
          <a:p>
            <a:r>
              <a:rPr lang="en-US" dirty="0"/>
              <a:t>One of the company’s key operational decisions was to keep prices low by designing furniture that customers can assemble themselves</a:t>
            </a:r>
            <a:r>
              <a:rPr lang="en-US" dirty="0" smtClean="0"/>
              <a:t>.</a:t>
            </a:r>
          </a:p>
          <a:p>
            <a:pPr lvl="1"/>
            <a:r>
              <a:rPr lang="en-US" dirty="0" smtClean="0"/>
              <a:t>Items </a:t>
            </a:r>
            <a:r>
              <a:rPr lang="en-US" dirty="0"/>
              <a:t>are shipped unassembled in flat-pack boxes to reduce shipping, storage, and distribution costs. </a:t>
            </a:r>
            <a:endParaRPr lang="en-US" dirty="0" smtClean="0"/>
          </a:p>
          <a:p>
            <a:pPr lvl="1"/>
            <a:r>
              <a:rPr lang="en-US" dirty="0" smtClean="0"/>
              <a:t>Furniture </a:t>
            </a:r>
            <a:r>
              <a:rPr lang="en-US" dirty="0"/>
              <a:t>is designed to be modular so that components can be manufactured at low-cost sites around the world. </a:t>
            </a:r>
            <a:endParaRPr lang="en-US" dirty="0" smtClean="0"/>
          </a:p>
          <a:p>
            <a:pPr lvl="1"/>
            <a:r>
              <a:rPr lang="en-US" dirty="0" smtClean="0"/>
              <a:t>New </a:t>
            </a:r>
            <a:r>
              <a:rPr lang="en-US" dirty="0"/>
              <a:t>furniture designs must comply with standards for modularity, self-assembly, and cost in order to be included in the company’s offerings. Long-term contracts and flexible production requirements are in place with suppliers to secure preferred pricing. </a:t>
            </a:r>
            <a:endParaRPr lang="en-US" dirty="0" smtClean="0"/>
          </a:p>
          <a:p>
            <a:pPr lvl="1"/>
            <a:r>
              <a:rPr lang="en-US" dirty="0" smtClean="0"/>
              <a:t>To </a:t>
            </a:r>
            <a:r>
              <a:rPr lang="en-US" dirty="0"/>
              <a:t>further cut overhead costs, the company’s stores and warehouses are designed to be extremely energy efficient.  </a:t>
            </a:r>
          </a:p>
          <a:p>
            <a:r>
              <a:rPr lang="en-US" dirty="0"/>
              <a:t>IKEA has turned its operations into a strategic competitive advantage by learning. By effectively managing every aspect of its operations in a way that keeps costs low without sacrificing quality and design</a:t>
            </a:r>
            <a:r>
              <a:rPr lang="en-US" b="1" dirty="0">
                <a:solidFill>
                  <a:srgbClr val="FF0000"/>
                </a:solidFill>
              </a:rPr>
              <a:t>, IKEA competes both on cost and on differentiation </a:t>
            </a:r>
            <a:r>
              <a:rPr lang="en-US" dirty="0"/>
              <a:t>(in providing perceived value and product quality). </a:t>
            </a:r>
            <a:r>
              <a:rPr lang="en-US" b="1" dirty="0">
                <a:solidFill>
                  <a:srgbClr val="FF0000"/>
                </a:solidFill>
              </a:rPr>
              <a:t>This grants it a competitive advantage</a:t>
            </a:r>
            <a:r>
              <a:rPr lang="en-US" dirty="0"/>
              <a:t>, which in turn has made it successful. As a company, IKEA has learned </a:t>
            </a:r>
            <a:r>
              <a:rPr lang="en-US" i="1" dirty="0"/>
              <a:t>how to win</a:t>
            </a:r>
            <a:r>
              <a:rPr lang="en-US" dirty="0"/>
              <a:t> in its industry and its sector. </a:t>
            </a:r>
          </a:p>
          <a:p>
            <a:endParaRPr lang="en-US" dirty="0"/>
          </a:p>
        </p:txBody>
      </p:sp>
    </p:spTree>
    <p:extLst>
      <p:ext uri="{BB962C8B-B14F-4D97-AF65-F5344CB8AC3E}">
        <p14:creationId xmlns:p14="http://schemas.microsoft.com/office/powerpoint/2010/main" val="4605419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Which strategy?</a:t>
            </a:r>
            <a:endParaRPr lang="en-US" dirty="0"/>
          </a:p>
        </p:txBody>
      </p:sp>
      <p:sp>
        <p:nvSpPr>
          <p:cNvPr id="3" name="Content Placeholder 2"/>
          <p:cNvSpPr>
            <a:spLocks noGrp="1"/>
          </p:cNvSpPr>
          <p:nvPr>
            <p:ph idx="1"/>
          </p:nvPr>
        </p:nvSpPr>
        <p:spPr/>
        <p:txBody>
          <a:bodyPr/>
          <a:lstStyle/>
          <a:p>
            <a:r>
              <a:rPr lang="en-US" dirty="0" smtClean="0"/>
              <a:t>Think about the accounting/tax advising industry.</a:t>
            </a:r>
          </a:p>
          <a:p>
            <a:r>
              <a:rPr lang="en-US" dirty="0"/>
              <a:t>T</a:t>
            </a:r>
            <a:r>
              <a:rPr lang="en-US" dirty="0" smtClean="0"/>
              <a:t>hink </a:t>
            </a:r>
            <a:r>
              <a:rPr lang="en-US" dirty="0"/>
              <a:t>about managing a brand new firm trying to join the industry. </a:t>
            </a:r>
            <a:endParaRPr lang="en-US" dirty="0" smtClean="0"/>
          </a:p>
          <a:p>
            <a:r>
              <a:rPr lang="en-US" dirty="0" smtClean="0"/>
              <a:t>What </a:t>
            </a:r>
            <a:r>
              <a:rPr lang="en-US" dirty="0"/>
              <a:t>strategy should their firm follow? </a:t>
            </a:r>
            <a:endParaRPr lang="en-US" dirty="0" smtClean="0"/>
          </a:p>
          <a:p>
            <a:r>
              <a:rPr lang="en-US" dirty="0" smtClean="0"/>
              <a:t>Each group should </a:t>
            </a:r>
            <a:r>
              <a:rPr lang="en-US" dirty="0"/>
              <a:t>then try to convince </a:t>
            </a:r>
            <a:r>
              <a:rPr lang="en-US" dirty="0" smtClean="0"/>
              <a:t>the class why </a:t>
            </a:r>
            <a:r>
              <a:rPr lang="en-US" dirty="0"/>
              <a:t>his or her strategy is best. </a:t>
            </a:r>
            <a:endParaRPr lang="en-US" dirty="0" smtClean="0"/>
          </a:p>
          <a:p>
            <a:pPr marL="0" indent="0">
              <a:buNone/>
            </a:pPr>
            <a:r>
              <a:rPr lang="en-US" dirty="0" smtClean="0"/>
              <a:t>Class - which </a:t>
            </a:r>
            <a:r>
              <a:rPr lang="en-US" dirty="0"/>
              <a:t>strategy seems to </a:t>
            </a:r>
            <a:r>
              <a:rPr lang="en-US" dirty="0" smtClean="0"/>
              <a:t>dominate?</a:t>
            </a:r>
            <a:endParaRPr lang="en-US" dirty="0"/>
          </a:p>
        </p:txBody>
      </p:sp>
    </p:spTree>
    <p:extLst>
      <p:ext uri="{BB962C8B-B14F-4D97-AF65-F5344CB8AC3E}">
        <p14:creationId xmlns:p14="http://schemas.microsoft.com/office/powerpoint/2010/main" val="35076209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p:nvPr>
        </p:nvSpPr>
        <p:spPr/>
        <p:txBody>
          <a:bodyPr/>
          <a:lstStyle/>
          <a:p>
            <a:r>
              <a:rPr lang="en-US" altLang="en-US" dirty="0" smtClean="0">
                <a:latin typeface="Arial" panose="020B0604020202020204" pitchFamily="34" charset="0"/>
                <a:cs typeface="Arial" panose="020B0604020202020204" pitchFamily="34" charset="0"/>
              </a:rPr>
              <a:t>Risks of Outsourcing</a:t>
            </a:r>
          </a:p>
        </p:txBody>
      </p:sp>
      <p:graphicFrame>
        <p:nvGraphicFramePr>
          <p:cNvPr id="5" name="Table 4"/>
          <p:cNvGraphicFramePr>
            <a:graphicFrameLocks noGrp="1"/>
          </p:cNvGraphicFramePr>
          <p:nvPr/>
        </p:nvGraphicFramePr>
        <p:xfrm>
          <a:off x="2171700" y="1836739"/>
          <a:ext cx="7810500" cy="3133949"/>
        </p:xfrm>
        <a:graphic>
          <a:graphicData uri="http://schemas.openxmlformats.org/drawingml/2006/table">
            <a:tbl>
              <a:tblPr firstRow="1" bandRow="1">
                <a:tableStyleId>{2D5ABB26-0587-4C30-8999-92F81FD0307C}</a:tableStyleId>
              </a:tblPr>
              <a:tblGrid>
                <a:gridCol w="1435100"/>
                <a:gridCol w="2470150"/>
                <a:gridCol w="3905250"/>
              </a:tblGrid>
              <a:tr h="370765">
                <a:tc>
                  <a:txBody>
                    <a:bodyPr/>
                    <a:lstStyle/>
                    <a:p>
                      <a:pPr algn="ctr"/>
                      <a:r>
                        <a:rPr lang="en-US" sz="1800" b="1" dirty="0" smtClean="0">
                          <a:solidFill>
                            <a:srgbClr val="FFFFFF"/>
                          </a:solidFill>
                        </a:rPr>
                        <a:t>TABLE 2.2</a:t>
                      </a:r>
                      <a:endParaRPr lang="en-US" sz="1800" b="1" dirty="0">
                        <a:solidFill>
                          <a:srgbClr val="FFFFFF"/>
                        </a:solidFill>
                      </a:endParaRPr>
                    </a:p>
                  </a:txBody>
                  <a:tcPr marT="45711" marB="45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2">
                  <a:txBody>
                    <a:bodyPr/>
                    <a:lstStyle/>
                    <a:p>
                      <a:r>
                        <a:rPr lang="en-US" sz="1800" b="1" kern="1200" dirty="0" smtClean="0">
                          <a:solidFill>
                            <a:schemeClr val="tx1"/>
                          </a:solidFill>
                          <a:effectLst/>
                          <a:latin typeface="+mn-lt"/>
                          <a:ea typeface="+mn-ea"/>
                          <a:cs typeface="+mn-cs"/>
                        </a:rPr>
                        <a:t>Potential Advantages and Disadvantages of Outsourcing </a:t>
                      </a:r>
                      <a:endParaRPr lang="en-US" sz="1800" dirty="0"/>
                    </a:p>
                  </a:txBody>
                  <a:tcPr marT="45711" marB="45711">
                    <a:lnL w="12700" cap="flat" cmpd="sng" algn="ctr">
                      <a:solidFill>
                        <a:srgbClr val="00000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tc hMerge="1">
                  <a:txBody>
                    <a:bodyPr/>
                    <a:lstStyle/>
                    <a:p>
                      <a:endParaRPr lang="en-US" dirty="0"/>
                    </a:p>
                  </a:txBody>
                  <a:tcPr/>
                </a:tc>
              </a:tr>
              <a:tr h="370765">
                <a:tc gridSpan="2">
                  <a:txBody>
                    <a:bodyPr/>
                    <a:lstStyle/>
                    <a:p>
                      <a:r>
                        <a:rPr lang="en-US" sz="1800" b="1" dirty="0" smtClean="0">
                          <a:solidFill>
                            <a:srgbClr val="FFFFFF"/>
                          </a:solidFill>
                        </a:rPr>
                        <a:t>ADVANTAGES</a:t>
                      </a:r>
                      <a:endParaRPr lang="en-US" sz="1800" b="1" dirty="0">
                        <a:solidFill>
                          <a:srgbClr val="FFFFFF"/>
                        </a:solidFill>
                      </a:endParaRPr>
                    </a:p>
                  </a:txBody>
                  <a:tcPr marT="45711" marB="45711">
                    <a:lnL w="12700" cap="flat" cmpd="sng" algn="ctr">
                      <a:solidFill>
                        <a:srgbClr val="000000"/>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solidFill>
                      <a:schemeClr val="accent1"/>
                    </a:solidFill>
                  </a:tcPr>
                </a:tc>
                <a:tc hMerge="1">
                  <a:txBody>
                    <a:bodyPr/>
                    <a:lstStyle/>
                    <a:p>
                      <a:endParaRPr lang="en-US" dirty="0"/>
                    </a:p>
                  </a:txBody>
                  <a:tcPr/>
                </a:tc>
                <a:tc>
                  <a:txBody>
                    <a:bodyPr/>
                    <a:lstStyle/>
                    <a:p>
                      <a:r>
                        <a:rPr lang="en-US" sz="1800" b="1" dirty="0" smtClean="0">
                          <a:solidFill>
                            <a:srgbClr val="FFFFFF"/>
                          </a:solidFill>
                        </a:rPr>
                        <a:t>DISADVANTAGES</a:t>
                      </a:r>
                      <a:endParaRPr lang="en-US" sz="1800" b="1" dirty="0">
                        <a:solidFill>
                          <a:srgbClr val="FFFFFF"/>
                        </a:solidFill>
                      </a:endParaRPr>
                    </a:p>
                  </a:txBody>
                  <a:tcPr marT="45711" marB="45711">
                    <a:lnL w="12700" cap="flat" cmpd="sng" algn="ctr">
                      <a:solidFill>
                        <a:srgbClr val="FFFFFF">
                          <a:lumMod val="75000"/>
                        </a:srgb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solidFill>
                      <a:schemeClr val="accent1"/>
                    </a:solidFill>
                  </a:tcPr>
                </a:tc>
              </a:tr>
              <a:tr h="370765">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tx1"/>
                          </a:solidFill>
                          <a:effectLst/>
                          <a:latin typeface="+mn-lt"/>
                          <a:ea typeface="+mn-ea"/>
                          <a:cs typeface="+mn-cs"/>
                        </a:rPr>
                        <a:t>Cost savings </a:t>
                      </a:r>
                      <a:endParaRPr lang="en-US" sz="1800" dirty="0"/>
                    </a:p>
                  </a:txBody>
                  <a:tcPr marT="45711" marB="45711">
                    <a:lnL w="12700" cap="flat" cmpd="sng" algn="ctr">
                      <a:solidFill>
                        <a:srgbClr val="000000"/>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tcPr>
                </a:tc>
                <a:tc hMerge="1">
                  <a:txBody>
                    <a:bodyPr/>
                    <a:lstStyle/>
                    <a:p>
                      <a:endParaRPr lang="en-US" dirty="0"/>
                    </a:p>
                  </a:txBody>
                  <a:tcPr/>
                </a:tc>
                <a:tc>
                  <a:txBody>
                    <a:bodyPr/>
                    <a:lstStyle/>
                    <a:p>
                      <a:r>
                        <a:rPr lang="en-US" sz="1800" b="0" kern="1200" dirty="0" smtClean="0">
                          <a:solidFill>
                            <a:schemeClr val="tx1"/>
                          </a:solidFill>
                          <a:effectLst/>
                          <a:latin typeface="+mn-lt"/>
                          <a:ea typeface="+mn-ea"/>
                          <a:cs typeface="+mn-cs"/>
                        </a:rPr>
                        <a:t>Increased logistics and inventory costs </a:t>
                      </a:r>
                      <a:endParaRPr lang="en-US" sz="1800" dirty="0"/>
                    </a:p>
                  </a:txBody>
                  <a:tcPr marT="45711" marB="45711">
                    <a:lnL w="12700" cap="flat" cmpd="sng" algn="ctr">
                      <a:solidFill>
                        <a:srgbClr val="FFFFFF">
                          <a:lumMod val="75000"/>
                        </a:srgb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tcPr>
                </a:tc>
              </a:tr>
              <a:tr h="370765">
                <a:tc gridSpan="2">
                  <a:txBody>
                    <a:bodyPr/>
                    <a:lstStyle/>
                    <a:p>
                      <a:r>
                        <a:rPr lang="en-US" sz="1800" b="0" kern="1200" dirty="0" smtClean="0">
                          <a:solidFill>
                            <a:schemeClr val="tx1"/>
                          </a:solidFill>
                          <a:effectLst/>
                          <a:latin typeface="+mn-lt"/>
                          <a:ea typeface="+mn-ea"/>
                          <a:cs typeface="+mn-cs"/>
                        </a:rPr>
                        <a:t>Gaining outside expertise </a:t>
                      </a:r>
                      <a:endParaRPr lang="en-US" sz="1800" dirty="0"/>
                    </a:p>
                  </a:txBody>
                  <a:tcPr marT="45711" marB="45711">
                    <a:lnL w="12700" cap="flat" cmpd="sng" algn="ctr">
                      <a:solidFill>
                        <a:srgbClr val="000000"/>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tcPr>
                </a:tc>
                <a:tc hMerge="1">
                  <a:txBody>
                    <a:bodyPr/>
                    <a:lstStyle/>
                    <a:p>
                      <a:endParaRPr lang="en-US" dirty="0"/>
                    </a:p>
                  </a:txBody>
                  <a:tcPr/>
                </a:tc>
                <a:tc>
                  <a:txBody>
                    <a:bodyPr/>
                    <a:lstStyle/>
                    <a:p>
                      <a:r>
                        <a:rPr lang="en-US" sz="1800" b="0" kern="1200" dirty="0" smtClean="0">
                          <a:solidFill>
                            <a:schemeClr val="tx1"/>
                          </a:solidFill>
                          <a:effectLst/>
                          <a:latin typeface="+mn-lt"/>
                          <a:ea typeface="+mn-ea"/>
                          <a:cs typeface="+mn-cs"/>
                        </a:rPr>
                        <a:t>Loss of control (quality, delivery, etc.) </a:t>
                      </a:r>
                      <a:endParaRPr lang="en-US" sz="1800" dirty="0"/>
                    </a:p>
                  </a:txBody>
                  <a:tcPr marT="45711" marB="45711">
                    <a:lnL w="12700" cap="flat" cmpd="sng" algn="ctr">
                      <a:solidFill>
                        <a:srgbClr val="FFFFFF">
                          <a:lumMod val="75000"/>
                        </a:srgb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tcPr>
                </a:tc>
              </a:tr>
              <a:tr h="370765">
                <a:tc gridSpan="2">
                  <a:txBody>
                    <a:bodyPr/>
                    <a:lstStyle/>
                    <a:p>
                      <a:r>
                        <a:rPr lang="en-US" sz="1800" b="0" kern="1200" dirty="0" smtClean="0">
                          <a:solidFill>
                            <a:schemeClr val="tx1"/>
                          </a:solidFill>
                          <a:effectLst/>
                          <a:latin typeface="+mn-lt"/>
                          <a:ea typeface="+mn-ea"/>
                          <a:cs typeface="+mn-cs"/>
                        </a:rPr>
                        <a:t>Improving operations and service </a:t>
                      </a:r>
                      <a:endParaRPr lang="en-US" sz="1800" dirty="0"/>
                    </a:p>
                  </a:txBody>
                  <a:tcPr marT="45711" marB="45711">
                    <a:lnL w="12700" cap="flat" cmpd="sng" algn="ctr">
                      <a:solidFill>
                        <a:srgbClr val="000000"/>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tcPr>
                </a:tc>
                <a:tc hMerge="1">
                  <a:txBody>
                    <a:bodyPr/>
                    <a:lstStyle/>
                    <a:p>
                      <a:endParaRPr lang="en-US" dirty="0"/>
                    </a:p>
                  </a:txBody>
                  <a:tcPr/>
                </a:tc>
                <a:tc>
                  <a:txBody>
                    <a:bodyPr/>
                    <a:lstStyle/>
                    <a:p>
                      <a:r>
                        <a:rPr lang="en-US" sz="1800" b="0" kern="1200" dirty="0" smtClean="0">
                          <a:solidFill>
                            <a:schemeClr val="tx1"/>
                          </a:solidFill>
                          <a:effectLst/>
                          <a:latin typeface="+mn-lt"/>
                          <a:ea typeface="+mn-ea"/>
                          <a:cs typeface="+mn-cs"/>
                        </a:rPr>
                        <a:t>Potential creation of future competition </a:t>
                      </a:r>
                      <a:endParaRPr lang="en-US" sz="1800" dirty="0"/>
                    </a:p>
                  </a:txBody>
                  <a:tcPr marT="45711" marB="45711">
                    <a:lnL w="12700" cap="flat" cmpd="sng" algn="ctr">
                      <a:solidFill>
                        <a:srgbClr val="FFFFFF">
                          <a:lumMod val="75000"/>
                        </a:srgb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tcPr>
                </a:tc>
              </a:tr>
              <a:tr h="639950">
                <a:tc gridSpan="2">
                  <a:txBody>
                    <a:bodyPr/>
                    <a:lstStyle/>
                    <a:p>
                      <a:r>
                        <a:rPr lang="en-US" sz="1800" b="0" kern="1200" dirty="0" smtClean="0">
                          <a:solidFill>
                            <a:schemeClr val="tx1"/>
                          </a:solidFill>
                          <a:effectLst/>
                          <a:latin typeface="+mn-lt"/>
                          <a:ea typeface="+mn-ea"/>
                          <a:cs typeface="+mn-cs"/>
                        </a:rPr>
                        <a:t>Maintaining a focus on core competencies </a:t>
                      </a:r>
                      <a:endParaRPr lang="en-US" sz="1800" dirty="0"/>
                    </a:p>
                  </a:txBody>
                  <a:tcPr marT="45711" marB="45711">
                    <a:lnL w="12700" cap="flat" cmpd="sng" algn="ctr">
                      <a:solidFill>
                        <a:srgbClr val="000000"/>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tcPr>
                </a:tc>
                <a:tc hMerge="1">
                  <a:txBody>
                    <a:bodyPr/>
                    <a:lstStyle/>
                    <a:p>
                      <a:endParaRPr lang="en-US" dirty="0"/>
                    </a:p>
                  </a:txBody>
                  <a:tcPr/>
                </a:tc>
                <a:tc>
                  <a:txBody>
                    <a:bodyPr/>
                    <a:lstStyle/>
                    <a:p>
                      <a:r>
                        <a:rPr lang="en-US" sz="1800" b="0" kern="1200" dirty="0" smtClean="0">
                          <a:solidFill>
                            <a:schemeClr val="tx1"/>
                          </a:solidFill>
                          <a:effectLst/>
                          <a:latin typeface="+mn-lt"/>
                          <a:ea typeface="+mn-ea"/>
                          <a:cs typeface="+mn-cs"/>
                        </a:rPr>
                        <a:t>Negative impact on employees </a:t>
                      </a:r>
                      <a:endParaRPr lang="en-US" sz="1800" dirty="0"/>
                    </a:p>
                  </a:txBody>
                  <a:tcPr marT="45711" marB="45711">
                    <a:lnL w="12700" cap="flat" cmpd="sng" algn="ctr">
                      <a:solidFill>
                        <a:srgbClr val="FFFFFF">
                          <a:lumMod val="75000"/>
                        </a:srgb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tcPr>
                </a:tc>
              </a:tr>
              <a:tr h="639950">
                <a:tc gridSpan="2">
                  <a:txBody>
                    <a:bodyPr/>
                    <a:lstStyle/>
                    <a:p>
                      <a:r>
                        <a:rPr lang="en-US" sz="1800" b="0" kern="1200" dirty="0" smtClean="0">
                          <a:solidFill>
                            <a:schemeClr val="tx1"/>
                          </a:solidFill>
                          <a:effectLst/>
                          <a:latin typeface="+mn-lt"/>
                          <a:ea typeface="+mn-ea"/>
                          <a:cs typeface="+mn-cs"/>
                        </a:rPr>
                        <a:t>Accessing outside technology </a:t>
                      </a:r>
                      <a:endParaRPr lang="en-US" sz="1800" dirty="0"/>
                    </a:p>
                  </a:txBody>
                  <a:tcPr marT="45711" marB="45711">
                    <a:lnL w="12700" cap="flat" cmpd="sng" algn="ctr">
                      <a:solidFill>
                        <a:srgbClr val="000000"/>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tc>
                <a:tc>
                  <a:txBody>
                    <a:bodyPr/>
                    <a:lstStyle/>
                    <a:p>
                      <a:r>
                        <a:rPr lang="en-US" sz="1800" b="0" kern="1200" dirty="0" smtClean="0">
                          <a:solidFill>
                            <a:schemeClr val="tx1"/>
                          </a:solidFill>
                          <a:effectLst/>
                          <a:latin typeface="+mn-lt"/>
                          <a:ea typeface="+mn-ea"/>
                          <a:cs typeface="+mn-cs"/>
                        </a:rPr>
                        <a:t>Risks may not manifest themselves for years </a:t>
                      </a:r>
                      <a:endParaRPr lang="en-US" sz="1800" dirty="0"/>
                    </a:p>
                  </a:txBody>
                  <a:tcPr marT="45711" marB="45711">
                    <a:lnL w="12700" cap="flat" cmpd="sng" algn="ctr">
                      <a:solidFill>
                        <a:srgbClr val="FFFFFF">
                          <a:lumMod val="75000"/>
                        </a:srgbClr>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47412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10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2/3*#ppt_w"/>
                                          </p:val>
                                        </p:tav>
                                        <p:tav tm="100000">
                                          <p:val>
                                            <p:strVal val="#ppt_w"/>
                                          </p:val>
                                        </p:tav>
                                      </p:tavLst>
                                    </p:anim>
                                    <p:anim calcmode="lin" valueType="num">
                                      <p:cBhvr>
                                        <p:cTn id="8" dur="1000" fill="hold"/>
                                        <p:tgtEl>
                                          <p:spTgt spid="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Discussion</a:t>
            </a:r>
            <a:endParaRPr lang="en-US" dirty="0"/>
          </a:p>
        </p:txBody>
      </p:sp>
      <p:sp>
        <p:nvSpPr>
          <p:cNvPr id="3" name="Content Placeholder 2"/>
          <p:cNvSpPr>
            <a:spLocks noGrp="1"/>
          </p:cNvSpPr>
          <p:nvPr>
            <p:ph idx="1"/>
          </p:nvPr>
        </p:nvSpPr>
        <p:spPr/>
        <p:txBody>
          <a:bodyPr>
            <a:normAutofit/>
          </a:bodyPr>
          <a:lstStyle/>
          <a:p>
            <a:r>
              <a:rPr lang="en-US" dirty="0"/>
              <a:t>Some students may feel that outsourcing simply should not occur because it is unethical to lay off  productive and loyal workers just to save some money. </a:t>
            </a:r>
            <a:endParaRPr lang="en-US" dirty="0" smtClean="0"/>
          </a:p>
          <a:p>
            <a:pPr marL="0" indent="0">
              <a:buNone/>
            </a:pPr>
            <a:r>
              <a:rPr lang="en-US" dirty="0" smtClean="0"/>
              <a:t>Questions:</a:t>
            </a:r>
          </a:p>
          <a:p>
            <a:r>
              <a:rPr lang="en-US" b="1" dirty="0" smtClean="0"/>
              <a:t>What </a:t>
            </a:r>
            <a:r>
              <a:rPr lang="en-US" b="1" dirty="0"/>
              <a:t>if it was your job (or your parent’s job) being outsourced</a:t>
            </a:r>
            <a:r>
              <a:rPr lang="en-US" b="1" dirty="0" smtClean="0"/>
              <a:t>? </a:t>
            </a:r>
          </a:p>
          <a:p>
            <a:pPr lvl="0"/>
            <a:r>
              <a:rPr lang="en-US" b="1" dirty="0"/>
              <a:t>In reference to U.S. manufacturing, the textile industry is one of the first industries that moved out of the U.S.  Why did the U.S. lose this industry to other, less developed countries, primarily China and other Asian countries? When did this happen? Was it primarily because of cheap labor rates? </a:t>
            </a:r>
            <a:endParaRPr lang="en-US" b="1" dirty="0" smtClean="0"/>
          </a:p>
        </p:txBody>
      </p:sp>
    </p:spTree>
    <p:extLst>
      <p:ext uri="{BB962C8B-B14F-4D97-AF65-F5344CB8AC3E}">
        <p14:creationId xmlns:p14="http://schemas.microsoft.com/office/powerpoint/2010/main" val="3346061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Management – who cares?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Why study it?</a:t>
            </a:r>
          </a:p>
          <a:p>
            <a:pPr lvl="0"/>
            <a:r>
              <a:rPr lang="en-US" dirty="0" smtClean="0"/>
              <a:t>Revenue </a:t>
            </a:r>
            <a:r>
              <a:rPr lang="en-US" dirty="0"/>
              <a:t>first, organization later - View of operations now compared to the </a:t>
            </a:r>
            <a:r>
              <a:rPr lang="en-US" dirty="0" smtClean="0"/>
              <a:t>past</a:t>
            </a:r>
            <a:endParaRPr lang="en-US" dirty="0"/>
          </a:p>
          <a:p>
            <a:pPr lvl="0"/>
            <a:r>
              <a:rPr lang="en-US" dirty="0"/>
              <a:t>Chief Operating Officer (#2) vs. Chief Executive Officer (#1) – which one are you</a:t>
            </a:r>
            <a:r>
              <a:rPr lang="en-US" dirty="0" smtClean="0"/>
              <a:t>?</a:t>
            </a:r>
            <a:endParaRPr lang="en-US" dirty="0"/>
          </a:p>
          <a:p>
            <a:pPr lvl="0"/>
            <a:r>
              <a:rPr lang="en-US" dirty="0"/>
              <a:t>The job market in operations </a:t>
            </a:r>
            <a:endParaRPr lang="en-US" dirty="0" smtClean="0"/>
          </a:p>
          <a:p>
            <a:pPr marL="901700" lvl="1" indent="-444500" defTabSz="836613">
              <a:spcBef>
                <a:spcPts val="0"/>
              </a:spcBef>
              <a:defRPr/>
            </a:pPr>
            <a:r>
              <a:rPr lang="en-US" sz="2200" dirty="0"/>
              <a:t>Technology/methods</a:t>
            </a:r>
          </a:p>
          <a:p>
            <a:pPr marL="901700" lvl="1" indent="-444500" defTabSz="836613">
              <a:spcBef>
                <a:spcPts val="0"/>
              </a:spcBef>
              <a:defRPr/>
            </a:pPr>
            <a:r>
              <a:rPr lang="en-US" sz="2200" dirty="0"/>
              <a:t>Facilities/space utilization</a:t>
            </a:r>
          </a:p>
          <a:p>
            <a:pPr marL="901700" lvl="1" indent="-444500" defTabSz="836613">
              <a:spcBef>
                <a:spcPts val="0"/>
              </a:spcBef>
              <a:defRPr/>
            </a:pPr>
            <a:r>
              <a:rPr lang="en-US" sz="2200" dirty="0"/>
              <a:t>Strategic issues</a:t>
            </a:r>
          </a:p>
          <a:p>
            <a:pPr marL="901700" lvl="1" indent="-444500" defTabSz="836613">
              <a:spcBef>
                <a:spcPts val="0"/>
              </a:spcBef>
              <a:defRPr/>
            </a:pPr>
            <a:r>
              <a:rPr lang="en-US" sz="2200" dirty="0"/>
              <a:t>Response time</a:t>
            </a:r>
          </a:p>
          <a:p>
            <a:pPr marL="901700" lvl="1" indent="-444500" defTabSz="836613">
              <a:spcBef>
                <a:spcPts val="0"/>
              </a:spcBef>
              <a:defRPr/>
            </a:pPr>
            <a:r>
              <a:rPr lang="en-US" sz="2200" dirty="0"/>
              <a:t>People/team development</a:t>
            </a:r>
          </a:p>
          <a:p>
            <a:pPr marL="901700" lvl="1" indent="-444500" defTabSz="836613">
              <a:spcBef>
                <a:spcPts val="0"/>
              </a:spcBef>
              <a:defRPr/>
            </a:pPr>
            <a:r>
              <a:rPr lang="en-US" sz="2200" dirty="0"/>
              <a:t>Customer service</a:t>
            </a:r>
          </a:p>
          <a:p>
            <a:pPr marL="901700" lvl="1" indent="-444500" defTabSz="836613">
              <a:spcBef>
                <a:spcPts val="0"/>
              </a:spcBef>
              <a:defRPr/>
            </a:pPr>
            <a:r>
              <a:rPr lang="en-US" sz="2200" dirty="0"/>
              <a:t>Quality</a:t>
            </a:r>
          </a:p>
          <a:p>
            <a:pPr marL="901700" lvl="1" indent="-444500" defTabSz="836613">
              <a:spcBef>
                <a:spcPts val="0"/>
              </a:spcBef>
              <a:defRPr/>
            </a:pPr>
            <a:r>
              <a:rPr lang="en-US" sz="2200" dirty="0"/>
              <a:t>Cost reduction</a:t>
            </a:r>
          </a:p>
          <a:p>
            <a:pPr marL="901700" lvl="1" indent="-444500" defTabSz="836613">
              <a:spcBef>
                <a:spcPts val="0"/>
              </a:spcBef>
              <a:defRPr/>
            </a:pPr>
            <a:r>
              <a:rPr lang="en-US" sz="2200" dirty="0"/>
              <a:t>Inventory reduction</a:t>
            </a:r>
          </a:p>
          <a:p>
            <a:pPr marL="901700" lvl="1" indent="-444500" defTabSz="836613">
              <a:spcBef>
                <a:spcPts val="0"/>
              </a:spcBef>
              <a:defRPr/>
            </a:pPr>
            <a:r>
              <a:rPr lang="en-US" sz="2200" dirty="0"/>
              <a:t>Productivity </a:t>
            </a:r>
            <a:r>
              <a:rPr lang="en-US" sz="2200" dirty="0" smtClean="0"/>
              <a:t>improvement</a:t>
            </a:r>
            <a:endParaRPr lang="en-US" dirty="0"/>
          </a:p>
          <a:p>
            <a:pPr lvl="0"/>
            <a:r>
              <a:rPr lang="en-US" dirty="0"/>
              <a:t>Source, Make, Deliver, Return</a:t>
            </a:r>
          </a:p>
          <a:p>
            <a:endParaRPr lang="en-US" dirty="0"/>
          </a:p>
        </p:txBody>
      </p:sp>
    </p:spTree>
    <p:extLst>
      <p:ext uri="{BB962C8B-B14F-4D97-AF65-F5344CB8AC3E}">
        <p14:creationId xmlns:p14="http://schemas.microsoft.com/office/powerpoint/2010/main" val="41127503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latin typeface="Arial" panose="020B0604020202020204" pitchFamily="34" charset="0"/>
                <a:cs typeface="Arial" panose="020B0604020202020204" pitchFamily="34" charset="0"/>
              </a:rPr>
              <a:t>Ten </a:t>
            </a:r>
            <a:r>
              <a:rPr lang="en-US" altLang="en-US" dirty="0" smtClean="0">
                <a:latin typeface="Arial" panose="020B0604020202020204" pitchFamily="34" charset="0"/>
                <a:cs typeface="Arial" panose="020B0604020202020204" pitchFamily="34" charset="0"/>
              </a:rPr>
              <a:t>Strategic Decisions </a:t>
            </a:r>
            <a:r>
              <a:rPr lang="en-US" altLang="en-US" sz="2200" dirty="0" smtClean="0">
                <a:latin typeface="Arial" panose="020B0604020202020204" pitchFamily="34" charset="0"/>
                <a:cs typeface="Arial" panose="020B0604020202020204" pitchFamily="34" charset="0"/>
              </a:rPr>
              <a:t>(handout)</a:t>
            </a:r>
            <a:endParaRPr lang="en-US" sz="2200" dirty="0"/>
          </a:p>
        </p:txBody>
      </p:sp>
      <p:sp>
        <p:nvSpPr>
          <p:cNvPr id="3" name="Content Placeholder 2"/>
          <p:cNvSpPr>
            <a:spLocks noGrp="1"/>
          </p:cNvSpPr>
          <p:nvPr>
            <p:ph idx="1"/>
          </p:nvPr>
        </p:nvSpPr>
        <p:spPr/>
        <p:txBody>
          <a:bodyPr>
            <a:normAutofit fontScale="92500" lnSpcReduction="20000"/>
          </a:bodyPr>
          <a:lstStyle/>
          <a:p>
            <a:pPr marL="0" indent="0" fontAlgn="t">
              <a:buNone/>
            </a:pPr>
            <a:r>
              <a:rPr lang="en-US" b="1" dirty="0" smtClean="0"/>
              <a:t>1</a:t>
            </a:r>
            <a:r>
              <a:rPr lang="en-US" b="1" dirty="0"/>
              <a:t>.   Design of goods and services</a:t>
            </a:r>
            <a:endParaRPr lang="en-US" dirty="0"/>
          </a:p>
          <a:p>
            <a:pPr marL="0" indent="0" fontAlgn="t">
              <a:buNone/>
            </a:pPr>
            <a:r>
              <a:rPr lang="en-US" b="1" dirty="0"/>
              <a:t>2.   Managing quality</a:t>
            </a:r>
            <a:endParaRPr lang="en-US" dirty="0"/>
          </a:p>
          <a:p>
            <a:pPr marL="0" indent="0">
              <a:buNone/>
            </a:pPr>
            <a:r>
              <a:rPr lang="en-US" b="1" dirty="0"/>
              <a:t>3.   Process and capacity design</a:t>
            </a:r>
            <a:endParaRPr lang="en-US" dirty="0"/>
          </a:p>
          <a:p>
            <a:pPr marL="0" indent="0" fontAlgn="t">
              <a:buNone/>
            </a:pPr>
            <a:r>
              <a:rPr lang="en-US" b="1" dirty="0"/>
              <a:t>4.   Location strategy</a:t>
            </a:r>
            <a:endParaRPr lang="en-US" dirty="0"/>
          </a:p>
          <a:p>
            <a:pPr marL="0" indent="0" fontAlgn="t">
              <a:buNone/>
            </a:pPr>
            <a:r>
              <a:rPr lang="en-US" b="1" dirty="0"/>
              <a:t>5.   Layout strategy</a:t>
            </a:r>
            <a:endParaRPr lang="en-US" dirty="0"/>
          </a:p>
          <a:p>
            <a:pPr marL="0" indent="0">
              <a:buNone/>
            </a:pPr>
            <a:r>
              <a:rPr lang="en-US" b="1" dirty="0"/>
              <a:t>6.   Human resources and job design </a:t>
            </a:r>
            <a:endParaRPr lang="en-US" dirty="0"/>
          </a:p>
          <a:p>
            <a:pPr marL="0" indent="0">
              <a:buNone/>
            </a:pPr>
            <a:r>
              <a:rPr lang="en-US" b="1" dirty="0"/>
              <a:t>7.   Supply-chain management</a:t>
            </a:r>
            <a:endParaRPr lang="en-US" dirty="0"/>
          </a:p>
          <a:p>
            <a:pPr marL="0" indent="0" fontAlgn="t">
              <a:buNone/>
            </a:pPr>
            <a:r>
              <a:rPr lang="en-US" b="1" dirty="0"/>
              <a:t>8.   Inventory management</a:t>
            </a:r>
            <a:endParaRPr lang="en-US" dirty="0"/>
          </a:p>
          <a:p>
            <a:pPr marL="0" indent="0" fontAlgn="t">
              <a:buNone/>
            </a:pPr>
            <a:r>
              <a:rPr lang="en-US" b="1" dirty="0"/>
              <a:t>9.   Scheduling</a:t>
            </a:r>
            <a:endParaRPr lang="en-US" dirty="0"/>
          </a:p>
          <a:p>
            <a:pPr marL="0" indent="0" fontAlgn="t">
              <a:buNone/>
            </a:pPr>
            <a:r>
              <a:rPr lang="en-US" b="1" dirty="0"/>
              <a:t>10. </a:t>
            </a:r>
            <a:r>
              <a:rPr lang="en-US" b="1" dirty="0" smtClean="0"/>
              <a:t>Maintenance				</a:t>
            </a:r>
            <a:r>
              <a:rPr lang="en-US" dirty="0" smtClean="0">
                <a:hlinkClick r:id="rId3"/>
              </a:rPr>
              <a:t>Frito-Lay Video</a:t>
            </a:r>
            <a:endParaRPr lang="en-US" dirty="0" smtClean="0"/>
          </a:p>
          <a:p>
            <a:pPr marL="0" indent="0" fontAlgn="t">
              <a:buNone/>
            </a:pPr>
            <a:endParaRPr lang="en-US" dirty="0"/>
          </a:p>
          <a:p>
            <a:endParaRPr lang="en-US" dirty="0"/>
          </a:p>
        </p:txBody>
      </p:sp>
    </p:spTree>
    <p:extLst>
      <p:ext uri="{BB962C8B-B14F-4D97-AF65-F5344CB8AC3E}">
        <p14:creationId xmlns:p14="http://schemas.microsoft.com/office/powerpoint/2010/main" val="12965538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tarbuck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1187450"/>
            <a:ext cx="2387600" cy="2501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6258" name="Rectangle 2"/>
          <p:cNvSpPr>
            <a:spLocks noGrp="1" noChangeArrowheads="1"/>
          </p:cNvSpPr>
          <p:nvPr>
            <p:ph type="title"/>
          </p:nvPr>
        </p:nvSpPr>
        <p:spPr>
          <a:xfrm>
            <a:off x="2216150" y="315913"/>
            <a:ext cx="7734300" cy="1358900"/>
          </a:xfrm>
        </p:spPr>
        <p:txBody>
          <a:bodyPr/>
          <a:lstStyle/>
          <a:p>
            <a:pPr algn="l">
              <a:lnSpc>
                <a:spcPct val="80000"/>
              </a:lnSpc>
            </a:pPr>
            <a:r>
              <a:rPr lang="en-US" dirty="0">
                <a:latin typeface="Arial" charset="0"/>
                <a:cs typeface="Arial" charset="0"/>
              </a:rPr>
              <a:t>Improving Productivity at Starbucks</a:t>
            </a:r>
          </a:p>
        </p:txBody>
      </p:sp>
      <p:sp>
        <p:nvSpPr>
          <p:cNvPr id="117763" name="Text Box 3"/>
          <p:cNvSpPr txBox="1">
            <a:spLocks noChangeArrowheads="1"/>
          </p:cNvSpPr>
          <p:nvPr/>
        </p:nvSpPr>
        <p:spPr bwMode="auto">
          <a:xfrm>
            <a:off x="2303463" y="1952625"/>
            <a:ext cx="4640262" cy="165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pPr>
            <a:r>
              <a:rPr lang="en-US" sz="2800" b="1">
                <a:solidFill>
                  <a:schemeClr val="accent1"/>
                </a:solidFill>
                <a:latin typeface="Arial" charset="0"/>
              </a:rPr>
              <a:t>A team of 10 analysts continually look for ways to shave time. Some improvements:</a:t>
            </a:r>
          </a:p>
        </p:txBody>
      </p:sp>
      <p:graphicFrame>
        <p:nvGraphicFramePr>
          <p:cNvPr id="117764" name="Group 4"/>
          <p:cNvGraphicFramePr>
            <a:graphicFrameLocks noGrp="1"/>
          </p:cNvGraphicFramePr>
          <p:nvPr/>
        </p:nvGraphicFramePr>
        <p:xfrm>
          <a:off x="2351089" y="3800475"/>
          <a:ext cx="7431087" cy="2927350"/>
        </p:xfrm>
        <a:graphic>
          <a:graphicData uri="http://schemas.openxmlformats.org/drawingml/2006/table">
            <a:tbl>
              <a:tblPr/>
              <a:tblGrid>
                <a:gridCol w="3948112"/>
                <a:gridCol w="579438"/>
                <a:gridCol w="2903537"/>
              </a:tblGrid>
              <a:tr h="1200150">
                <a:tc>
                  <a:txBody>
                    <a:bodyPr/>
                    <a:lstStyle/>
                    <a:p>
                      <a:pPr marL="0" marR="0" lvl="0" indent="0" algn="l" defTabSz="914400" rtl="0" eaLnBrk="0" fontAlgn="base" latinLnBrk="0" hangingPunct="0">
                        <a:lnSpc>
                          <a:spcPct val="90000"/>
                        </a:lnSpc>
                        <a:spcBef>
                          <a:spcPct val="0"/>
                        </a:spcBef>
                        <a:spcAft>
                          <a:spcPct val="0"/>
                        </a:spcAft>
                        <a:buClr>
                          <a:srgbClr val="BF0922"/>
                        </a:buClr>
                        <a:buSzTx/>
                        <a:buFont typeface="Wingdings" charset="0"/>
                        <a:buNone/>
                        <a:tabLst/>
                      </a:pPr>
                      <a:r>
                        <a:rPr kumimoji="0" lang="en-US" sz="2400" b="0" i="0" u="none" strike="noStrike" cap="none" normalizeH="0" baseline="0" dirty="0">
                          <a:ln>
                            <a:noFill/>
                          </a:ln>
                          <a:solidFill>
                            <a:schemeClr val="tx1"/>
                          </a:solidFill>
                          <a:effectLst/>
                          <a:latin typeface="Arial"/>
                          <a:ea typeface="ＭＳ Ｐゴシック" charset="0"/>
                          <a:cs typeface="Arial"/>
                        </a:rPr>
                        <a:t>Stop requiring signatures on credit card purchases under $25</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
                          <a:srgbClr val="BF0922"/>
                        </a:buClr>
                        <a:buSzTx/>
                        <a:buFont typeface="Wingdings" charset="0"/>
                        <a:buNone/>
                        <a:tabLst/>
                      </a:pPr>
                      <a:endParaRPr kumimoji="0" lang="en-US" sz="2400" b="0" i="0" u="none" strike="noStrike" cap="none" normalizeH="0" baseline="0">
                        <a:ln>
                          <a:noFill/>
                        </a:ln>
                        <a:solidFill>
                          <a:schemeClr val="tx1"/>
                        </a:solidFill>
                        <a:effectLst/>
                        <a:latin typeface="Arial"/>
                        <a:ea typeface="ＭＳ Ｐゴシック" charset="0"/>
                        <a:cs typeface="Arial"/>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rgbClr val="BF0922"/>
                        </a:buClr>
                        <a:buSzTx/>
                        <a:buFont typeface="Wingdings" charset="0"/>
                        <a:buNone/>
                        <a:tabLst/>
                      </a:pPr>
                      <a:r>
                        <a:rPr kumimoji="0" lang="en-US" sz="2400" b="0" i="0" u="none" strike="noStrike" cap="none" normalizeH="0" baseline="0" dirty="0">
                          <a:ln>
                            <a:noFill/>
                          </a:ln>
                          <a:solidFill>
                            <a:schemeClr val="tx1"/>
                          </a:solidFill>
                          <a:effectLst/>
                          <a:latin typeface="Arial"/>
                          <a:ea typeface="ＭＳ Ｐゴシック" charset="0"/>
                          <a:cs typeface="Arial"/>
                        </a:rPr>
                        <a:t>Saved 8 seconds per transaction</a:t>
                      </a:r>
                    </a:p>
                  </a:txBody>
                  <a:tcPr horzOverflow="overflow">
                    <a:lnL>
                      <a:noFill/>
                    </a:lnL>
                    <a:lnR cap="flat">
                      <a:noFill/>
                    </a:lnR>
                    <a:lnT cap="flat">
                      <a:noFill/>
                    </a:lnT>
                    <a:lnB>
                      <a:noFill/>
                    </a:lnB>
                    <a:lnTlToBr>
                      <a:noFill/>
                    </a:lnTlToBr>
                    <a:lnBlToTr>
                      <a:noFill/>
                    </a:lnBlToTr>
                    <a:noFill/>
                  </a:tcPr>
                </a:tc>
              </a:tr>
              <a:tr h="828675">
                <a:tc>
                  <a:txBody>
                    <a:bodyPr/>
                    <a:lstStyle/>
                    <a:p>
                      <a:pPr marL="0" marR="0" lvl="0" indent="0" algn="l" defTabSz="914400" rtl="0" eaLnBrk="1" fontAlgn="base" latinLnBrk="0" hangingPunct="1">
                        <a:lnSpc>
                          <a:spcPct val="90000"/>
                        </a:lnSpc>
                        <a:spcBef>
                          <a:spcPct val="0"/>
                        </a:spcBef>
                        <a:spcAft>
                          <a:spcPct val="0"/>
                        </a:spcAft>
                        <a:buClr>
                          <a:srgbClr val="BF0922"/>
                        </a:buClr>
                        <a:buSzTx/>
                        <a:buFont typeface="Wingdings" charset="0"/>
                        <a:buNone/>
                        <a:tabLst/>
                      </a:pPr>
                      <a:r>
                        <a:rPr kumimoji="0" lang="en-US" sz="2400" b="0" i="0" u="none" strike="noStrike" cap="none" normalizeH="0" baseline="0" dirty="0">
                          <a:ln>
                            <a:noFill/>
                          </a:ln>
                          <a:solidFill>
                            <a:schemeClr val="tx1"/>
                          </a:solidFill>
                          <a:effectLst/>
                          <a:latin typeface="Arial"/>
                          <a:ea typeface="ＭＳ Ｐゴシック" charset="0"/>
                          <a:cs typeface="Arial"/>
                        </a:rPr>
                        <a:t>Change the size of the ice scoop</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rgbClr val="BF0922"/>
                        </a:buClr>
                        <a:buSzTx/>
                        <a:buFont typeface="Wingdings" charset="0"/>
                        <a:buNone/>
                        <a:tabLst/>
                      </a:pPr>
                      <a:endParaRPr kumimoji="0" lang="en-US" sz="2400" b="0" i="0" u="none" strike="noStrike" cap="none" normalizeH="0" baseline="0" dirty="0">
                        <a:ln>
                          <a:noFill/>
                        </a:ln>
                        <a:solidFill>
                          <a:schemeClr val="tx1"/>
                        </a:solidFill>
                        <a:effectLst/>
                        <a:latin typeface="Arial"/>
                        <a:ea typeface="ＭＳ Ｐゴシック" charset="0"/>
                        <a:cs typeface="Arial"/>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rgbClr val="BF0922"/>
                        </a:buClr>
                        <a:buSzTx/>
                        <a:buFont typeface="Wingdings" charset="0"/>
                        <a:buNone/>
                        <a:tabLst/>
                      </a:pPr>
                      <a:r>
                        <a:rPr kumimoji="0" lang="en-US" sz="2400" b="0" i="0" u="none" strike="noStrike" cap="none" normalizeH="0" baseline="0" dirty="0">
                          <a:ln>
                            <a:noFill/>
                          </a:ln>
                          <a:solidFill>
                            <a:schemeClr val="tx1"/>
                          </a:solidFill>
                          <a:effectLst/>
                          <a:latin typeface="Arial"/>
                          <a:ea typeface="ＭＳ Ｐゴシック" charset="0"/>
                          <a:cs typeface="Arial"/>
                        </a:rPr>
                        <a:t>Saved 14 seconds per drink</a:t>
                      </a:r>
                    </a:p>
                  </a:txBody>
                  <a:tcPr horzOverflow="overflow">
                    <a:lnL>
                      <a:noFill/>
                    </a:lnL>
                    <a:lnR cap="flat">
                      <a:noFill/>
                    </a:lnR>
                    <a:lnT>
                      <a:noFill/>
                    </a:lnT>
                    <a:lnB>
                      <a:noFill/>
                    </a:lnB>
                    <a:lnTlToBr>
                      <a:noFill/>
                    </a:lnTlToBr>
                    <a:lnBlToTr>
                      <a:noFill/>
                    </a:lnBlToTr>
                    <a:noFill/>
                  </a:tcPr>
                </a:tc>
              </a:tr>
              <a:tr h="898525">
                <a:tc>
                  <a:txBody>
                    <a:bodyPr/>
                    <a:lstStyle/>
                    <a:p>
                      <a:pPr marL="0" marR="0" lvl="0" indent="0" algn="l" defTabSz="914400" rtl="0" eaLnBrk="1" fontAlgn="base" latinLnBrk="0" hangingPunct="1">
                        <a:lnSpc>
                          <a:spcPct val="90000"/>
                        </a:lnSpc>
                        <a:spcBef>
                          <a:spcPct val="0"/>
                        </a:spcBef>
                        <a:spcAft>
                          <a:spcPct val="0"/>
                        </a:spcAft>
                        <a:buClr>
                          <a:srgbClr val="BF0922"/>
                        </a:buClr>
                        <a:buSzTx/>
                        <a:buFont typeface="Wingdings" charset="0"/>
                        <a:buNone/>
                        <a:tabLst/>
                      </a:pPr>
                      <a:r>
                        <a:rPr kumimoji="0" lang="en-US" sz="2400" b="0" i="0" u="none" strike="noStrike" cap="none" normalizeH="0" baseline="0">
                          <a:ln>
                            <a:noFill/>
                          </a:ln>
                          <a:solidFill>
                            <a:schemeClr val="tx1"/>
                          </a:solidFill>
                          <a:effectLst/>
                          <a:latin typeface="Arial"/>
                          <a:ea typeface="ＭＳ Ｐゴシック" charset="0"/>
                          <a:cs typeface="Arial"/>
                        </a:rPr>
                        <a:t>New espresso machines</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rgbClr val="BF0922"/>
                        </a:buClr>
                        <a:buSzTx/>
                        <a:buFont typeface="Wingdings" charset="0"/>
                        <a:buNone/>
                        <a:tabLst/>
                      </a:pPr>
                      <a:endParaRPr kumimoji="0" lang="en-US" sz="2400" b="0" i="0" u="none" strike="noStrike" cap="none" normalizeH="0" baseline="0">
                        <a:ln>
                          <a:noFill/>
                        </a:ln>
                        <a:solidFill>
                          <a:schemeClr val="tx1"/>
                        </a:solidFill>
                        <a:effectLst/>
                        <a:latin typeface="Arial"/>
                        <a:ea typeface="ＭＳ Ｐゴシック" charset="0"/>
                        <a:cs typeface="Arial"/>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rgbClr val="BF0922"/>
                        </a:buClr>
                        <a:buSzTx/>
                        <a:buFont typeface="Wingdings" charset="0"/>
                        <a:buNone/>
                        <a:tabLst/>
                      </a:pPr>
                      <a:r>
                        <a:rPr kumimoji="0" lang="en-US" sz="2400" b="0" i="0" u="none" strike="noStrike" cap="none" normalizeH="0" baseline="0" dirty="0">
                          <a:ln>
                            <a:noFill/>
                          </a:ln>
                          <a:solidFill>
                            <a:schemeClr val="tx1"/>
                          </a:solidFill>
                          <a:effectLst/>
                          <a:latin typeface="Arial"/>
                          <a:ea typeface="ＭＳ Ｐゴシック" charset="0"/>
                          <a:cs typeface="Arial"/>
                        </a:rPr>
                        <a:t>Saved 12 seconds per shot</a:t>
                      </a:r>
                    </a:p>
                  </a:txBody>
                  <a:tcPr horzOverflow="overflow">
                    <a:lnL>
                      <a:noFill/>
                    </a:lnL>
                    <a:lnR cap="flat">
                      <a:noFill/>
                    </a:lnR>
                    <a:lnT>
                      <a:noFill/>
                    </a:lnT>
                    <a:lnB cap="flat">
                      <a:noFill/>
                    </a:lnB>
                    <a:lnTlToBr>
                      <a:noFill/>
                    </a:lnTlToBr>
                    <a:lnBlToTr>
                      <a:noFill/>
                    </a:lnBlToTr>
                    <a:noFill/>
                  </a:tcPr>
                </a:tc>
              </a:tr>
            </a:tbl>
          </a:graphicData>
        </a:graphic>
      </p:graphicFrame>
      <p:grpSp>
        <p:nvGrpSpPr>
          <p:cNvPr id="117784" name="Group 24"/>
          <p:cNvGrpSpPr>
            <a:grpSpLocks/>
          </p:cNvGrpSpPr>
          <p:nvPr/>
        </p:nvGrpSpPr>
        <p:grpSpPr bwMode="auto">
          <a:xfrm>
            <a:off x="6348413" y="4100513"/>
            <a:ext cx="379412" cy="2112962"/>
            <a:chOff x="3039" y="2286"/>
            <a:chExt cx="239" cy="1331"/>
          </a:xfrm>
        </p:grpSpPr>
        <p:sp>
          <p:nvSpPr>
            <p:cNvPr id="96271" name="AutoShape 25"/>
            <p:cNvSpPr>
              <a:spLocks noChangeArrowheads="1"/>
            </p:cNvSpPr>
            <p:nvPr/>
          </p:nvSpPr>
          <p:spPr bwMode="auto">
            <a:xfrm>
              <a:off x="3039" y="2286"/>
              <a:ext cx="238" cy="238"/>
            </a:xfrm>
            <a:prstGeom prst="rightArrow">
              <a:avLst>
                <a:gd name="adj1" fmla="val 50000"/>
                <a:gd name="adj2" fmla="val 25000"/>
              </a:avLst>
            </a:prstGeom>
            <a:solidFill>
              <a:schemeClr val="hlink"/>
            </a:solidFill>
            <a:ln w="9525">
              <a:solidFill>
                <a:schemeClr val="tx1"/>
              </a:solidFill>
              <a:miter lim="800000"/>
              <a:headEnd/>
              <a:tailEnd/>
            </a:ln>
          </p:spPr>
          <p:txBody>
            <a:bodyPr wrap="none" anchor="ctr"/>
            <a:lstStyle/>
            <a:p>
              <a:endParaRPr lang="en-US"/>
            </a:p>
          </p:txBody>
        </p:sp>
        <p:sp>
          <p:nvSpPr>
            <p:cNvPr id="96272" name="AutoShape 26"/>
            <p:cNvSpPr>
              <a:spLocks noChangeArrowheads="1"/>
            </p:cNvSpPr>
            <p:nvPr/>
          </p:nvSpPr>
          <p:spPr bwMode="auto">
            <a:xfrm>
              <a:off x="3039" y="3379"/>
              <a:ext cx="238" cy="238"/>
            </a:xfrm>
            <a:prstGeom prst="rightArrow">
              <a:avLst>
                <a:gd name="adj1" fmla="val 50000"/>
                <a:gd name="adj2" fmla="val 25000"/>
              </a:avLst>
            </a:prstGeom>
            <a:solidFill>
              <a:schemeClr val="hlink"/>
            </a:solidFill>
            <a:ln w="9525">
              <a:solidFill>
                <a:schemeClr val="tx1"/>
              </a:solidFill>
              <a:miter lim="800000"/>
              <a:headEnd/>
              <a:tailEnd/>
            </a:ln>
          </p:spPr>
          <p:txBody>
            <a:bodyPr wrap="none" anchor="ctr"/>
            <a:lstStyle/>
            <a:p>
              <a:endParaRPr lang="en-US"/>
            </a:p>
          </p:txBody>
        </p:sp>
        <p:sp>
          <p:nvSpPr>
            <p:cNvPr id="96273" name="AutoShape 27"/>
            <p:cNvSpPr>
              <a:spLocks noChangeArrowheads="1"/>
            </p:cNvSpPr>
            <p:nvPr/>
          </p:nvSpPr>
          <p:spPr bwMode="auto">
            <a:xfrm>
              <a:off x="3040" y="2944"/>
              <a:ext cx="238" cy="238"/>
            </a:xfrm>
            <a:prstGeom prst="rightArrow">
              <a:avLst>
                <a:gd name="adj1" fmla="val 50000"/>
                <a:gd name="adj2" fmla="val 25000"/>
              </a:avLst>
            </a:prstGeom>
            <a:solidFill>
              <a:schemeClr val="hlink"/>
            </a:solidFill>
            <a:ln w="9525">
              <a:solidFill>
                <a:schemeClr val="tx1"/>
              </a:solidFill>
              <a:miter lim="800000"/>
              <a:headEnd/>
              <a:tailEnd/>
            </a:ln>
          </p:spPr>
          <p:txBody>
            <a:bodyPr wrap="none" anchor="ctr"/>
            <a:lstStyle/>
            <a:p>
              <a:endParaRPr lang="en-US"/>
            </a:p>
          </p:txBody>
        </p:sp>
      </p:grpSp>
    </p:spTree>
    <p:extLst>
      <p:ext uri="{BB962C8B-B14F-4D97-AF65-F5344CB8AC3E}">
        <p14:creationId xmlns:p14="http://schemas.microsoft.com/office/powerpoint/2010/main" val="695213543"/>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17763"/>
                                        </p:tgtEl>
                                        <p:attrNameLst>
                                          <p:attrName>style.visibility</p:attrName>
                                        </p:attrNameLst>
                                      </p:cBhvr>
                                      <p:to>
                                        <p:strVal val="visible"/>
                                      </p:to>
                                    </p:set>
                                    <p:animEffect transition="in" filter="strips(downRight)">
                                      <p:cBhvr>
                                        <p:cTn id="7" dur="1000"/>
                                        <p:tgtEl>
                                          <p:spTgt spid="117763"/>
                                        </p:tgtEl>
                                      </p:cBhvr>
                                    </p:animEffect>
                                  </p:childTnLst>
                                </p:cTn>
                              </p:par>
                              <p:par>
                                <p:cTn id="8" presetID="23" presetClass="entr" presetSubtype="272" fill="hold" nodeType="withEffect">
                                  <p:stCondLst>
                                    <p:cond delay="1000"/>
                                  </p:stCondLst>
                                  <p:childTnLst>
                                    <p:set>
                                      <p:cBhvr>
                                        <p:cTn id="9" dur="1" fill="hold">
                                          <p:stCondLst>
                                            <p:cond delay="0"/>
                                          </p:stCondLst>
                                        </p:cTn>
                                        <p:tgtEl>
                                          <p:spTgt spid="10"/>
                                        </p:tgtEl>
                                        <p:attrNameLst>
                                          <p:attrName>style.visibility</p:attrName>
                                        </p:attrNameLst>
                                      </p:cBhvr>
                                      <p:to>
                                        <p:strVal val="visible"/>
                                      </p:to>
                                    </p:set>
                                    <p:anim calcmode="lin" valueType="num">
                                      <p:cBhvr>
                                        <p:cTn id="10" dur="1000" fill="hold"/>
                                        <p:tgtEl>
                                          <p:spTgt spid="10"/>
                                        </p:tgtEl>
                                        <p:attrNameLst>
                                          <p:attrName>ppt_w</p:attrName>
                                        </p:attrNameLst>
                                      </p:cBhvr>
                                      <p:tavLst>
                                        <p:tav tm="0">
                                          <p:val>
                                            <p:strVal val="2/3*#ppt_w"/>
                                          </p:val>
                                        </p:tav>
                                        <p:tav tm="100000">
                                          <p:val>
                                            <p:strVal val="#ppt_w"/>
                                          </p:val>
                                        </p:tav>
                                      </p:tavLst>
                                    </p:anim>
                                    <p:anim calcmode="lin" valueType="num">
                                      <p:cBhvr>
                                        <p:cTn id="11" dur="1000" fill="hold"/>
                                        <p:tgtEl>
                                          <p:spTgt spid="10"/>
                                        </p:tgtEl>
                                        <p:attrNameLst>
                                          <p:attrName>ppt_h</p:attrName>
                                        </p:attrNameLst>
                                      </p:cBhvr>
                                      <p:tavLst>
                                        <p:tav tm="0">
                                          <p:val>
                                            <p:strVal val="2/3*#ppt_h"/>
                                          </p:val>
                                        </p:tav>
                                        <p:tav tm="100000">
                                          <p:val>
                                            <p:strVal val="#ppt_h"/>
                                          </p:val>
                                        </p:tav>
                                      </p:tavLst>
                                    </p:anim>
                                  </p:childTnLst>
                                </p:cTn>
                              </p:par>
                            </p:childTnLst>
                          </p:cTn>
                        </p:par>
                        <p:par>
                          <p:cTn id="12" fill="hold" nodeType="afterGroup">
                            <p:stCondLst>
                              <p:cond delay="2000"/>
                            </p:stCondLst>
                            <p:childTnLst>
                              <p:par>
                                <p:cTn id="13" presetID="18" presetClass="entr" presetSubtype="6" fill="hold" nodeType="afterEffect">
                                  <p:stCondLst>
                                    <p:cond delay="1000"/>
                                  </p:stCondLst>
                                  <p:childTnLst>
                                    <p:set>
                                      <p:cBhvr>
                                        <p:cTn id="14" dur="1" fill="hold">
                                          <p:stCondLst>
                                            <p:cond delay="0"/>
                                          </p:stCondLst>
                                        </p:cTn>
                                        <p:tgtEl>
                                          <p:spTgt spid="117764"/>
                                        </p:tgtEl>
                                        <p:attrNameLst>
                                          <p:attrName>style.visibility</p:attrName>
                                        </p:attrNameLst>
                                      </p:cBhvr>
                                      <p:to>
                                        <p:strVal val="visible"/>
                                      </p:to>
                                    </p:set>
                                    <p:animEffect transition="in" filter="strips(downRight)">
                                      <p:cBhvr>
                                        <p:cTn id="15" dur="1000"/>
                                        <p:tgtEl>
                                          <p:spTgt spid="117764"/>
                                        </p:tgtEl>
                                      </p:cBhvr>
                                    </p:animEffect>
                                  </p:childTnLst>
                                </p:cTn>
                              </p:par>
                              <p:par>
                                <p:cTn id="16" presetID="18" presetClass="entr" presetSubtype="6" fill="hold" nodeType="withEffect">
                                  <p:stCondLst>
                                    <p:cond delay="1000"/>
                                  </p:stCondLst>
                                  <p:childTnLst>
                                    <p:set>
                                      <p:cBhvr>
                                        <p:cTn id="17" dur="1" fill="hold">
                                          <p:stCondLst>
                                            <p:cond delay="0"/>
                                          </p:stCondLst>
                                        </p:cTn>
                                        <p:tgtEl>
                                          <p:spTgt spid="117784"/>
                                        </p:tgtEl>
                                        <p:attrNameLst>
                                          <p:attrName>style.visibility</p:attrName>
                                        </p:attrNameLst>
                                      </p:cBhvr>
                                      <p:to>
                                        <p:strVal val="visible"/>
                                      </p:to>
                                    </p:set>
                                    <p:animEffect transition="in" filter="strips(downRight)">
                                      <p:cBhvr>
                                        <p:cTn id="18" dur="1000"/>
                                        <p:tgtEl>
                                          <p:spTgt spid="1177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5" name="Picture 2" descr="starbuck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51700" y="1187450"/>
            <a:ext cx="2387600" cy="2501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8306" name="Rectangle 2"/>
          <p:cNvSpPr>
            <a:spLocks noGrp="1" noChangeArrowheads="1"/>
          </p:cNvSpPr>
          <p:nvPr>
            <p:ph type="title"/>
          </p:nvPr>
        </p:nvSpPr>
        <p:spPr>
          <a:xfrm>
            <a:off x="2216150" y="315913"/>
            <a:ext cx="7734300" cy="1358900"/>
          </a:xfrm>
        </p:spPr>
        <p:txBody>
          <a:bodyPr/>
          <a:lstStyle/>
          <a:p>
            <a:pPr algn="l">
              <a:lnSpc>
                <a:spcPct val="80000"/>
              </a:lnSpc>
            </a:pPr>
            <a:r>
              <a:rPr lang="en-US">
                <a:latin typeface="Arial" charset="0"/>
                <a:cs typeface="Arial" charset="0"/>
              </a:rPr>
              <a:t>Improving Productivity at Starbucks</a:t>
            </a:r>
          </a:p>
        </p:txBody>
      </p:sp>
      <p:sp>
        <p:nvSpPr>
          <p:cNvPr id="98307" name="Text Box 3"/>
          <p:cNvSpPr txBox="1">
            <a:spLocks noChangeArrowheads="1"/>
          </p:cNvSpPr>
          <p:nvPr/>
        </p:nvSpPr>
        <p:spPr bwMode="auto">
          <a:xfrm>
            <a:off x="2303463" y="1952625"/>
            <a:ext cx="4640262" cy="165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pPr>
            <a:r>
              <a:rPr lang="en-US" sz="2800" b="1">
                <a:solidFill>
                  <a:schemeClr val="accent1"/>
                </a:solidFill>
                <a:latin typeface="Arial" charset="0"/>
              </a:rPr>
              <a:t>A team of 10 analysts continually look for ways to shave time. Some improvements:</a:t>
            </a:r>
          </a:p>
        </p:txBody>
      </p:sp>
      <p:graphicFrame>
        <p:nvGraphicFramePr>
          <p:cNvPr id="117764" name="Group 4"/>
          <p:cNvGraphicFramePr>
            <a:graphicFrameLocks noGrp="1"/>
          </p:cNvGraphicFramePr>
          <p:nvPr/>
        </p:nvGraphicFramePr>
        <p:xfrm>
          <a:off x="2351089" y="3800475"/>
          <a:ext cx="7431087" cy="2927350"/>
        </p:xfrm>
        <a:graphic>
          <a:graphicData uri="http://schemas.openxmlformats.org/drawingml/2006/table">
            <a:tbl>
              <a:tblPr/>
              <a:tblGrid>
                <a:gridCol w="3948112"/>
                <a:gridCol w="579438"/>
                <a:gridCol w="2903537"/>
              </a:tblGrid>
              <a:tr h="1200150">
                <a:tc>
                  <a:txBody>
                    <a:bodyPr/>
                    <a:lstStyle/>
                    <a:p>
                      <a:pPr marL="0" marR="0" lvl="0" indent="0" algn="l" defTabSz="914400" rtl="0" eaLnBrk="0" fontAlgn="base" latinLnBrk="0" hangingPunct="0">
                        <a:lnSpc>
                          <a:spcPct val="90000"/>
                        </a:lnSpc>
                        <a:spcBef>
                          <a:spcPct val="0"/>
                        </a:spcBef>
                        <a:spcAft>
                          <a:spcPct val="0"/>
                        </a:spcAft>
                        <a:buClr>
                          <a:srgbClr val="BF0922"/>
                        </a:buClr>
                        <a:buSzTx/>
                        <a:buFont typeface="Wingdings" charset="0"/>
                        <a:buNone/>
                        <a:tabLst/>
                      </a:pPr>
                      <a:r>
                        <a:rPr kumimoji="0" lang="en-US" sz="2400" b="0" i="0" u="none" strike="noStrike" cap="none" normalizeH="0" baseline="0" dirty="0">
                          <a:ln>
                            <a:noFill/>
                          </a:ln>
                          <a:solidFill>
                            <a:schemeClr val="tx1"/>
                          </a:solidFill>
                          <a:effectLst/>
                          <a:latin typeface="Arial"/>
                          <a:ea typeface="ＭＳ Ｐゴシック" charset="0"/>
                          <a:cs typeface="Arial"/>
                        </a:rPr>
                        <a:t>Stop requiring signatures on credit card purchases under $25</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
                          <a:srgbClr val="BF0922"/>
                        </a:buClr>
                        <a:buSzTx/>
                        <a:buFont typeface="Wingdings" charset="0"/>
                        <a:buNone/>
                        <a:tabLst/>
                      </a:pPr>
                      <a:endParaRPr kumimoji="0" lang="en-US" sz="2400" b="0" i="0" u="none" strike="noStrike" cap="none" normalizeH="0" baseline="0">
                        <a:ln>
                          <a:noFill/>
                        </a:ln>
                        <a:solidFill>
                          <a:schemeClr val="tx1"/>
                        </a:solidFill>
                        <a:effectLst/>
                        <a:latin typeface="Arial"/>
                        <a:ea typeface="ＭＳ Ｐゴシック" charset="0"/>
                        <a:cs typeface="Arial"/>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rgbClr val="BF0922"/>
                        </a:buClr>
                        <a:buSzTx/>
                        <a:buFont typeface="Wingdings" charset="0"/>
                        <a:buNone/>
                        <a:tabLst/>
                      </a:pPr>
                      <a:r>
                        <a:rPr kumimoji="0" lang="en-US" sz="2400" b="0" i="0" u="none" strike="noStrike" cap="none" normalizeH="0" baseline="0" dirty="0">
                          <a:ln>
                            <a:noFill/>
                          </a:ln>
                          <a:solidFill>
                            <a:schemeClr val="tx1"/>
                          </a:solidFill>
                          <a:effectLst/>
                          <a:latin typeface="Arial"/>
                          <a:ea typeface="ＭＳ Ｐゴシック" charset="0"/>
                          <a:cs typeface="Arial"/>
                        </a:rPr>
                        <a:t>Saved 8 seconds per transaction</a:t>
                      </a:r>
                    </a:p>
                  </a:txBody>
                  <a:tcPr horzOverflow="overflow">
                    <a:lnL>
                      <a:noFill/>
                    </a:lnL>
                    <a:lnR cap="flat">
                      <a:noFill/>
                    </a:lnR>
                    <a:lnT cap="flat">
                      <a:noFill/>
                    </a:lnT>
                    <a:lnB>
                      <a:noFill/>
                    </a:lnB>
                    <a:lnTlToBr>
                      <a:noFill/>
                    </a:lnTlToBr>
                    <a:lnBlToTr>
                      <a:noFill/>
                    </a:lnBlToTr>
                    <a:noFill/>
                  </a:tcPr>
                </a:tc>
              </a:tr>
              <a:tr h="828675">
                <a:tc>
                  <a:txBody>
                    <a:bodyPr/>
                    <a:lstStyle/>
                    <a:p>
                      <a:pPr marL="0" marR="0" lvl="0" indent="0" algn="l" defTabSz="914400" rtl="0" eaLnBrk="1" fontAlgn="base" latinLnBrk="0" hangingPunct="1">
                        <a:lnSpc>
                          <a:spcPct val="90000"/>
                        </a:lnSpc>
                        <a:spcBef>
                          <a:spcPct val="0"/>
                        </a:spcBef>
                        <a:spcAft>
                          <a:spcPct val="0"/>
                        </a:spcAft>
                        <a:buClr>
                          <a:srgbClr val="BF0922"/>
                        </a:buClr>
                        <a:buSzTx/>
                        <a:buFont typeface="Wingdings" charset="0"/>
                        <a:buNone/>
                        <a:tabLst/>
                      </a:pPr>
                      <a:r>
                        <a:rPr kumimoji="0" lang="en-US" sz="2400" b="0" i="0" u="none" strike="noStrike" cap="none" normalizeH="0" baseline="0" dirty="0">
                          <a:ln>
                            <a:noFill/>
                          </a:ln>
                          <a:solidFill>
                            <a:schemeClr val="tx1"/>
                          </a:solidFill>
                          <a:effectLst/>
                          <a:latin typeface="Arial"/>
                          <a:ea typeface="ＭＳ Ｐゴシック" charset="0"/>
                          <a:cs typeface="Arial"/>
                        </a:rPr>
                        <a:t>Change the size of the ice scoop</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rgbClr val="BF0922"/>
                        </a:buClr>
                        <a:buSzTx/>
                        <a:buFont typeface="Wingdings" charset="0"/>
                        <a:buNone/>
                        <a:tabLst/>
                      </a:pPr>
                      <a:endParaRPr kumimoji="0" lang="en-US" sz="2400" b="0" i="0" u="none" strike="noStrike" cap="none" normalizeH="0" baseline="0" dirty="0">
                        <a:ln>
                          <a:noFill/>
                        </a:ln>
                        <a:solidFill>
                          <a:schemeClr val="tx1"/>
                        </a:solidFill>
                        <a:effectLst/>
                        <a:latin typeface="Arial"/>
                        <a:ea typeface="ＭＳ Ｐゴシック" charset="0"/>
                        <a:cs typeface="Arial"/>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rgbClr val="BF0922"/>
                        </a:buClr>
                        <a:buSzTx/>
                        <a:buFont typeface="Wingdings" charset="0"/>
                        <a:buNone/>
                        <a:tabLst/>
                      </a:pPr>
                      <a:r>
                        <a:rPr kumimoji="0" lang="en-US" sz="2400" b="0" i="0" u="none" strike="noStrike" cap="none" normalizeH="0" baseline="0" dirty="0">
                          <a:ln>
                            <a:noFill/>
                          </a:ln>
                          <a:solidFill>
                            <a:schemeClr val="tx1"/>
                          </a:solidFill>
                          <a:effectLst/>
                          <a:latin typeface="Arial"/>
                          <a:ea typeface="ＭＳ Ｐゴシック" charset="0"/>
                          <a:cs typeface="Arial"/>
                        </a:rPr>
                        <a:t>Saved 14 seconds per drink</a:t>
                      </a:r>
                    </a:p>
                  </a:txBody>
                  <a:tcPr horzOverflow="overflow">
                    <a:lnL>
                      <a:noFill/>
                    </a:lnL>
                    <a:lnR cap="flat">
                      <a:noFill/>
                    </a:lnR>
                    <a:lnT>
                      <a:noFill/>
                    </a:lnT>
                    <a:lnB>
                      <a:noFill/>
                    </a:lnB>
                    <a:lnTlToBr>
                      <a:noFill/>
                    </a:lnTlToBr>
                    <a:lnBlToTr>
                      <a:noFill/>
                    </a:lnBlToTr>
                    <a:noFill/>
                  </a:tcPr>
                </a:tc>
              </a:tr>
              <a:tr h="898525">
                <a:tc>
                  <a:txBody>
                    <a:bodyPr/>
                    <a:lstStyle/>
                    <a:p>
                      <a:pPr marL="0" marR="0" lvl="0" indent="0" algn="l" defTabSz="914400" rtl="0" eaLnBrk="1" fontAlgn="base" latinLnBrk="0" hangingPunct="1">
                        <a:lnSpc>
                          <a:spcPct val="90000"/>
                        </a:lnSpc>
                        <a:spcBef>
                          <a:spcPct val="0"/>
                        </a:spcBef>
                        <a:spcAft>
                          <a:spcPct val="0"/>
                        </a:spcAft>
                        <a:buClr>
                          <a:srgbClr val="BF0922"/>
                        </a:buClr>
                        <a:buSzTx/>
                        <a:buFont typeface="Wingdings" charset="0"/>
                        <a:buNone/>
                        <a:tabLst/>
                      </a:pPr>
                      <a:r>
                        <a:rPr kumimoji="0" lang="en-US" sz="2400" b="0" i="0" u="none" strike="noStrike" cap="none" normalizeH="0" baseline="0">
                          <a:ln>
                            <a:noFill/>
                          </a:ln>
                          <a:solidFill>
                            <a:schemeClr val="tx1"/>
                          </a:solidFill>
                          <a:effectLst/>
                          <a:latin typeface="Arial"/>
                          <a:ea typeface="ＭＳ Ｐゴシック" charset="0"/>
                          <a:cs typeface="Arial"/>
                        </a:rPr>
                        <a:t>New espresso machines</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rgbClr val="BF0922"/>
                        </a:buClr>
                        <a:buSzTx/>
                        <a:buFont typeface="Wingdings" charset="0"/>
                        <a:buNone/>
                        <a:tabLst/>
                      </a:pPr>
                      <a:endParaRPr kumimoji="0" lang="en-US" sz="2400" b="0" i="0" u="none" strike="noStrike" cap="none" normalizeH="0" baseline="0">
                        <a:ln>
                          <a:noFill/>
                        </a:ln>
                        <a:solidFill>
                          <a:schemeClr val="tx1"/>
                        </a:solidFill>
                        <a:effectLst/>
                        <a:latin typeface="Arial"/>
                        <a:ea typeface="ＭＳ Ｐゴシック" charset="0"/>
                        <a:cs typeface="Arial"/>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rgbClr val="BF0922"/>
                        </a:buClr>
                        <a:buSzTx/>
                        <a:buFont typeface="Wingdings" charset="0"/>
                        <a:buNone/>
                        <a:tabLst/>
                      </a:pPr>
                      <a:r>
                        <a:rPr kumimoji="0" lang="en-US" sz="2400" b="0" i="0" u="none" strike="noStrike" cap="none" normalizeH="0" baseline="0" dirty="0">
                          <a:ln>
                            <a:noFill/>
                          </a:ln>
                          <a:solidFill>
                            <a:schemeClr val="tx1"/>
                          </a:solidFill>
                          <a:effectLst/>
                          <a:latin typeface="Arial"/>
                          <a:ea typeface="ＭＳ Ｐゴシック" charset="0"/>
                          <a:cs typeface="Arial"/>
                        </a:rPr>
                        <a:t>Saved 12 seconds per shot</a:t>
                      </a:r>
                    </a:p>
                  </a:txBody>
                  <a:tcPr horzOverflow="overflow">
                    <a:lnL>
                      <a:noFill/>
                    </a:lnL>
                    <a:lnR cap="flat">
                      <a:noFill/>
                    </a:lnR>
                    <a:lnT>
                      <a:noFill/>
                    </a:lnT>
                    <a:lnB cap="flat">
                      <a:noFill/>
                    </a:lnB>
                    <a:lnTlToBr>
                      <a:noFill/>
                    </a:lnTlToBr>
                    <a:lnBlToTr>
                      <a:noFill/>
                    </a:lnBlToTr>
                    <a:noFill/>
                  </a:tcPr>
                </a:tc>
              </a:tr>
            </a:tbl>
          </a:graphicData>
        </a:graphic>
      </p:graphicFrame>
      <p:grpSp>
        <p:nvGrpSpPr>
          <p:cNvPr id="98318" name="Group 24"/>
          <p:cNvGrpSpPr>
            <a:grpSpLocks/>
          </p:cNvGrpSpPr>
          <p:nvPr/>
        </p:nvGrpSpPr>
        <p:grpSpPr bwMode="auto">
          <a:xfrm>
            <a:off x="6348413" y="4100513"/>
            <a:ext cx="379412" cy="2112962"/>
            <a:chOff x="3039" y="2286"/>
            <a:chExt cx="239" cy="1331"/>
          </a:xfrm>
        </p:grpSpPr>
        <p:sp>
          <p:nvSpPr>
            <p:cNvPr id="98322" name="AutoShape 25"/>
            <p:cNvSpPr>
              <a:spLocks noChangeArrowheads="1"/>
            </p:cNvSpPr>
            <p:nvPr/>
          </p:nvSpPr>
          <p:spPr bwMode="auto">
            <a:xfrm>
              <a:off x="3039" y="2286"/>
              <a:ext cx="238" cy="238"/>
            </a:xfrm>
            <a:prstGeom prst="rightArrow">
              <a:avLst>
                <a:gd name="adj1" fmla="val 50000"/>
                <a:gd name="adj2" fmla="val 25000"/>
              </a:avLst>
            </a:prstGeom>
            <a:solidFill>
              <a:schemeClr val="hlink"/>
            </a:solidFill>
            <a:ln w="9525">
              <a:solidFill>
                <a:schemeClr val="tx1"/>
              </a:solidFill>
              <a:miter lim="800000"/>
              <a:headEnd/>
              <a:tailEnd/>
            </a:ln>
          </p:spPr>
          <p:txBody>
            <a:bodyPr wrap="none" anchor="ctr"/>
            <a:lstStyle/>
            <a:p>
              <a:endParaRPr lang="en-US"/>
            </a:p>
          </p:txBody>
        </p:sp>
        <p:sp>
          <p:nvSpPr>
            <p:cNvPr id="98323" name="AutoShape 26"/>
            <p:cNvSpPr>
              <a:spLocks noChangeArrowheads="1"/>
            </p:cNvSpPr>
            <p:nvPr/>
          </p:nvSpPr>
          <p:spPr bwMode="auto">
            <a:xfrm>
              <a:off x="3039" y="3379"/>
              <a:ext cx="238" cy="238"/>
            </a:xfrm>
            <a:prstGeom prst="rightArrow">
              <a:avLst>
                <a:gd name="adj1" fmla="val 50000"/>
                <a:gd name="adj2" fmla="val 25000"/>
              </a:avLst>
            </a:prstGeom>
            <a:solidFill>
              <a:schemeClr val="hlink"/>
            </a:solidFill>
            <a:ln w="9525">
              <a:solidFill>
                <a:schemeClr val="tx1"/>
              </a:solidFill>
              <a:miter lim="800000"/>
              <a:headEnd/>
              <a:tailEnd/>
            </a:ln>
          </p:spPr>
          <p:txBody>
            <a:bodyPr wrap="none" anchor="ctr"/>
            <a:lstStyle/>
            <a:p>
              <a:endParaRPr lang="en-US"/>
            </a:p>
          </p:txBody>
        </p:sp>
        <p:sp>
          <p:nvSpPr>
            <p:cNvPr id="98324" name="AutoShape 27"/>
            <p:cNvSpPr>
              <a:spLocks noChangeArrowheads="1"/>
            </p:cNvSpPr>
            <p:nvPr/>
          </p:nvSpPr>
          <p:spPr bwMode="auto">
            <a:xfrm>
              <a:off x="3040" y="2944"/>
              <a:ext cx="238" cy="238"/>
            </a:xfrm>
            <a:prstGeom prst="rightArrow">
              <a:avLst>
                <a:gd name="adj1" fmla="val 50000"/>
                <a:gd name="adj2" fmla="val 25000"/>
              </a:avLst>
            </a:prstGeom>
            <a:solidFill>
              <a:schemeClr val="hlink"/>
            </a:solidFill>
            <a:ln w="9525">
              <a:solidFill>
                <a:schemeClr val="tx1"/>
              </a:solidFill>
              <a:miter lim="800000"/>
              <a:headEnd/>
              <a:tailEnd/>
            </a:ln>
          </p:spPr>
          <p:txBody>
            <a:bodyPr wrap="none" anchor="ctr"/>
            <a:lstStyle/>
            <a:p>
              <a:endParaRPr lang="en-US"/>
            </a:p>
          </p:txBody>
        </p:sp>
      </p:grpSp>
      <p:grpSp>
        <p:nvGrpSpPr>
          <p:cNvPr id="98319" name="Group 29"/>
          <p:cNvGrpSpPr>
            <a:grpSpLocks/>
          </p:cNvGrpSpPr>
          <p:nvPr/>
        </p:nvGrpSpPr>
        <p:grpSpPr bwMode="auto">
          <a:xfrm>
            <a:off x="4181475" y="2901951"/>
            <a:ext cx="6211888" cy="3236913"/>
            <a:chOff x="0" y="987"/>
            <a:chExt cx="3913" cy="2039"/>
          </a:xfrm>
        </p:grpSpPr>
        <p:sp>
          <p:nvSpPr>
            <p:cNvPr id="11" name="Rectangle 30"/>
            <p:cNvSpPr>
              <a:spLocks noChangeArrowheads="1"/>
            </p:cNvSpPr>
            <p:nvPr/>
          </p:nvSpPr>
          <p:spPr bwMode="auto">
            <a:xfrm>
              <a:off x="0" y="987"/>
              <a:ext cx="3913" cy="2039"/>
            </a:xfrm>
            <a:prstGeom prst="rect">
              <a:avLst/>
            </a:prstGeom>
            <a:solidFill>
              <a:schemeClr val="accent4"/>
            </a:solidFill>
            <a:ln w="9525">
              <a:solidFill>
                <a:schemeClr val="tx1"/>
              </a:solidFill>
              <a:miter lim="800000"/>
              <a:headEnd/>
              <a:tailEnd/>
            </a:ln>
            <a:effectLst/>
            <a:extLst/>
          </p:spPr>
          <p:txBody>
            <a:bodyPr wrap="none" anchor="ctr"/>
            <a:lstStyle/>
            <a:p>
              <a:pPr>
                <a:defRPr/>
              </a:pPr>
              <a:endParaRPr lang="en-US">
                <a:latin typeface="Times New Roman"/>
                <a:cs typeface="Times New Roman"/>
              </a:endParaRPr>
            </a:p>
          </p:txBody>
        </p:sp>
        <p:sp>
          <p:nvSpPr>
            <p:cNvPr id="98321" name="Text Box 31"/>
            <p:cNvSpPr txBox="1">
              <a:spLocks noChangeArrowheads="1"/>
            </p:cNvSpPr>
            <p:nvPr/>
          </p:nvSpPr>
          <p:spPr bwMode="auto">
            <a:xfrm>
              <a:off x="260" y="1310"/>
              <a:ext cx="3394" cy="14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spcAft>
                  <a:spcPct val="40000"/>
                </a:spcAft>
              </a:pPr>
              <a:r>
                <a:rPr lang="en-US" sz="2400" dirty="0">
                  <a:latin typeface="Arial" charset="0"/>
                </a:rPr>
                <a:t>Operations improvements have helped Starbucks increase yearly revenue per outlet by $250,000 to $1,000,000.</a:t>
              </a:r>
            </a:p>
            <a:p>
              <a:pPr>
                <a:lnSpc>
                  <a:spcPct val="90000"/>
                </a:lnSpc>
                <a:spcAft>
                  <a:spcPct val="40000"/>
                </a:spcAft>
              </a:pPr>
              <a:r>
                <a:rPr lang="en-US" sz="2400" dirty="0">
                  <a:latin typeface="Arial" charset="0"/>
                </a:rPr>
                <a:t>Productivity has improved by 27%, or about 4.5% per year.</a:t>
              </a:r>
            </a:p>
          </p:txBody>
        </p:sp>
      </p:grpSp>
    </p:spTree>
    <p:extLst>
      <p:ext uri="{BB962C8B-B14F-4D97-AF65-F5344CB8AC3E}">
        <p14:creationId xmlns:p14="http://schemas.microsoft.com/office/powerpoint/2010/main" val="2031925073"/>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smtClean="0">
                <a:latin typeface="Arial" panose="020B0604020202020204" pitchFamily="34" charset="0"/>
                <a:cs typeface="Arial" panose="020B0604020202020204" pitchFamily="34" charset="0"/>
              </a:rPr>
              <a:t>Productivity (printout)</a:t>
            </a:r>
            <a:endParaRPr lang="en-US" dirty="0"/>
          </a:p>
        </p:txBody>
      </p:sp>
      <p:sp>
        <p:nvSpPr>
          <p:cNvPr id="3" name="Content Placeholder 2"/>
          <p:cNvSpPr>
            <a:spLocks noGrp="1"/>
          </p:cNvSpPr>
          <p:nvPr>
            <p:ph idx="1"/>
          </p:nvPr>
        </p:nvSpPr>
        <p:spPr/>
        <p:txBody>
          <a:bodyPr>
            <a:normAutofit fontScale="92500" lnSpcReduction="20000"/>
          </a:bodyPr>
          <a:lstStyle/>
          <a:p>
            <a:pPr>
              <a:spcAft>
                <a:spcPct val="40000"/>
              </a:spcAft>
              <a:buClr>
                <a:srgbClr val="BF0922"/>
              </a:buClr>
              <a:buFont typeface="Arial Unicode MS" panose="020B0604020202020204" pitchFamily="34" charset="-128"/>
              <a:buChar char="▶"/>
            </a:pPr>
            <a:endParaRPr lang="en-US" altLang="en-US" dirty="0" smtClean="0">
              <a:latin typeface="Arial" panose="020B0604020202020204" pitchFamily="34" charset="0"/>
            </a:endParaRPr>
          </a:p>
          <a:p>
            <a:pPr>
              <a:spcAft>
                <a:spcPct val="40000"/>
              </a:spcAft>
              <a:buClr>
                <a:srgbClr val="BF0922"/>
              </a:buClr>
              <a:buFont typeface="Arial Unicode MS" panose="020B0604020202020204" pitchFamily="34" charset="-128"/>
              <a:buChar char="▶"/>
            </a:pPr>
            <a:endParaRPr lang="en-US" altLang="en-US" dirty="0">
              <a:latin typeface="Arial" panose="020B0604020202020204" pitchFamily="34" charset="0"/>
            </a:endParaRPr>
          </a:p>
          <a:p>
            <a:pPr>
              <a:spcAft>
                <a:spcPct val="40000"/>
              </a:spcAft>
              <a:buClr>
                <a:srgbClr val="BF0922"/>
              </a:buClr>
              <a:buFont typeface="Arial Unicode MS" panose="020B0604020202020204" pitchFamily="34" charset="-128"/>
              <a:buChar char="▶"/>
            </a:pPr>
            <a:endParaRPr lang="en-US" altLang="en-US" dirty="0" smtClean="0">
              <a:latin typeface="Arial" panose="020B0604020202020204" pitchFamily="34" charset="0"/>
            </a:endParaRPr>
          </a:p>
          <a:p>
            <a:pPr>
              <a:spcAft>
                <a:spcPct val="40000"/>
              </a:spcAft>
              <a:buClr>
                <a:srgbClr val="BF0922"/>
              </a:buClr>
              <a:buFont typeface="Arial Unicode MS" panose="020B0604020202020204" pitchFamily="34" charset="-128"/>
              <a:buChar char="▶"/>
            </a:pPr>
            <a:r>
              <a:rPr lang="en-US" altLang="en-US" dirty="0" smtClean="0">
                <a:latin typeface="Arial" panose="020B0604020202020204" pitchFamily="34" charset="0"/>
              </a:rPr>
              <a:t>Measure of process improvement</a:t>
            </a:r>
          </a:p>
          <a:p>
            <a:pPr>
              <a:spcAft>
                <a:spcPct val="40000"/>
              </a:spcAft>
              <a:buClr>
                <a:srgbClr val="BF0922"/>
              </a:buClr>
              <a:buFont typeface="Arial Unicode MS" panose="020B0604020202020204" pitchFamily="34" charset="-128"/>
              <a:buChar char="▶"/>
            </a:pPr>
            <a:r>
              <a:rPr lang="en-US" altLang="en-US" dirty="0" smtClean="0">
                <a:latin typeface="Arial" panose="020B0604020202020204" pitchFamily="34" charset="0"/>
              </a:rPr>
              <a:t>Represents output relative to input</a:t>
            </a:r>
          </a:p>
          <a:p>
            <a:pPr>
              <a:spcAft>
                <a:spcPct val="40000"/>
              </a:spcAft>
              <a:buClr>
                <a:srgbClr val="BF0922"/>
              </a:buClr>
              <a:buFont typeface="Arial Unicode MS" panose="020B0604020202020204" pitchFamily="34" charset="-128"/>
              <a:buChar char="▶"/>
            </a:pPr>
            <a:r>
              <a:rPr lang="en-US" altLang="en-US" dirty="0" smtClean="0">
                <a:latin typeface="Arial" panose="020B0604020202020204" pitchFamily="34" charset="0"/>
              </a:rPr>
              <a:t>Only through productivity increases can our standard of living improve</a:t>
            </a:r>
          </a:p>
          <a:p>
            <a:pPr>
              <a:spcAft>
                <a:spcPct val="40000"/>
              </a:spcAft>
              <a:buClr>
                <a:srgbClr val="BF0922"/>
              </a:buClr>
              <a:buFont typeface="Arial Unicode MS" panose="020B0604020202020204" pitchFamily="34" charset="-128"/>
              <a:buChar char="▶"/>
            </a:pPr>
            <a:r>
              <a:rPr lang="en-US" altLang="en-US" dirty="0" smtClean="0">
                <a:latin typeface="Arial" panose="020B0604020202020204" pitchFamily="34" charset="0"/>
              </a:rPr>
              <a:t>Benchmarking!</a:t>
            </a:r>
          </a:p>
          <a:p>
            <a:endParaRPr lang="en-US" dirty="0"/>
          </a:p>
        </p:txBody>
      </p:sp>
      <p:grpSp>
        <p:nvGrpSpPr>
          <p:cNvPr id="4" name="Group 5"/>
          <p:cNvGrpSpPr>
            <a:grpSpLocks/>
          </p:cNvGrpSpPr>
          <p:nvPr/>
        </p:nvGrpSpPr>
        <p:grpSpPr bwMode="auto">
          <a:xfrm>
            <a:off x="2652136" y="2078615"/>
            <a:ext cx="6100762" cy="1308100"/>
            <a:chOff x="931" y="1113"/>
            <a:chExt cx="3843" cy="824"/>
          </a:xfrm>
        </p:grpSpPr>
        <p:sp>
          <p:nvSpPr>
            <p:cNvPr id="5" name="Rectangle 6"/>
            <p:cNvSpPr>
              <a:spLocks noChangeArrowheads="1"/>
            </p:cNvSpPr>
            <p:nvPr/>
          </p:nvSpPr>
          <p:spPr bwMode="auto">
            <a:xfrm>
              <a:off x="931" y="1390"/>
              <a:ext cx="1685"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967" tIns="48615" rIns="98967" bIns="48615">
              <a:spAutoFit/>
            </a:bodyPr>
            <a:lstStyle>
              <a:lvl1pPr defTabSz="1000125">
                <a:defRPr>
                  <a:solidFill>
                    <a:schemeClr val="tx1"/>
                  </a:solidFill>
                  <a:latin typeface="Calibri" panose="020F0502020204030204" pitchFamily="34" charset="0"/>
                  <a:cs typeface="Arial" panose="020B0604020202020204" pitchFamily="34" charset="0"/>
                </a:defRPr>
              </a:lvl1pPr>
              <a:lvl2pPr marL="742950" indent="-285750" defTabSz="1000125">
                <a:defRPr>
                  <a:solidFill>
                    <a:schemeClr val="tx1"/>
                  </a:solidFill>
                  <a:latin typeface="Calibri" panose="020F0502020204030204" pitchFamily="34" charset="0"/>
                  <a:cs typeface="Arial" panose="020B0604020202020204" pitchFamily="34" charset="0"/>
                </a:defRPr>
              </a:lvl2pPr>
              <a:lvl3pPr marL="1143000" indent="-228600" defTabSz="1000125">
                <a:defRPr>
                  <a:solidFill>
                    <a:schemeClr val="tx1"/>
                  </a:solidFill>
                  <a:latin typeface="Calibri" panose="020F0502020204030204" pitchFamily="34" charset="0"/>
                  <a:cs typeface="Arial" panose="020B0604020202020204" pitchFamily="34" charset="0"/>
                </a:defRPr>
              </a:lvl3pPr>
              <a:lvl4pPr marL="1600200" indent="-228600" defTabSz="1000125">
                <a:defRPr>
                  <a:solidFill>
                    <a:schemeClr val="tx1"/>
                  </a:solidFill>
                  <a:latin typeface="Calibri" panose="020F0502020204030204" pitchFamily="34" charset="0"/>
                  <a:cs typeface="Arial" panose="020B0604020202020204" pitchFamily="34" charset="0"/>
                </a:defRPr>
              </a:lvl4pPr>
              <a:lvl5pPr marL="2057400" indent="-228600" defTabSz="1000125">
                <a:defRPr>
                  <a:solidFill>
                    <a:schemeClr val="tx1"/>
                  </a:solidFill>
                  <a:latin typeface="Calibri" panose="020F0502020204030204" pitchFamily="34" charset="0"/>
                  <a:cs typeface="Arial" panose="020B0604020202020204" pitchFamily="34" charset="0"/>
                </a:defRPr>
              </a:lvl5pPr>
              <a:lvl6pPr marL="2514600" indent="-228600" defTabSz="1000125"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1000125"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1000125"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1000125"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3200" dirty="0">
                  <a:latin typeface="Arial" panose="020B0604020202020204" pitchFamily="34" charset="0"/>
                </a:rPr>
                <a:t>Productivity =</a:t>
              </a:r>
            </a:p>
          </p:txBody>
        </p:sp>
        <p:grpSp>
          <p:nvGrpSpPr>
            <p:cNvPr id="6" name="Group 7"/>
            <p:cNvGrpSpPr>
              <a:grpSpLocks/>
            </p:cNvGrpSpPr>
            <p:nvPr/>
          </p:nvGrpSpPr>
          <p:grpSpPr bwMode="auto">
            <a:xfrm>
              <a:off x="2851" y="1113"/>
              <a:ext cx="1923" cy="824"/>
              <a:chOff x="2851" y="1113"/>
              <a:chExt cx="1923" cy="824"/>
            </a:xfrm>
          </p:grpSpPr>
          <p:sp>
            <p:nvSpPr>
              <p:cNvPr id="7" name="Rectangle 8"/>
              <p:cNvSpPr>
                <a:spLocks noChangeArrowheads="1"/>
              </p:cNvSpPr>
              <p:nvPr/>
            </p:nvSpPr>
            <p:spPr bwMode="auto">
              <a:xfrm>
                <a:off x="2879" y="1113"/>
                <a:ext cx="1865" cy="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8967" tIns="48615" rIns="98967" bIns="48615">
                <a:spAutoFit/>
              </a:bodyPr>
              <a:lstStyle>
                <a:lvl1pPr defTabSz="1000125">
                  <a:defRPr>
                    <a:solidFill>
                      <a:schemeClr val="tx1"/>
                    </a:solidFill>
                    <a:latin typeface="Calibri" panose="020F0502020204030204" pitchFamily="34" charset="0"/>
                    <a:cs typeface="Arial" panose="020B0604020202020204" pitchFamily="34" charset="0"/>
                  </a:defRPr>
                </a:lvl1pPr>
                <a:lvl2pPr marL="742950" indent="-285750" defTabSz="1000125">
                  <a:defRPr>
                    <a:solidFill>
                      <a:schemeClr val="tx1"/>
                    </a:solidFill>
                    <a:latin typeface="Calibri" panose="020F0502020204030204" pitchFamily="34" charset="0"/>
                    <a:cs typeface="Arial" panose="020B0604020202020204" pitchFamily="34" charset="0"/>
                  </a:defRPr>
                </a:lvl2pPr>
                <a:lvl3pPr marL="1143000" indent="-228600" defTabSz="1000125">
                  <a:defRPr>
                    <a:solidFill>
                      <a:schemeClr val="tx1"/>
                    </a:solidFill>
                    <a:latin typeface="Calibri" panose="020F0502020204030204" pitchFamily="34" charset="0"/>
                    <a:cs typeface="Arial" panose="020B0604020202020204" pitchFamily="34" charset="0"/>
                  </a:defRPr>
                </a:lvl3pPr>
                <a:lvl4pPr marL="1600200" indent="-228600" defTabSz="1000125">
                  <a:defRPr>
                    <a:solidFill>
                      <a:schemeClr val="tx1"/>
                    </a:solidFill>
                    <a:latin typeface="Calibri" panose="020F0502020204030204" pitchFamily="34" charset="0"/>
                    <a:cs typeface="Arial" panose="020B0604020202020204" pitchFamily="34" charset="0"/>
                  </a:defRPr>
                </a:lvl4pPr>
                <a:lvl5pPr marL="2057400" indent="-228600" defTabSz="1000125">
                  <a:defRPr>
                    <a:solidFill>
                      <a:schemeClr val="tx1"/>
                    </a:solidFill>
                    <a:latin typeface="Calibri" panose="020F0502020204030204" pitchFamily="34" charset="0"/>
                    <a:cs typeface="Arial" panose="020B0604020202020204" pitchFamily="34" charset="0"/>
                  </a:defRPr>
                </a:lvl5pPr>
                <a:lvl6pPr marL="2514600" indent="-228600" defTabSz="1000125"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1000125"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1000125"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1000125"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125000"/>
                  </a:lnSpc>
                </a:pPr>
                <a:r>
                  <a:rPr lang="en-US" altLang="en-US" sz="3200" dirty="0">
                    <a:latin typeface="Arial" panose="020B0604020202020204" pitchFamily="34" charset="0"/>
                  </a:rPr>
                  <a:t>Units produced</a:t>
                </a:r>
              </a:p>
              <a:p>
                <a:pPr algn="ctr">
                  <a:lnSpc>
                    <a:spcPct val="125000"/>
                  </a:lnSpc>
                </a:pPr>
                <a:r>
                  <a:rPr lang="en-US" altLang="en-US" sz="3200" dirty="0">
                    <a:latin typeface="Arial" panose="020B0604020202020204" pitchFamily="34" charset="0"/>
                  </a:rPr>
                  <a:t>Input used</a:t>
                </a:r>
              </a:p>
            </p:txBody>
          </p:sp>
          <p:sp>
            <p:nvSpPr>
              <p:cNvPr id="8" name="Line 9"/>
              <p:cNvSpPr>
                <a:spLocks noChangeShapeType="1"/>
              </p:cNvSpPr>
              <p:nvPr/>
            </p:nvSpPr>
            <p:spPr bwMode="auto">
              <a:xfrm>
                <a:off x="2851" y="1577"/>
                <a:ext cx="1923"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Tree>
    <p:extLst>
      <p:ext uri="{BB962C8B-B14F-4D97-AF65-F5344CB8AC3E}">
        <p14:creationId xmlns:p14="http://schemas.microsoft.com/office/powerpoint/2010/main" val="38702887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ChangeArrowheads="1"/>
          </p:cNvSpPr>
          <p:nvPr>
            <p:ph type="title"/>
          </p:nvPr>
        </p:nvSpPr>
        <p:spPr>
          <a:xfrm>
            <a:off x="2209800" y="434975"/>
            <a:ext cx="7772400" cy="863600"/>
          </a:xfrm>
        </p:spPr>
        <p:txBody>
          <a:bodyPr>
            <a:normAutofit fontScale="90000"/>
          </a:bodyPr>
          <a:lstStyle/>
          <a:p>
            <a:r>
              <a:rPr lang="en-AU" altLang="en-US" dirty="0" smtClean="0">
                <a:latin typeface="Arial" panose="020B0604020202020204" pitchFamily="34" charset="0"/>
                <a:cs typeface="Arial" panose="020B0604020202020204" pitchFamily="34" charset="0"/>
              </a:rPr>
              <a:t>Productivity Calculations (printout)</a:t>
            </a:r>
          </a:p>
        </p:txBody>
      </p:sp>
      <p:grpSp>
        <p:nvGrpSpPr>
          <p:cNvPr id="123907" name="Group 3"/>
          <p:cNvGrpSpPr>
            <a:grpSpLocks/>
          </p:cNvGrpSpPr>
          <p:nvPr/>
        </p:nvGrpSpPr>
        <p:grpSpPr bwMode="auto">
          <a:xfrm>
            <a:off x="2562225" y="2411414"/>
            <a:ext cx="5994400" cy="1169987"/>
            <a:chOff x="614" y="1205"/>
            <a:chExt cx="3776" cy="737"/>
          </a:xfrm>
        </p:grpSpPr>
        <p:sp>
          <p:nvSpPr>
            <p:cNvPr id="102410" name="Text Box 4"/>
            <p:cNvSpPr txBox="1">
              <a:spLocks noChangeArrowheads="1"/>
            </p:cNvSpPr>
            <p:nvPr/>
          </p:nvSpPr>
          <p:spPr bwMode="auto">
            <a:xfrm>
              <a:off x="614" y="1441"/>
              <a:ext cx="148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AU" altLang="en-US" sz="2800" dirty="0">
                  <a:latin typeface="Arial" panose="020B0604020202020204" pitchFamily="34" charset="0"/>
                </a:rPr>
                <a:t>Productivity =</a:t>
              </a:r>
            </a:p>
          </p:txBody>
        </p:sp>
        <p:grpSp>
          <p:nvGrpSpPr>
            <p:cNvPr id="102411" name="Group 5"/>
            <p:cNvGrpSpPr>
              <a:grpSpLocks/>
            </p:cNvGrpSpPr>
            <p:nvPr/>
          </p:nvGrpSpPr>
          <p:grpSpPr bwMode="auto">
            <a:xfrm>
              <a:off x="2270" y="1205"/>
              <a:ext cx="2120" cy="737"/>
              <a:chOff x="2662" y="1429"/>
              <a:chExt cx="2120" cy="737"/>
            </a:xfrm>
          </p:grpSpPr>
          <p:sp>
            <p:nvSpPr>
              <p:cNvPr id="102412" name="Text Box 6"/>
              <p:cNvSpPr txBox="1">
                <a:spLocks noChangeArrowheads="1"/>
              </p:cNvSpPr>
              <p:nvPr/>
            </p:nvSpPr>
            <p:spPr bwMode="auto">
              <a:xfrm>
                <a:off x="2775" y="1429"/>
                <a:ext cx="1895" cy="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125000"/>
                  </a:lnSpc>
                </a:pPr>
                <a:r>
                  <a:rPr lang="en-AU" altLang="en-US" sz="2800">
                    <a:latin typeface="Arial" panose="020B0604020202020204" pitchFamily="34" charset="0"/>
                  </a:rPr>
                  <a:t>Units produced</a:t>
                </a:r>
              </a:p>
              <a:p>
                <a:pPr algn="ctr">
                  <a:lnSpc>
                    <a:spcPct val="125000"/>
                  </a:lnSpc>
                </a:pPr>
                <a:r>
                  <a:rPr lang="en-AU" altLang="en-US" sz="2800">
                    <a:latin typeface="Arial" panose="020B0604020202020204" pitchFamily="34" charset="0"/>
                  </a:rPr>
                  <a:t>Labor-hours used</a:t>
                </a:r>
              </a:p>
            </p:txBody>
          </p:sp>
          <p:sp>
            <p:nvSpPr>
              <p:cNvPr id="102413" name="Line 7"/>
              <p:cNvSpPr>
                <a:spLocks noChangeShapeType="1"/>
              </p:cNvSpPr>
              <p:nvPr/>
            </p:nvSpPr>
            <p:spPr bwMode="auto">
              <a:xfrm>
                <a:off x="2662" y="1840"/>
                <a:ext cx="212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23912" name="Group 8"/>
          <p:cNvGrpSpPr>
            <a:grpSpLocks/>
          </p:cNvGrpSpPr>
          <p:nvPr/>
        </p:nvGrpSpPr>
        <p:grpSpPr bwMode="auto">
          <a:xfrm>
            <a:off x="4729164" y="3835400"/>
            <a:ext cx="4814887" cy="1169988"/>
            <a:chOff x="2019" y="2282"/>
            <a:chExt cx="3033" cy="737"/>
          </a:xfrm>
        </p:grpSpPr>
        <p:sp>
          <p:nvSpPr>
            <p:cNvPr id="102406" name="Text Box 9"/>
            <p:cNvSpPr txBox="1">
              <a:spLocks noChangeArrowheads="1"/>
            </p:cNvSpPr>
            <p:nvPr/>
          </p:nvSpPr>
          <p:spPr bwMode="auto">
            <a:xfrm>
              <a:off x="2019" y="2505"/>
              <a:ext cx="3033"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AU" altLang="en-US" sz="2800" i="1">
                  <a:latin typeface="Arial" panose="020B0604020202020204" pitchFamily="34" charset="0"/>
                </a:rPr>
                <a:t>=             = </a:t>
              </a:r>
              <a:r>
                <a:rPr lang="en-AU" altLang="en-US" sz="2800">
                  <a:latin typeface="Arial" panose="020B0604020202020204" pitchFamily="34" charset="0"/>
                </a:rPr>
                <a:t>4</a:t>
              </a:r>
              <a:r>
                <a:rPr lang="en-AU" altLang="en-US" sz="2800" i="1">
                  <a:latin typeface="Arial" panose="020B0604020202020204" pitchFamily="34" charset="0"/>
                </a:rPr>
                <a:t> </a:t>
              </a:r>
              <a:r>
                <a:rPr lang="en-AU" altLang="en-US" sz="2800">
                  <a:latin typeface="Arial" panose="020B0604020202020204" pitchFamily="34" charset="0"/>
                </a:rPr>
                <a:t>units/labor-hour</a:t>
              </a:r>
            </a:p>
          </p:txBody>
        </p:sp>
        <p:grpSp>
          <p:nvGrpSpPr>
            <p:cNvPr id="102407" name="Group 10"/>
            <p:cNvGrpSpPr>
              <a:grpSpLocks/>
            </p:cNvGrpSpPr>
            <p:nvPr/>
          </p:nvGrpSpPr>
          <p:grpSpPr bwMode="auto">
            <a:xfrm>
              <a:off x="2291" y="2282"/>
              <a:ext cx="684" cy="737"/>
              <a:chOff x="1971" y="2282"/>
              <a:chExt cx="684" cy="737"/>
            </a:xfrm>
          </p:grpSpPr>
          <p:sp>
            <p:nvSpPr>
              <p:cNvPr id="102408" name="Text Box 11"/>
              <p:cNvSpPr txBox="1">
                <a:spLocks noChangeArrowheads="1"/>
              </p:cNvSpPr>
              <p:nvPr/>
            </p:nvSpPr>
            <p:spPr bwMode="auto">
              <a:xfrm>
                <a:off x="1971" y="2282"/>
                <a:ext cx="684" cy="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125000"/>
                  </a:lnSpc>
                </a:pPr>
                <a:r>
                  <a:rPr lang="en-AU" altLang="en-US" sz="2800">
                    <a:latin typeface="Arial" panose="020B0604020202020204" pitchFamily="34" charset="0"/>
                  </a:rPr>
                  <a:t>1,000</a:t>
                </a:r>
              </a:p>
              <a:p>
                <a:pPr algn="ctr">
                  <a:lnSpc>
                    <a:spcPct val="125000"/>
                  </a:lnSpc>
                </a:pPr>
                <a:r>
                  <a:rPr lang="en-AU" altLang="en-US" sz="2800">
                    <a:latin typeface="Arial" panose="020B0604020202020204" pitchFamily="34" charset="0"/>
                  </a:rPr>
                  <a:t>250</a:t>
                </a:r>
              </a:p>
            </p:txBody>
          </p:sp>
          <p:sp>
            <p:nvSpPr>
              <p:cNvPr id="102409" name="Line 12"/>
              <p:cNvSpPr>
                <a:spLocks noChangeShapeType="1"/>
              </p:cNvSpPr>
              <p:nvPr/>
            </p:nvSpPr>
            <p:spPr bwMode="auto">
              <a:xfrm>
                <a:off x="2013" y="2680"/>
                <a:ext cx="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23917" name="Text Box 13"/>
          <p:cNvSpPr txBox="1">
            <a:spLocks noChangeArrowheads="1"/>
          </p:cNvSpPr>
          <p:nvPr/>
        </p:nvSpPr>
        <p:spPr bwMode="auto">
          <a:xfrm>
            <a:off x="2232025" y="1657350"/>
            <a:ext cx="3810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AU" altLang="en-US" sz="3200" b="1" dirty="0" err="1">
                <a:solidFill>
                  <a:srgbClr val="D33320"/>
                </a:solidFill>
                <a:latin typeface="Arial" panose="020B0604020202020204" pitchFamily="34" charset="0"/>
              </a:rPr>
              <a:t>Labor</a:t>
            </a:r>
            <a:r>
              <a:rPr lang="en-AU" altLang="en-US" sz="3200" b="1" dirty="0">
                <a:solidFill>
                  <a:srgbClr val="D33320"/>
                </a:solidFill>
                <a:latin typeface="Arial" panose="020B0604020202020204" pitchFamily="34" charset="0"/>
              </a:rPr>
              <a:t> Productivity</a:t>
            </a:r>
          </a:p>
        </p:txBody>
      </p:sp>
      <p:sp>
        <p:nvSpPr>
          <p:cNvPr id="123918" name="Text Box 14"/>
          <p:cNvSpPr txBox="1">
            <a:spLocks noChangeArrowheads="1"/>
          </p:cNvSpPr>
          <p:nvPr/>
        </p:nvSpPr>
        <p:spPr bwMode="auto">
          <a:xfrm>
            <a:off x="2130425" y="5270501"/>
            <a:ext cx="7931150" cy="815975"/>
          </a:xfrm>
          <a:prstGeom prst="rect">
            <a:avLst/>
          </a:prstGeom>
          <a:solidFill>
            <a:schemeClr val="accent2"/>
          </a:solidFill>
          <a:ln w="9525">
            <a:solidFill>
              <a:schemeClr val="tx1"/>
            </a:solidFill>
            <a:miter lim="800000"/>
            <a:headEnd/>
            <a:tailEnd/>
          </a:ln>
        </p:spPr>
        <p:txBody>
          <a:bodyPr wrap="none" lIns="198000" tIns="190800" rIns="198000" bIns="190800">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800" i="1">
                <a:latin typeface="Arial" panose="020B0604020202020204" pitchFamily="34" charset="0"/>
              </a:rPr>
              <a:t>One resource input </a:t>
            </a:r>
            <a:r>
              <a:rPr lang="en-US" altLang="en-US" sz="2800" i="1">
                <a:latin typeface="Arial" panose="020B0604020202020204" pitchFamily="34" charset="0"/>
                <a:sym typeface="Wingdings" panose="05000000000000000000" pitchFamily="2" charset="2"/>
              </a:rPr>
              <a:t> </a:t>
            </a:r>
            <a:r>
              <a:rPr lang="en-US" altLang="en-US" sz="2800" i="1">
                <a:latin typeface="Arial" panose="020B0604020202020204" pitchFamily="34" charset="0"/>
              </a:rPr>
              <a:t>single-factor productivity</a:t>
            </a:r>
          </a:p>
        </p:txBody>
      </p:sp>
    </p:spTree>
    <p:extLst>
      <p:ext uri="{BB962C8B-B14F-4D97-AF65-F5344CB8AC3E}">
        <p14:creationId xmlns:p14="http://schemas.microsoft.com/office/powerpoint/2010/main" val="5194819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3917"/>
                                        </p:tgtEl>
                                        <p:attrNameLst>
                                          <p:attrName>style.visibility</p:attrName>
                                        </p:attrNameLst>
                                      </p:cBhvr>
                                      <p:to>
                                        <p:strVal val="visible"/>
                                      </p:to>
                                    </p:set>
                                    <p:animEffect transition="in" filter="strips(downRight)">
                                      <p:cBhvr>
                                        <p:cTn id="7" dur="1000"/>
                                        <p:tgtEl>
                                          <p:spTgt spid="123917"/>
                                        </p:tgtEl>
                                      </p:cBhvr>
                                    </p:animEffect>
                                  </p:childTnLst>
                                </p:cTn>
                              </p:par>
                            </p:childTnLst>
                          </p:cTn>
                        </p:par>
                        <p:par>
                          <p:cTn id="8" fill="hold" nodeType="afterGroup">
                            <p:stCondLst>
                              <p:cond delay="2000"/>
                            </p:stCondLst>
                            <p:childTnLst>
                              <p:par>
                                <p:cTn id="9" presetID="18" presetClass="entr" presetSubtype="6" fill="hold" nodeType="afterEffect">
                                  <p:stCondLst>
                                    <p:cond delay="1000"/>
                                  </p:stCondLst>
                                  <p:childTnLst>
                                    <p:set>
                                      <p:cBhvr>
                                        <p:cTn id="10" dur="1" fill="hold">
                                          <p:stCondLst>
                                            <p:cond delay="0"/>
                                          </p:stCondLst>
                                        </p:cTn>
                                        <p:tgtEl>
                                          <p:spTgt spid="123907"/>
                                        </p:tgtEl>
                                        <p:attrNameLst>
                                          <p:attrName>style.visibility</p:attrName>
                                        </p:attrNameLst>
                                      </p:cBhvr>
                                      <p:to>
                                        <p:strVal val="visible"/>
                                      </p:to>
                                    </p:set>
                                    <p:animEffect transition="in" filter="strips(downRight)">
                                      <p:cBhvr>
                                        <p:cTn id="11" dur="1000"/>
                                        <p:tgtEl>
                                          <p:spTgt spid="123907"/>
                                        </p:tgtEl>
                                      </p:cBhvr>
                                    </p:animEffect>
                                  </p:childTnLst>
                                </p:cTn>
                              </p:par>
                            </p:childTnLst>
                          </p:cTn>
                        </p:par>
                        <p:par>
                          <p:cTn id="12" fill="hold" nodeType="afterGroup">
                            <p:stCondLst>
                              <p:cond delay="4000"/>
                            </p:stCondLst>
                            <p:childTnLst>
                              <p:par>
                                <p:cTn id="13" presetID="18" presetClass="entr" presetSubtype="6" fill="hold" nodeType="afterEffect">
                                  <p:stCondLst>
                                    <p:cond delay="1000"/>
                                  </p:stCondLst>
                                  <p:childTnLst>
                                    <p:set>
                                      <p:cBhvr>
                                        <p:cTn id="14" dur="1" fill="hold">
                                          <p:stCondLst>
                                            <p:cond delay="0"/>
                                          </p:stCondLst>
                                        </p:cTn>
                                        <p:tgtEl>
                                          <p:spTgt spid="123912"/>
                                        </p:tgtEl>
                                        <p:attrNameLst>
                                          <p:attrName>style.visibility</p:attrName>
                                        </p:attrNameLst>
                                      </p:cBhvr>
                                      <p:to>
                                        <p:strVal val="visible"/>
                                      </p:to>
                                    </p:set>
                                    <p:animEffect transition="in" filter="strips(downRight)">
                                      <p:cBhvr>
                                        <p:cTn id="15" dur="1000"/>
                                        <p:tgtEl>
                                          <p:spTgt spid="123912"/>
                                        </p:tgtEl>
                                      </p:cBhvr>
                                    </p:animEffect>
                                  </p:childTnLst>
                                </p:cTn>
                              </p:par>
                            </p:childTnLst>
                          </p:cTn>
                        </p:par>
                        <p:par>
                          <p:cTn id="16" fill="hold" nodeType="afterGroup">
                            <p:stCondLst>
                              <p:cond delay="6000"/>
                            </p:stCondLst>
                            <p:childTnLst>
                              <p:par>
                                <p:cTn id="17" presetID="22" presetClass="entr" presetSubtype="8" fill="hold" grpId="0" nodeType="afterEffect">
                                  <p:stCondLst>
                                    <p:cond delay="1000"/>
                                  </p:stCondLst>
                                  <p:childTnLst>
                                    <p:set>
                                      <p:cBhvr>
                                        <p:cTn id="18" dur="1" fill="hold">
                                          <p:stCondLst>
                                            <p:cond delay="0"/>
                                          </p:stCondLst>
                                        </p:cTn>
                                        <p:tgtEl>
                                          <p:spTgt spid="123918"/>
                                        </p:tgtEl>
                                        <p:attrNameLst>
                                          <p:attrName>style.visibility</p:attrName>
                                        </p:attrNameLst>
                                      </p:cBhvr>
                                      <p:to>
                                        <p:strVal val="visible"/>
                                      </p:to>
                                    </p:set>
                                    <p:animEffect transition="in" filter="wipe(left)">
                                      <p:cBhvr>
                                        <p:cTn id="19" dur="1000"/>
                                        <p:tgtEl>
                                          <p:spTgt spid="1239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7" grpId="0"/>
      <p:bldP spid="1239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ChangeArrowheads="1"/>
          </p:cNvSpPr>
          <p:nvPr>
            <p:ph type="title"/>
          </p:nvPr>
        </p:nvSpPr>
        <p:spPr>
          <a:xfrm>
            <a:off x="2209800" y="434975"/>
            <a:ext cx="7772400" cy="863600"/>
          </a:xfrm>
        </p:spPr>
        <p:txBody>
          <a:bodyPr>
            <a:normAutofit fontScale="90000"/>
          </a:bodyPr>
          <a:lstStyle/>
          <a:p>
            <a:r>
              <a:rPr lang="en-US" altLang="en-US" dirty="0" smtClean="0">
                <a:latin typeface="Arial" panose="020B0604020202020204" pitchFamily="34" charset="0"/>
                <a:cs typeface="Arial" panose="020B0604020202020204" pitchFamily="34" charset="0"/>
              </a:rPr>
              <a:t>Multi-Factor Productivity </a:t>
            </a:r>
            <a:r>
              <a:rPr lang="en-AU" altLang="en-US" dirty="0">
                <a:latin typeface="Arial" panose="020B0604020202020204" pitchFamily="34" charset="0"/>
                <a:cs typeface="Arial" panose="020B0604020202020204" pitchFamily="34" charset="0"/>
              </a:rPr>
              <a:t>(printout)</a:t>
            </a:r>
            <a:endParaRPr lang="en-US" altLang="en-US" dirty="0" smtClean="0">
              <a:latin typeface="Arial" panose="020B0604020202020204" pitchFamily="34" charset="0"/>
              <a:cs typeface="Arial" panose="020B0604020202020204" pitchFamily="34" charset="0"/>
            </a:endParaRPr>
          </a:p>
        </p:txBody>
      </p:sp>
      <p:grpSp>
        <p:nvGrpSpPr>
          <p:cNvPr id="125966" name="Group 14"/>
          <p:cNvGrpSpPr>
            <a:grpSpLocks/>
          </p:cNvGrpSpPr>
          <p:nvPr/>
        </p:nvGrpSpPr>
        <p:grpSpPr bwMode="auto">
          <a:xfrm>
            <a:off x="2003425" y="1709739"/>
            <a:ext cx="8154988" cy="1552575"/>
            <a:chOff x="302" y="1077"/>
            <a:chExt cx="5137" cy="978"/>
          </a:xfrm>
        </p:grpSpPr>
        <p:grpSp>
          <p:nvGrpSpPr>
            <p:cNvPr id="104453" name="Group 13"/>
            <p:cNvGrpSpPr>
              <a:grpSpLocks/>
            </p:cNvGrpSpPr>
            <p:nvPr/>
          </p:nvGrpSpPr>
          <p:grpSpPr bwMode="auto">
            <a:xfrm>
              <a:off x="2088" y="1077"/>
              <a:ext cx="3351" cy="978"/>
              <a:chOff x="2088" y="1077"/>
              <a:chExt cx="3351" cy="978"/>
            </a:xfrm>
          </p:grpSpPr>
          <p:sp>
            <p:nvSpPr>
              <p:cNvPr id="104455" name="Line 5"/>
              <p:cNvSpPr>
                <a:spLocks noChangeShapeType="1"/>
              </p:cNvSpPr>
              <p:nvPr/>
            </p:nvSpPr>
            <p:spPr bwMode="auto">
              <a:xfrm>
                <a:off x="2163" y="1432"/>
                <a:ext cx="3213"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56" name="Text Box 6"/>
              <p:cNvSpPr txBox="1">
                <a:spLocks noChangeArrowheads="1"/>
              </p:cNvSpPr>
              <p:nvPr/>
            </p:nvSpPr>
            <p:spPr bwMode="auto">
              <a:xfrm>
                <a:off x="2088" y="1077"/>
                <a:ext cx="3351"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90000"/>
                  </a:lnSpc>
                  <a:spcBef>
                    <a:spcPct val="25000"/>
                  </a:spcBef>
                </a:pPr>
                <a:r>
                  <a:rPr lang="en-US" altLang="en-US" sz="3200">
                    <a:latin typeface="Arial" panose="020B0604020202020204" pitchFamily="34" charset="0"/>
                  </a:rPr>
                  <a:t>Output</a:t>
                </a:r>
              </a:p>
              <a:p>
                <a:pPr algn="ctr">
                  <a:lnSpc>
                    <a:spcPct val="90000"/>
                  </a:lnSpc>
                  <a:spcBef>
                    <a:spcPct val="25000"/>
                  </a:spcBef>
                </a:pPr>
                <a:r>
                  <a:rPr lang="en-US" altLang="en-US" sz="3200">
                    <a:latin typeface="Arial" panose="020B0604020202020204" pitchFamily="34" charset="0"/>
                  </a:rPr>
                  <a:t>Labor + Material + Energy + Capital + Miscellaneous</a:t>
                </a:r>
                <a:endParaRPr lang="en-AU" altLang="en-US" sz="3200">
                  <a:latin typeface="Arial" panose="020B0604020202020204" pitchFamily="34" charset="0"/>
                </a:endParaRPr>
              </a:p>
            </p:txBody>
          </p:sp>
        </p:grpSp>
        <p:sp>
          <p:nvSpPr>
            <p:cNvPr id="104454" name="Text Box 7"/>
            <p:cNvSpPr txBox="1">
              <a:spLocks noChangeArrowheads="1"/>
            </p:cNvSpPr>
            <p:nvPr/>
          </p:nvSpPr>
          <p:spPr bwMode="auto">
            <a:xfrm>
              <a:off x="302" y="1274"/>
              <a:ext cx="1675" cy="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90000"/>
                </a:lnSpc>
                <a:spcBef>
                  <a:spcPct val="40000"/>
                </a:spcBef>
              </a:pPr>
              <a:r>
                <a:rPr lang="en-US" altLang="en-US" sz="3200">
                  <a:latin typeface="Arial" panose="020B0604020202020204" pitchFamily="34" charset="0"/>
                </a:rPr>
                <a:t>Productivity =</a:t>
              </a:r>
              <a:endParaRPr lang="en-AU" altLang="en-US" sz="3200">
                <a:latin typeface="Arial" panose="020B0604020202020204" pitchFamily="34" charset="0"/>
              </a:endParaRPr>
            </a:p>
          </p:txBody>
        </p:sp>
      </p:grpSp>
      <p:sp>
        <p:nvSpPr>
          <p:cNvPr id="125960" name="Text Box 8"/>
          <p:cNvSpPr txBox="1">
            <a:spLocks noChangeArrowheads="1"/>
          </p:cNvSpPr>
          <p:nvPr/>
        </p:nvSpPr>
        <p:spPr bwMode="auto">
          <a:xfrm>
            <a:off x="2432050" y="3452813"/>
            <a:ext cx="73025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90000"/>
              </a:lnSpc>
              <a:spcAft>
                <a:spcPct val="40000"/>
              </a:spcAft>
              <a:buClr>
                <a:srgbClr val="BF0922"/>
              </a:buClr>
              <a:buSzPct val="60000"/>
              <a:buFont typeface="Lucida Grande"/>
              <a:buChar char="►"/>
            </a:pPr>
            <a:r>
              <a:rPr lang="en-AU" altLang="en-US" sz="2800">
                <a:latin typeface="Arial" panose="020B0604020202020204" pitchFamily="34" charset="0"/>
                <a:ea typeface="MS PGothic" panose="020B0600070205080204" pitchFamily="34" charset="-128"/>
              </a:rPr>
              <a:t>Also known as total factor productivity</a:t>
            </a:r>
          </a:p>
          <a:p>
            <a:pPr>
              <a:lnSpc>
                <a:spcPct val="90000"/>
              </a:lnSpc>
              <a:spcAft>
                <a:spcPct val="40000"/>
              </a:spcAft>
              <a:buClr>
                <a:srgbClr val="BF0922"/>
              </a:buClr>
              <a:buSzPct val="60000"/>
              <a:buFont typeface="Lucida Grande"/>
              <a:buChar char="►"/>
            </a:pPr>
            <a:r>
              <a:rPr lang="en-AU" altLang="en-US" sz="2800">
                <a:latin typeface="Arial" panose="020B0604020202020204" pitchFamily="34" charset="0"/>
                <a:ea typeface="MS PGothic" panose="020B0600070205080204" pitchFamily="34" charset="-128"/>
              </a:rPr>
              <a:t>Output and inputs are often expressed in dollars</a:t>
            </a:r>
          </a:p>
        </p:txBody>
      </p:sp>
      <p:sp>
        <p:nvSpPr>
          <p:cNvPr id="125961" name="Text Box 9"/>
          <p:cNvSpPr txBox="1">
            <a:spLocks noChangeArrowheads="1"/>
          </p:cNvSpPr>
          <p:nvPr/>
        </p:nvSpPr>
        <p:spPr bwMode="auto">
          <a:xfrm>
            <a:off x="1747839" y="5226051"/>
            <a:ext cx="8694737" cy="728663"/>
          </a:xfrm>
          <a:prstGeom prst="rect">
            <a:avLst/>
          </a:prstGeom>
          <a:solidFill>
            <a:schemeClr val="accent2"/>
          </a:solidFill>
          <a:ln w="9525">
            <a:solidFill>
              <a:schemeClr val="tx1"/>
            </a:solidFill>
            <a:miter lim="800000"/>
            <a:headEnd/>
            <a:tailEnd/>
          </a:ln>
        </p:spPr>
        <p:txBody>
          <a:bodyPr lIns="198000" tIns="190800" rIns="198000" bIns="190800">
            <a:spAutoFit/>
          </a:bodyPr>
          <a:lstStyle>
            <a:lvl1pPr>
              <a:tabLst>
                <a:tab pos="900113" algn="ctr"/>
                <a:tab pos="1698625" algn="l"/>
              </a:tabLst>
              <a:defRPr>
                <a:solidFill>
                  <a:schemeClr val="tx1"/>
                </a:solidFill>
                <a:latin typeface="Calibri" panose="020F0502020204030204" pitchFamily="34" charset="0"/>
                <a:cs typeface="Arial" panose="020B0604020202020204" pitchFamily="34" charset="0"/>
              </a:defRPr>
            </a:lvl1pPr>
            <a:lvl2pPr marL="742950" indent="-285750">
              <a:tabLst>
                <a:tab pos="900113" algn="ctr"/>
                <a:tab pos="1698625" algn="l"/>
              </a:tabLst>
              <a:defRPr>
                <a:solidFill>
                  <a:schemeClr val="tx1"/>
                </a:solidFill>
                <a:latin typeface="Calibri" panose="020F0502020204030204" pitchFamily="34" charset="0"/>
                <a:cs typeface="Arial" panose="020B0604020202020204" pitchFamily="34" charset="0"/>
              </a:defRPr>
            </a:lvl2pPr>
            <a:lvl3pPr marL="1143000" indent="-228600">
              <a:tabLst>
                <a:tab pos="900113" algn="ctr"/>
                <a:tab pos="1698625" algn="l"/>
              </a:tabLst>
              <a:defRPr>
                <a:solidFill>
                  <a:schemeClr val="tx1"/>
                </a:solidFill>
                <a:latin typeface="Calibri" panose="020F0502020204030204" pitchFamily="34" charset="0"/>
                <a:cs typeface="Arial" panose="020B0604020202020204" pitchFamily="34" charset="0"/>
              </a:defRPr>
            </a:lvl3pPr>
            <a:lvl4pPr marL="1600200" indent="-228600">
              <a:tabLst>
                <a:tab pos="900113" algn="ctr"/>
                <a:tab pos="1698625" algn="l"/>
              </a:tabLst>
              <a:defRPr>
                <a:solidFill>
                  <a:schemeClr val="tx1"/>
                </a:solidFill>
                <a:latin typeface="Calibri" panose="020F0502020204030204" pitchFamily="34" charset="0"/>
                <a:cs typeface="Arial" panose="020B0604020202020204" pitchFamily="34" charset="0"/>
              </a:defRPr>
            </a:lvl4pPr>
            <a:lvl5pPr marL="2057400" indent="-228600">
              <a:tabLst>
                <a:tab pos="900113" algn="ctr"/>
                <a:tab pos="1698625" algn="l"/>
              </a:tabLst>
              <a:defRPr>
                <a:solidFill>
                  <a:schemeClr val="tx1"/>
                </a:solidFill>
                <a:latin typeface="Calibri" panose="020F0502020204030204" pitchFamily="34" charset="0"/>
                <a:cs typeface="Arial" panose="020B0604020202020204" pitchFamily="34" charset="0"/>
              </a:defRPr>
            </a:lvl5pPr>
            <a:lvl6pPr marL="2514600" indent="-228600" defTabSz="457200" fontAlgn="base">
              <a:spcBef>
                <a:spcPct val="0"/>
              </a:spcBef>
              <a:spcAft>
                <a:spcPct val="0"/>
              </a:spcAft>
              <a:tabLst>
                <a:tab pos="900113" algn="ctr"/>
                <a:tab pos="1698625" algn="l"/>
              </a:tabLst>
              <a:defRPr>
                <a:solidFill>
                  <a:schemeClr val="tx1"/>
                </a:solidFill>
                <a:latin typeface="Calibri" panose="020F0502020204030204" pitchFamily="34" charset="0"/>
                <a:cs typeface="Arial" panose="020B0604020202020204" pitchFamily="34" charset="0"/>
              </a:defRPr>
            </a:lvl6pPr>
            <a:lvl7pPr marL="2971800" indent="-228600" defTabSz="457200" fontAlgn="base">
              <a:spcBef>
                <a:spcPct val="0"/>
              </a:spcBef>
              <a:spcAft>
                <a:spcPct val="0"/>
              </a:spcAft>
              <a:tabLst>
                <a:tab pos="900113" algn="ctr"/>
                <a:tab pos="1698625" algn="l"/>
              </a:tabLst>
              <a:defRPr>
                <a:solidFill>
                  <a:schemeClr val="tx1"/>
                </a:solidFill>
                <a:latin typeface="Calibri" panose="020F0502020204030204" pitchFamily="34" charset="0"/>
                <a:cs typeface="Arial" panose="020B0604020202020204" pitchFamily="34" charset="0"/>
              </a:defRPr>
            </a:lvl7pPr>
            <a:lvl8pPr marL="3429000" indent="-228600" defTabSz="457200" fontAlgn="base">
              <a:spcBef>
                <a:spcPct val="0"/>
              </a:spcBef>
              <a:spcAft>
                <a:spcPct val="0"/>
              </a:spcAft>
              <a:tabLst>
                <a:tab pos="900113" algn="ctr"/>
                <a:tab pos="1698625" algn="l"/>
              </a:tabLst>
              <a:defRPr>
                <a:solidFill>
                  <a:schemeClr val="tx1"/>
                </a:solidFill>
                <a:latin typeface="Calibri" panose="020F0502020204030204" pitchFamily="34" charset="0"/>
                <a:cs typeface="Arial" panose="020B0604020202020204" pitchFamily="34" charset="0"/>
              </a:defRPr>
            </a:lvl8pPr>
            <a:lvl9pPr marL="3886200" indent="-228600" defTabSz="457200" fontAlgn="base">
              <a:spcBef>
                <a:spcPct val="0"/>
              </a:spcBef>
              <a:spcAft>
                <a:spcPct val="0"/>
              </a:spcAft>
              <a:tabLst>
                <a:tab pos="900113" algn="ctr"/>
                <a:tab pos="1698625" algn="l"/>
              </a:tabLst>
              <a:defRPr>
                <a:solidFill>
                  <a:schemeClr val="tx1"/>
                </a:solidFill>
                <a:latin typeface="Calibri" panose="020F0502020204030204" pitchFamily="34" charset="0"/>
                <a:cs typeface="Arial" panose="020B0604020202020204" pitchFamily="34" charset="0"/>
              </a:defRPr>
            </a:lvl9pPr>
          </a:lstStyle>
          <a:p>
            <a:pPr algn="ctr">
              <a:lnSpc>
                <a:spcPct val="85000"/>
              </a:lnSpc>
            </a:pPr>
            <a:r>
              <a:rPr lang="en-US" altLang="en-US" sz="2600" i="1">
                <a:latin typeface="Arial" panose="020B0604020202020204" pitchFamily="34" charset="0"/>
                <a:ea typeface="MS PGothic" panose="020B0600070205080204" pitchFamily="34" charset="-128"/>
              </a:rPr>
              <a:t>Multiple resource inputs </a:t>
            </a:r>
            <a:r>
              <a:rPr lang="en-US" altLang="en-US" sz="2600" i="1">
                <a:latin typeface="Arial" panose="020B0604020202020204" pitchFamily="34" charset="0"/>
                <a:ea typeface="MS PGothic" panose="020B0600070205080204" pitchFamily="34" charset="-128"/>
                <a:sym typeface="Wingdings" panose="05000000000000000000" pitchFamily="2" charset="2"/>
              </a:rPr>
              <a:t> multi</a:t>
            </a:r>
            <a:r>
              <a:rPr lang="en-US" altLang="en-US" sz="2600" i="1">
                <a:latin typeface="Arial" panose="020B0604020202020204" pitchFamily="34" charset="0"/>
                <a:ea typeface="MS PGothic" panose="020B0600070205080204" pitchFamily="34" charset="-128"/>
              </a:rPr>
              <a:t>-factor productivity	</a:t>
            </a:r>
          </a:p>
        </p:txBody>
      </p:sp>
    </p:spTree>
    <p:extLst>
      <p:ext uri="{BB962C8B-B14F-4D97-AF65-F5344CB8AC3E}">
        <p14:creationId xmlns:p14="http://schemas.microsoft.com/office/powerpoint/2010/main" val="7283062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000"/>
                                  </p:stCondLst>
                                  <p:childTnLst>
                                    <p:set>
                                      <p:cBhvr>
                                        <p:cTn id="6" dur="1" fill="hold">
                                          <p:stCondLst>
                                            <p:cond delay="0"/>
                                          </p:stCondLst>
                                        </p:cTn>
                                        <p:tgtEl>
                                          <p:spTgt spid="125966"/>
                                        </p:tgtEl>
                                        <p:attrNameLst>
                                          <p:attrName>style.visibility</p:attrName>
                                        </p:attrNameLst>
                                      </p:cBhvr>
                                      <p:to>
                                        <p:strVal val="visible"/>
                                      </p:to>
                                    </p:set>
                                    <p:animEffect transition="in" filter="wipe(left)">
                                      <p:cBhvr>
                                        <p:cTn id="7" dur="1000"/>
                                        <p:tgtEl>
                                          <p:spTgt spid="125966"/>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125960"/>
                                        </p:tgtEl>
                                        <p:attrNameLst>
                                          <p:attrName>style.visibility</p:attrName>
                                        </p:attrNameLst>
                                      </p:cBhvr>
                                      <p:to>
                                        <p:strVal val="visible"/>
                                      </p:to>
                                    </p:set>
                                    <p:animEffect transition="in" filter="strips(downRight)">
                                      <p:cBhvr>
                                        <p:cTn id="11" dur="1000"/>
                                        <p:tgtEl>
                                          <p:spTgt spid="125960"/>
                                        </p:tgtEl>
                                      </p:cBhvr>
                                    </p:animEffect>
                                  </p:childTnLst>
                                </p:cTn>
                              </p:par>
                            </p:childTnLst>
                          </p:cTn>
                        </p:par>
                        <p:par>
                          <p:cTn id="12" fill="hold" nodeType="afterGroup">
                            <p:stCondLst>
                              <p:cond delay="4000"/>
                            </p:stCondLst>
                            <p:childTnLst>
                              <p:par>
                                <p:cTn id="13" presetID="22" presetClass="entr" presetSubtype="8" fill="hold" grpId="0" nodeType="afterEffect">
                                  <p:stCondLst>
                                    <p:cond delay="1000"/>
                                  </p:stCondLst>
                                  <p:childTnLst>
                                    <p:set>
                                      <p:cBhvr>
                                        <p:cTn id="14" dur="1" fill="hold">
                                          <p:stCondLst>
                                            <p:cond delay="0"/>
                                          </p:stCondLst>
                                        </p:cTn>
                                        <p:tgtEl>
                                          <p:spTgt spid="125961"/>
                                        </p:tgtEl>
                                        <p:attrNameLst>
                                          <p:attrName>style.visibility</p:attrName>
                                        </p:attrNameLst>
                                      </p:cBhvr>
                                      <p:to>
                                        <p:strVal val="visible"/>
                                      </p:to>
                                    </p:set>
                                    <p:animEffect transition="in" filter="wipe(left)">
                                      <p:cBhvr>
                                        <p:cTn id="15" dur="1000"/>
                                        <p:tgtEl>
                                          <p:spTgt spid="1259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0" grpId="0"/>
      <p:bldP spid="12596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1479</Words>
  <Application>Microsoft Office PowerPoint</Application>
  <PresentationFormat>Widescreen</PresentationFormat>
  <Paragraphs>231</Paragraphs>
  <Slides>26</Slides>
  <Notes>22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 Unicode MS</vt:lpstr>
      <vt:lpstr>ＭＳ Ｐゴシック</vt:lpstr>
      <vt:lpstr>ＭＳ Ｐゴシック</vt:lpstr>
      <vt:lpstr>Arial</vt:lpstr>
      <vt:lpstr>Calibri</vt:lpstr>
      <vt:lpstr>Calibri Light</vt:lpstr>
      <vt:lpstr>Lucida Grande</vt:lpstr>
      <vt:lpstr>Times New Roman</vt:lpstr>
      <vt:lpstr>Wingdings</vt:lpstr>
      <vt:lpstr>Office Theme</vt:lpstr>
      <vt:lpstr>Operations </vt:lpstr>
      <vt:lpstr>Who are you?</vt:lpstr>
      <vt:lpstr>Operations Management – who cares?</vt:lpstr>
      <vt:lpstr>Ten Strategic Decisions (handout)</vt:lpstr>
      <vt:lpstr>Improving Productivity at Starbucks</vt:lpstr>
      <vt:lpstr>Improving Productivity at Starbucks</vt:lpstr>
      <vt:lpstr>Productivity (printout)</vt:lpstr>
      <vt:lpstr>Productivity Calculations (printout)</vt:lpstr>
      <vt:lpstr>Multi-Factor Productivity (printout)</vt:lpstr>
      <vt:lpstr>Productivity and the Service Sector</vt:lpstr>
      <vt:lpstr>Activity: Labor Productivity</vt:lpstr>
      <vt:lpstr>What do we look for in operations?</vt:lpstr>
      <vt:lpstr>Productivity at Taco Bell</vt:lpstr>
      <vt:lpstr>Current Challenges in OM</vt:lpstr>
      <vt:lpstr>Operations Management and Hard Rock Cafe</vt:lpstr>
      <vt:lpstr>Operations Strategy in a Global Environment</vt:lpstr>
      <vt:lpstr>Improve the Supply Chain</vt:lpstr>
      <vt:lpstr>Companies Want To Consider</vt:lpstr>
      <vt:lpstr>Strategies for Competitive Advantage</vt:lpstr>
      <vt:lpstr>Competing on Differentiation</vt:lpstr>
      <vt:lpstr>Experience Differentiation</vt:lpstr>
      <vt:lpstr>Competing on Cost</vt:lpstr>
      <vt:lpstr>OM IN PRACTICE: IKEA</vt:lpstr>
      <vt:lpstr>Activity: Which strategy?</vt:lpstr>
      <vt:lpstr>Risks of Outsourcing</vt:lpstr>
      <vt:lpstr>Class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Justin Bateh</dc:creator>
  <cp:lastModifiedBy>Justin Bateh</cp:lastModifiedBy>
  <cp:revision>59</cp:revision>
  <dcterms:created xsi:type="dcterms:W3CDTF">2015-07-02T16:27:27Z</dcterms:created>
  <dcterms:modified xsi:type="dcterms:W3CDTF">2016-08-26T17:54:36Z</dcterms:modified>
</cp:coreProperties>
</file>