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76"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1900"/>
    <a:srgbClr val="006666"/>
    <a:srgbClr val="008080"/>
    <a:srgbClr val="333300"/>
    <a:srgbClr val="663300"/>
    <a:srgbClr val="142F8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73" d="100"/>
          <a:sy n="73" d="100"/>
        </p:scale>
        <p:origin x="-1074" y="17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47B7E8-4E24-449A-87EF-44953C5A32D1}" type="doc">
      <dgm:prSet loTypeId="urn:microsoft.com/office/officeart/2005/8/layout/vList2" loCatId="list" qsTypeId="urn:microsoft.com/office/officeart/2005/8/quickstyle/simple1" qsCatId="simple" csTypeId="urn:microsoft.com/office/officeart/2005/8/colors/accent0_2" csCatId="mainScheme"/>
      <dgm:spPr/>
      <dgm:t>
        <a:bodyPr/>
        <a:lstStyle/>
        <a:p>
          <a:endParaRPr lang="en-US"/>
        </a:p>
      </dgm:t>
    </dgm:pt>
    <dgm:pt modelId="{1DC83419-820C-4FEF-BF29-09ED6E10F0F8}">
      <dgm:prSet custT="1"/>
      <dgm:spPr/>
      <dgm:t>
        <a:bodyPr/>
        <a:lstStyle/>
        <a:p>
          <a:pPr rtl="0"/>
          <a:r>
            <a:rPr lang="en-US" sz="2400" b="1" dirty="0" smtClean="0"/>
            <a:t>Problem definition</a:t>
          </a:r>
          <a:endParaRPr lang="en-US" sz="2400" dirty="0"/>
        </a:p>
      </dgm:t>
    </dgm:pt>
    <dgm:pt modelId="{9D98878D-4BF7-4B24-92D1-8E4FE036448C}" type="parTrans" cxnId="{B97925A5-F8B8-4C41-B50F-7F47C9620A85}">
      <dgm:prSet/>
      <dgm:spPr/>
      <dgm:t>
        <a:bodyPr/>
        <a:lstStyle/>
        <a:p>
          <a:endParaRPr lang="en-US" sz="1600"/>
        </a:p>
      </dgm:t>
    </dgm:pt>
    <dgm:pt modelId="{190AC5AD-43AA-4A52-9B38-2C3A28053CBA}" type="sibTrans" cxnId="{B97925A5-F8B8-4C41-B50F-7F47C9620A85}">
      <dgm:prSet/>
      <dgm:spPr/>
      <dgm:t>
        <a:bodyPr/>
        <a:lstStyle/>
        <a:p>
          <a:endParaRPr lang="en-US" sz="1600"/>
        </a:p>
      </dgm:t>
    </dgm:pt>
    <dgm:pt modelId="{8734F92F-9B1C-4A72-B8E8-C10CE5B38E0C}">
      <dgm:prSet custT="1"/>
      <dgm:spPr/>
      <dgm:t>
        <a:bodyPr/>
        <a:lstStyle/>
        <a:p>
          <a:pPr rtl="0"/>
          <a:r>
            <a:rPr lang="en-US" sz="2000" dirty="0" smtClean="0"/>
            <a:t>what is the population of interest, and what are the variables that are to be investigated</a:t>
          </a:r>
          <a:endParaRPr lang="en-US" sz="2000" dirty="0"/>
        </a:p>
      </dgm:t>
    </dgm:pt>
    <dgm:pt modelId="{E6845098-C184-411E-BBD4-7373F12B9A75}" type="parTrans" cxnId="{5DD5EBD9-6CE8-4AF5-9FBB-B9B1F7AD67DC}">
      <dgm:prSet/>
      <dgm:spPr/>
      <dgm:t>
        <a:bodyPr/>
        <a:lstStyle/>
        <a:p>
          <a:endParaRPr lang="en-US" sz="1600"/>
        </a:p>
      </dgm:t>
    </dgm:pt>
    <dgm:pt modelId="{F9056957-2A71-4106-A81C-03257C004275}" type="sibTrans" cxnId="{5DD5EBD9-6CE8-4AF5-9FBB-B9B1F7AD67DC}">
      <dgm:prSet/>
      <dgm:spPr/>
      <dgm:t>
        <a:bodyPr/>
        <a:lstStyle/>
        <a:p>
          <a:endParaRPr lang="en-US" sz="1600"/>
        </a:p>
      </dgm:t>
    </dgm:pt>
    <dgm:pt modelId="{FB972E04-BD62-480D-9A4D-3BDD7D28F509}">
      <dgm:prSet custT="1"/>
      <dgm:spPr/>
      <dgm:t>
        <a:bodyPr/>
        <a:lstStyle/>
        <a:p>
          <a:pPr rtl="0"/>
          <a:r>
            <a:rPr lang="en-US" sz="2400" b="1" smtClean="0"/>
            <a:t>Data collection</a:t>
          </a:r>
          <a:endParaRPr lang="en-US" sz="2400"/>
        </a:p>
      </dgm:t>
    </dgm:pt>
    <dgm:pt modelId="{0E8C2B95-F801-4AE8-958A-285DA9E3D441}" type="parTrans" cxnId="{9E7B2B4D-4791-4EF1-82B7-9043E4AECFC1}">
      <dgm:prSet/>
      <dgm:spPr/>
      <dgm:t>
        <a:bodyPr/>
        <a:lstStyle/>
        <a:p>
          <a:endParaRPr lang="en-US" sz="1600"/>
        </a:p>
      </dgm:t>
    </dgm:pt>
    <dgm:pt modelId="{3086576B-77BC-4EAB-9C9F-F533D64913ED}" type="sibTrans" cxnId="{9E7B2B4D-4791-4EF1-82B7-9043E4AECFC1}">
      <dgm:prSet/>
      <dgm:spPr/>
      <dgm:t>
        <a:bodyPr/>
        <a:lstStyle/>
        <a:p>
          <a:endParaRPr lang="en-US" sz="1600"/>
        </a:p>
      </dgm:t>
    </dgm:pt>
    <dgm:pt modelId="{80E0A16E-2456-402E-9163-3CC82D79BF20}">
      <dgm:prSet custT="1"/>
      <dgm:spPr/>
      <dgm:t>
        <a:bodyPr/>
        <a:lstStyle/>
        <a:p>
          <a:pPr rtl="0"/>
          <a:r>
            <a:rPr lang="en-US" sz="2000" smtClean="0"/>
            <a:t>describe and select the sample from the population</a:t>
          </a:r>
          <a:endParaRPr lang="en-US" sz="2000"/>
        </a:p>
      </dgm:t>
    </dgm:pt>
    <dgm:pt modelId="{4B4660AE-49DA-40ED-AC45-F0995FD26C3B}" type="parTrans" cxnId="{54A5B957-CAB0-4F62-9195-77ED72E3FA88}">
      <dgm:prSet/>
      <dgm:spPr/>
      <dgm:t>
        <a:bodyPr/>
        <a:lstStyle/>
        <a:p>
          <a:endParaRPr lang="en-US" sz="1600"/>
        </a:p>
      </dgm:t>
    </dgm:pt>
    <dgm:pt modelId="{B83E9E11-62CD-4EAC-816C-1E9734013264}" type="sibTrans" cxnId="{54A5B957-CAB0-4F62-9195-77ED72E3FA88}">
      <dgm:prSet/>
      <dgm:spPr/>
      <dgm:t>
        <a:bodyPr/>
        <a:lstStyle/>
        <a:p>
          <a:endParaRPr lang="en-US" sz="1600"/>
        </a:p>
      </dgm:t>
    </dgm:pt>
    <dgm:pt modelId="{CD7D3553-DD79-4948-B2FC-5D9B2AEA5AA1}">
      <dgm:prSet custT="1"/>
      <dgm:spPr/>
      <dgm:t>
        <a:bodyPr/>
        <a:lstStyle/>
        <a:p>
          <a:pPr rtl="0"/>
          <a:r>
            <a:rPr lang="en-US" sz="2400" b="1" smtClean="0"/>
            <a:t>Data analysis</a:t>
          </a:r>
          <a:endParaRPr lang="en-US" sz="2400"/>
        </a:p>
      </dgm:t>
    </dgm:pt>
    <dgm:pt modelId="{E35A4789-0122-4ABB-8491-C7E2D10B7CA9}" type="parTrans" cxnId="{0D76A022-CF0A-48A4-B712-9FA6A9A5EEBB}">
      <dgm:prSet/>
      <dgm:spPr/>
      <dgm:t>
        <a:bodyPr/>
        <a:lstStyle/>
        <a:p>
          <a:endParaRPr lang="en-US" sz="1600"/>
        </a:p>
      </dgm:t>
    </dgm:pt>
    <dgm:pt modelId="{14D49675-12DA-4539-8A3A-552991AF8FBA}" type="sibTrans" cxnId="{0D76A022-CF0A-48A4-B712-9FA6A9A5EEBB}">
      <dgm:prSet/>
      <dgm:spPr/>
      <dgm:t>
        <a:bodyPr/>
        <a:lstStyle/>
        <a:p>
          <a:endParaRPr lang="en-US" sz="1600"/>
        </a:p>
      </dgm:t>
    </dgm:pt>
    <dgm:pt modelId="{4690DFBD-2437-4EC4-BD32-CA741AD6B2D8}">
      <dgm:prSet custT="1"/>
      <dgm:spPr/>
      <dgm:t>
        <a:bodyPr/>
        <a:lstStyle/>
        <a:p>
          <a:pPr rtl="0"/>
          <a:r>
            <a:rPr lang="en-US" sz="2000" smtClean="0"/>
            <a:t>make some statistical inferences from the sample about the population</a:t>
          </a:r>
          <a:endParaRPr lang="en-US" sz="2000"/>
        </a:p>
      </dgm:t>
    </dgm:pt>
    <dgm:pt modelId="{B27A2F0C-0E03-4336-99B7-71EAD067832E}" type="parTrans" cxnId="{A432FDCB-6DF2-4697-86A6-81C43B593430}">
      <dgm:prSet/>
      <dgm:spPr/>
      <dgm:t>
        <a:bodyPr/>
        <a:lstStyle/>
        <a:p>
          <a:endParaRPr lang="en-US" sz="1600"/>
        </a:p>
      </dgm:t>
    </dgm:pt>
    <dgm:pt modelId="{0557B4C0-06BF-4EB9-8C4A-87A7F767E963}" type="sibTrans" cxnId="{A432FDCB-6DF2-4697-86A6-81C43B593430}">
      <dgm:prSet/>
      <dgm:spPr/>
      <dgm:t>
        <a:bodyPr/>
        <a:lstStyle/>
        <a:p>
          <a:endParaRPr lang="en-US" sz="1600"/>
        </a:p>
      </dgm:t>
    </dgm:pt>
    <dgm:pt modelId="{4CAD823F-B79E-4B03-8DC8-E28353BE48FA}">
      <dgm:prSet custT="1"/>
      <dgm:spPr/>
      <dgm:t>
        <a:bodyPr/>
        <a:lstStyle/>
        <a:p>
          <a:pPr rtl="0"/>
          <a:r>
            <a:rPr lang="en-US" sz="2400" b="1" dirty="0" smtClean="0"/>
            <a:t>Analysis Reporting</a:t>
          </a:r>
          <a:endParaRPr lang="en-US" sz="2400" dirty="0"/>
        </a:p>
      </dgm:t>
    </dgm:pt>
    <dgm:pt modelId="{E0BD9B5A-EC27-4DD7-B0A4-2B1DC85CBDBA}" type="parTrans" cxnId="{425ADC58-EAF7-4D31-A980-D2982355C2AF}">
      <dgm:prSet/>
      <dgm:spPr/>
      <dgm:t>
        <a:bodyPr/>
        <a:lstStyle/>
        <a:p>
          <a:endParaRPr lang="en-US" sz="1600"/>
        </a:p>
      </dgm:t>
    </dgm:pt>
    <dgm:pt modelId="{8D2A6845-5DC5-4DB0-9238-7F9BF91205B2}" type="sibTrans" cxnId="{425ADC58-EAF7-4D31-A980-D2982355C2AF}">
      <dgm:prSet/>
      <dgm:spPr/>
      <dgm:t>
        <a:bodyPr/>
        <a:lstStyle/>
        <a:p>
          <a:endParaRPr lang="en-US" sz="1600"/>
        </a:p>
      </dgm:t>
    </dgm:pt>
    <dgm:pt modelId="{FD3F143C-09EB-4B23-9871-E32EF0316C0D}">
      <dgm:prSet custT="1"/>
      <dgm:spPr/>
      <dgm:t>
        <a:bodyPr/>
        <a:lstStyle/>
        <a:p>
          <a:pPr rtl="0"/>
          <a:r>
            <a:rPr lang="en-US" sz="2000" smtClean="0"/>
            <a:t>report the inference together with a measure of reliability for the inference where we use the term variable to mean a characteristic or property of an individual population where the observations can vary.</a:t>
          </a:r>
          <a:endParaRPr lang="en-US" sz="2000"/>
        </a:p>
      </dgm:t>
    </dgm:pt>
    <dgm:pt modelId="{7FDD4C01-1825-4980-8988-ABFCD52F047B}" type="parTrans" cxnId="{23C6F33F-AA4F-4B1B-B3F0-536D396D0FCB}">
      <dgm:prSet/>
      <dgm:spPr/>
      <dgm:t>
        <a:bodyPr/>
        <a:lstStyle/>
        <a:p>
          <a:endParaRPr lang="en-US" sz="1600"/>
        </a:p>
      </dgm:t>
    </dgm:pt>
    <dgm:pt modelId="{F29E2844-7800-43DD-870A-E75982710135}" type="sibTrans" cxnId="{23C6F33F-AA4F-4B1B-B3F0-536D396D0FCB}">
      <dgm:prSet/>
      <dgm:spPr/>
      <dgm:t>
        <a:bodyPr/>
        <a:lstStyle/>
        <a:p>
          <a:endParaRPr lang="en-US" sz="1600"/>
        </a:p>
      </dgm:t>
    </dgm:pt>
    <dgm:pt modelId="{EB816F95-A456-4D22-8C86-C80C1150C38F}" type="pres">
      <dgm:prSet presAssocID="{CF47B7E8-4E24-449A-87EF-44953C5A32D1}" presName="linear" presStyleCnt="0">
        <dgm:presLayoutVars>
          <dgm:animLvl val="lvl"/>
          <dgm:resizeHandles val="exact"/>
        </dgm:presLayoutVars>
      </dgm:prSet>
      <dgm:spPr/>
      <dgm:t>
        <a:bodyPr/>
        <a:lstStyle/>
        <a:p>
          <a:endParaRPr lang="en-US"/>
        </a:p>
      </dgm:t>
    </dgm:pt>
    <dgm:pt modelId="{BCA0B47B-B20F-4C36-AE3B-F9CB64A48200}" type="pres">
      <dgm:prSet presAssocID="{1DC83419-820C-4FEF-BF29-09ED6E10F0F8}" presName="parentText" presStyleLbl="node1" presStyleIdx="0" presStyleCnt="4">
        <dgm:presLayoutVars>
          <dgm:chMax val="0"/>
          <dgm:bulletEnabled val="1"/>
        </dgm:presLayoutVars>
      </dgm:prSet>
      <dgm:spPr/>
      <dgm:t>
        <a:bodyPr/>
        <a:lstStyle/>
        <a:p>
          <a:endParaRPr lang="en-US"/>
        </a:p>
      </dgm:t>
    </dgm:pt>
    <dgm:pt modelId="{F2FA599F-073C-4BE5-BCF4-6BC0D2047489}" type="pres">
      <dgm:prSet presAssocID="{1DC83419-820C-4FEF-BF29-09ED6E10F0F8}" presName="childText" presStyleLbl="revTx" presStyleIdx="0" presStyleCnt="4">
        <dgm:presLayoutVars>
          <dgm:bulletEnabled val="1"/>
        </dgm:presLayoutVars>
      </dgm:prSet>
      <dgm:spPr/>
      <dgm:t>
        <a:bodyPr/>
        <a:lstStyle/>
        <a:p>
          <a:endParaRPr lang="en-US"/>
        </a:p>
      </dgm:t>
    </dgm:pt>
    <dgm:pt modelId="{F01869CC-D28D-4284-A45B-817987878853}" type="pres">
      <dgm:prSet presAssocID="{FB972E04-BD62-480D-9A4D-3BDD7D28F509}" presName="parentText" presStyleLbl="node1" presStyleIdx="1" presStyleCnt="4">
        <dgm:presLayoutVars>
          <dgm:chMax val="0"/>
          <dgm:bulletEnabled val="1"/>
        </dgm:presLayoutVars>
      </dgm:prSet>
      <dgm:spPr/>
      <dgm:t>
        <a:bodyPr/>
        <a:lstStyle/>
        <a:p>
          <a:endParaRPr lang="en-US"/>
        </a:p>
      </dgm:t>
    </dgm:pt>
    <dgm:pt modelId="{2C718089-EAAB-490D-A8DB-3AA9C91FDAEC}" type="pres">
      <dgm:prSet presAssocID="{FB972E04-BD62-480D-9A4D-3BDD7D28F509}" presName="childText" presStyleLbl="revTx" presStyleIdx="1" presStyleCnt="4">
        <dgm:presLayoutVars>
          <dgm:bulletEnabled val="1"/>
        </dgm:presLayoutVars>
      </dgm:prSet>
      <dgm:spPr/>
      <dgm:t>
        <a:bodyPr/>
        <a:lstStyle/>
        <a:p>
          <a:endParaRPr lang="en-US"/>
        </a:p>
      </dgm:t>
    </dgm:pt>
    <dgm:pt modelId="{90974C8D-2C15-4316-A1D5-8375E9FC8DB0}" type="pres">
      <dgm:prSet presAssocID="{CD7D3553-DD79-4948-B2FC-5D9B2AEA5AA1}" presName="parentText" presStyleLbl="node1" presStyleIdx="2" presStyleCnt="4">
        <dgm:presLayoutVars>
          <dgm:chMax val="0"/>
          <dgm:bulletEnabled val="1"/>
        </dgm:presLayoutVars>
      </dgm:prSet>
      <dgm:spPr/>
      <dgm:t>
        <a:bodyPr/>
        <a:lstStyle/>
        <a:p>
          <a:endParaRPr lang="en-US"/>
        </a:p>
      </dgm:t>
    </dgm:pt>
    <dgm:pt modelId="{FE1E710A-F965-4B19-B29B-B3B8A7BEE4C3}" type="pres">
      <dgm:prSet presAssocID="{CD7D3553-DD79-4948-B2FC-5D9B2AEA5AA1}" presName="childText" presStyleLbl="revTx" presStyleIdx="2" presStyleCnt="4">
        <dgm:presLayoutVars>
          <dgm:bulletEnabled val="1"/>
        </dgm:presLayoutVars>
      </dgm:prSet>
      <dgm:spPr/>
      <dgm:t>
        <a:bodyPr/>
        <a:lstStyle/>
        <a:p>
          <a:endParaRPr lang="en-US"/>
        </a:p>
      </dgm:t>
    </dgm:pt>
    <dgm:pt modelId="{F272489B-E882-43C3-9E28-0EE3C53A1DD1}" type="pres">
      <dgm:prSet presAssocID="{4CAD823F-B79E-4B03-8DC8-E28353BE48FA}" presName="parentText" presStyleLbl="node1" presStyleIdx="3" presStyleCnt="4">
        <dgm:presLayoutVars>
          <dgm:chMax val="0"/>
          <dgm:bulletEnabled val="1"/>
        </dgm:presLayoutVars>
      </dgm:prSet>
      <dgm:spPr/>
      <dgm:t>
        <a:bodyPr/>
        <a:lstStyle/>
        <a:p>
          <a:endParaRPr lang="en-US"/>
        </a:p>
      </dgm:t>
    </dgm:pt>
    <dgm:pt modelId="{BB09EC90-9108-475F-AAED-E7D24ADD2DDB}" type="pres">
      <dgm:prSet presAssocID="{4CAD823F-B79E-4B03-8DC8-E28353BE48FA}" presName="childText" presStyleLbl="revTx" presStyleIdx="3" presStyleCnt="4">
        <dgm:presLayoutVars>
          <dgm:bulletEnabled val="1"/>
        </dgm:presLayoutVars>
      </dgm:prSet>
      <dgm:spPr/>
      <dgm:t>
        <a:bodyPr/>
        <a:lstStyle/>
        <a:p>
          <a:endParaRPr lang="en-US"/>
        </a:p>
      </dgm:t>
    </dgm:pt>
  </dgm:ptLst>
  <dgm:cxnLst>
    <dgm:cxn modelId="{23C6F33F-AA4F-4B1B-B3F0-536D396D0FCB}" srcId="{4CAD823F-B79E-4B03-8DC8-E28353BE48FA}" destId="{FD3F143C-09EB-4B23-9871-E32EF0316C0D}" srcOrd="0" destOrd="0" parTransId="{7FDD4C01-1825-4980-8988-ABFCD52F047B}" sibTransId="{F29E2844-7800-43DD-870A-E75982710135}"/>
    <dgm:cxn modelId="{54A5B957-CAB0-4F62-9195-77ED72E3FA88}" srcId="{FB972E04-BD62-480D-9A4D-3BDD7D28F509}" destId="{80E0A16E-2456-402E-9163-3CC82D79BF20}" srcOrd="0" destOrd="0" parTransId="{4B4660AE-49DA-40ED-AC45-F0995FD26C3B}" sibTransId="{B83E9E11-62CD-4EAC-816C-1E9734013264}"/>
    <dgm:cxn modelId="{B865435A-D17A-48C8-8E1A-7A348EC3AD09}" type="presOf" srcId="{4690DFBD-2437-4EC4-BD32-CA741AD6B2D8}" destId="{FE1E710A-F965-4B19-B29B-B3B8A7BEE4C3}" srcOrd="0" destOrd="0" presId="urn:microsoft.com/office/officeart/2005/8/layout/vList2"/>
    <dgm:cxn modelId="{425ADC58-EAF7-4D31-A980-D2982355C2AF}" srcId="{CF47B7E8-4E24-449A-87EF-44953C5A32D1}" destId="{4CAD823F-B79E-4B03-8DC8-E28353BE48FA}" srcOrd="3" destOrd="0" parTransId="{E0BD9B5A-EC27-4DD7-B0A4-2B1DC85CBDBA}" sibTransId="{8D2A6845-5DC5-4DB0-9238-7F9BF91205B2}"/>
    <dgm:cxn modelId="{A2EEE758-DFC6-4797-89C3-23653DC4698F}" type="presOf" srcId="{FD3F143C-09EB-4B23-9871-E32EF0316C0D}" destId="{BB09EC90-9108-475F-AAED-E7D24ADD2DDB}" srcOrd="0" destOrd="0" presId="urn:microsoft.com/office/officeart/2005/8/layout/vList2"/>
    <dgm:cxn modelId="{F050F045-4AE5-48CC-AB42-1F222D755202}" type="presOf" srcId="{FB972E04-BD62-480D-9A4D-3BDD7D28F509}" destId="{F01869CC-D28D-4284-A45B-817987878853}" srcOrd="0" destOrd="0" presId="urn:microsoft.com/office/officeart/2005/8/layout/vList2"/>
    <dgm:cxn modelId="{B98EDA8E-E430-4AC8-977D-010EEF5B6E36}" type="presOf" srcId="{8734F92F-9B1C-4A72-B8E8-C10CE5B38E0C}" destId="{F2FA599F-073C-4BE5-BCF4-6BC0D2047489}" srcOrd="0" destOrd="0" presId="urn:microsoft.com/office/officeart/2005/8/layout/vList2"/>
    <dgm:cxn modelId="{91967C4E-B62A-4F40-A588-CEF8598F6C20}" type="presOf" srcId="{4CAD823F-B79E-4B03-8DC8-E28353BE48FA}" destId="{F272489B-E882-43C3-9E28-0EE3C53A1DD1}" srcOrd="0" destOrd="0" presId="urn:microsoft.com/office/officeart/2005/8/layout/vList2"/>
    <dgm:cxn modelId="{B97925A5-F8B8-4C41-B50F-7F47C9620A85}" srcId="{CF47B7E8-4E24-449A-87EF-44953C5A32D1}" destId="{1DC83419-820C-4FEF-BF29-09ED6E10F0F8}" srcOrd="0" destOrd="0" parTransId="{9D98878D-4BF7-4B24-92D1-8E4FE036448C}" sibTransId="{190AC5AD-43AA-4A52-9B38-2C3A28053CBA}"/>
    <dgm:cxn modelId="{9E7B2B4D-4791-4EF1-82B7-9043E4AECFC1}" srcId="{CF47B7E8-4E24-449A-87EF-44953C5A32D1}" destId="{FB972E04-BD62-480D-9A4D-3BDD7D28F509}" srcOrd="1" destOrd="0" parTransId="{0E8C2B95-F801-4AE8-958A-285DA9E3D441}" sibTransId="{3086576B-77BC-4EAB-9C9F-F533D64913ED}"/>
    <dgm:cxn modelId="{0109BD4B-2BEA-492D-91F7-EE8794D14DA5}" type="presOf" srcId="{CD7D3553-DD79-4948-B2FC-5D9B2AEA5AA1}" destId="{90974C8D-2C15-4316-A1D5-8375E9FC8DB0}" srcOrd="0" destOrd="0" presId="urn:microsoft.com/office/officeart/2005/8/layout/vList2"/>
    <dgm:cxn modelId="{5DD5EBD9-6CE8-4AF5-9FBB-B9B1F7AD67DC}" srcId="{1DC83419-820C-4FEF-BF29-09ED6E10F0F8}" destId="{8734F92F-9B1C-4A72-B8E8-C10CE5B38E0C}" srcOrd="0" destOrd="0" parTransId="{E6845098-C184-411E-BBD4-7373F12B9A75}" sibTransId="{F9056957-2A71-4106-A81C-03257C004275}"/>
    <dgm:cxn modelId="{96F80AEC-2EC4-410C-9094-D30A8BC372F2}" type="presOf" srcId="{1DC83419-820C-4FEF-BF29-09ED6E10F0F8}" destId="{BCA0B47B-B20F-4C36-AE3B-F9CB64A48200}" srcOrd="0" destOrd="0" presId="urn:microsoft.com/office/officeart/2005/8/layout/vList2"/>
    <dgm:cxn modelId="{0D76A022-CF0A-48A4-B712-9FA6A9A5EEBB}" srcId="{CF47B7E8-4E24-449A-87EF-44953C5A32D1}" destId="{CD7D3553-DD79-4948-B2FC-5D9B2AEA5AA1}" srcOrd="2" destOrd="0" parTransId="{E35A4789-0122-4ABB-8491-C7E2D10B7CA9}" sibTransId="{14D49675-12DA-4539-8A3A-552991AF8FBA}"/>
    <dgm:cxn modelId="{92C27D33-F895-4DC4-89A5-833B6DC17A5F}" type="presOf" srcId="{CF47B7E8-4E24-449A-87EF-44953C5A32D1}" destId="{EB816F95-A456-4D22-8C86-C80C1150C38F}" srcOrd="0" destOrd="0" presId="urn:microsoft.com/office/officeart/2005/8/layout/vList2"/>
    <dgm:cxn modelId="{A432FDCB-6DF2-4697-86A6-81C43B593430}" srcId="{CD7D3553-DD79-4948-B2FC-5D9B2AEA5AA1}" destId="{4690DFBD-2437-4EC4-BD32-CA741AD6B2D8}" srcOrd="0" destOrd="0" parTransId="{B27A2F0C-0E03-4336-99B7-71EAD067832E}" sibTransId="{0557B4C0-06BF-4EB9-8C4A-87A7F767E963}"/>
    <dgm:cxn modelId="{0CCEA161-52FA-4480-8905-AC9FBF245BD3}" type="presOf" srcId="{80E0A16E-2456-402E-9163-3CC82D79BF20}" destId="{2C718089-EAAB-490D-A8DB-3AA9C91FDAEC}" srcOrd="0" destOrd="0" presId="urn:microsoft.com/office/officeart/2005/8/layout/vList2"/>
    <dgm:cxn modelId="{2502EB4D-099B-415D-9350-113DCCBC936D}" type="presParOf" srcId="{EB816F95-A456-4D22-8C86-C80C1150C38F}" destId="{BCA0B47B-B20F-4C36-AE3B-F9CB64A48200}" srcOrd="0" destOrd="0" presId="urn:microsoft.com/office/officeart/2005/8/layout/vList2"/>
    <dgm:cxn modelId="{12CC731B-ED93-4021-8D18-1DD983744AC5}" type="presParOf" srcId="{EB816F95-A456-4D22-8C86-C80C1150C38F}" destId="{F2FA599F-073C-4BE5-BCF4-6BC0D2047489}" srcOrd="1" destOrd="0" presId="urn:microsoft.com/office/officeart/2005/8/layout/vList2"/>
    <dgm:cxn modelId="{642D8A0B-F28D-42BB-B9C8-DD76AB628DD9}" type="presParOf" srcId="{EB816F95-A456-4D22-8C86-C80C1150C38F}" destId="{F01869CC-D28D-4284-A45B-817987878853}" srcOrd="2" destOrd="0" presId="urn:microsoft.com/office/officeart/2005/8/layout/vList2"/>
    <dgm:cxn modelId="{A4C3E29C-52BC-4896-92A9-EF575DAEDF84}" type="presParOf" srcId="{EB816F95-A456-4D22-8C86-C80C1150C38F}" destId="{2C718089-EAAB-490D-A8DB-3AA9C91FDAEC}" srcOrd="3" destOrd="0" presId="urn:microsoft.com/office/officeart/2005/8/layout/vList2"/>
    <dgm:cxn modelId="{1878D396-D534-46C5-A23B-C7AB7668646F}" type="presParOf" srcId="{EB816F95-A456-4D22-8C86-C80C1150C38F}" destId="{90974C8D-2C15-4316-A1D5-8375E9FC8DB0}" srcOrd="4" destOrd="0" presId="urn:microsoft.com/office/officeart/2005/8/layout/vList2"/>
    <dgm:cxn modelId="{D1FC3435-D37F-443E-8E09-BA8E33873243}" type="presParOf" srcId="{EB816F95-A456-4D22-8C86-C80C1150C38F}" destId="{FE1E710A-F965-4B19-B29B-B3B8A7BEE4C3}" srcOrd="5" destOrd="0" presId="urn:microsoft.com/office/officeart/2005/8/layout/vList2"/>
    <dgm:cxn modelId="{00ABE7D8-B9E9-4CBC-A259-AF53826B4BE3}" type="presParOf" srcId="{EB816F95-A456-4D22-8C86-C80C1150C38F}" destId="{F272489B-E882-43C3-9E28-0EE3C53A1DD1}" srcOrd="6" destOrd="0" presId="urn:microsoft.com/office/officeart/2005/8/layout/vList2"/>
    <dgm:cxn modelId="{AD2B240C-BFB1-4E2F-ABB7-CE8B4A2B8A49}" type="presParOf" srcId="{EB816F95-A456-4D22-8C86-C80C1150C38F}" destId="{BB09EC90-9108-475F-AAED-E7D24ADD2DDB}" srcOrd="7"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018BD9-5B45-4196-9022-F6BD710CE5C3}" type="doc">
      <dgm:prSet loTypeId="urn:microsoft.com/office/officeart/2005/8/layout/list1" loCatId="list" qsTypeId="urn:microsoft.com/office/officeart/2005/8/quickstyle/simple3" qsCatId="simple" csTypeId="urn:microsoft.com/office/officeart/2005/8/colors/accent2_2" csCatId="accent2"/>
      <dgm:spPr/>
      <dgm:t>
        <a:bodyPr/>
        <a:lstStyle/>
        <a:p>
          <a:endParaRPr lang="en-US"/>
        </a:p>
      </dgm:t>
    </dgm:pt>
    <dgm:pt modelId="{86210043-62D4-4D52-9394-22DDB5BCE7F9}">
      <dgm:prSet custT="1"/>
      <dgm:spPr/>
      <dgm:t>
        <a:bodyPr/>
        <a:lstStyle/>
        <a:p>
          <a:pPr rtl="0"/>
          <a:r>
            <a:rPr lang="en-US" sz="1800" b="1" smtClean="0"/>
            <a:t>Defining the problem: </a:t>
          </a:r>
          <a:endParaRPr lang="en-US" sz="1800"/>
        </a:p>
      </dgm:t>
    </dgm:pt>
    <dgm:pt modelId="{14F5D87C-97B2-481C-8A16-ACE7BB77E368}" type="parTrans" cxnId="{F9BF9D8F-19DE-406E-B400-55A49CB89B70}">
      <dgm:prSet/>
      <dgm:spPr/>
      <dgm:t>
        <a:bodyPr/>
        <a:lstStyle/>
        <a:p>
          <a:endParaRPr lang="en-US" sz="2000"/>
        </a:p>
      </dgm:t>
    </dgm:pt>
    <dgm:pt modelId="{CFDD19F3-5A53-4AEB-B020-266432AEF278}" type="sibTrans" cxnId="{F9BF9D8F-19DE-406E-B400-55A49CB89B70}">
      <dgm:prSet/>
      <dgm:spPr/>
      <dgm:t>
        <a:bodyPr/>
        <a:lstStyle/>
        <a:p>
          <a:endParaRPr lang="en-US" sz="2000"/>
        </a:p>
      </dgm:t>
    </dgm:pt>
    <dgm:pt modelId="{397E3D1C-8372-4390-AAAB-4B5020F3A164}">
      <dgm:prSet custT="1"/>
      <dgm:spPr/>
      <dgm:t>
        <a:bodyPr/>
        <a:lstStyle/>
        <a:p>
          <a:pPr rtl="0"/>
          <a:r>
            <a:rPr lang="en-US" sz="1800" dirty="0" smtClean="0"/>
            <a:t>The entire population consists of all 25,000 accounts. Our goal is to obtain a reasonable estimate for the number of accounts that are, in all likelihood, in error. Our variable x counts whether an account is in error.</a:t>
          </a:r>
          <a:endParaRPr lang="en-US" sz="1800" dirty="0"/>
        </a:p>
      </dgm:t>
    </dgm:pt>
    <dgm:pt modelId="{B6BC6B62-B7FC-4A0B-88E7-3DADC3F3EB08}" type="parTrans" cxnId="{8F096DAA-1CA5-4966-A604-A9E44BAF562A}">
      <dgm:prSet/>
      <dgm:spPr/>
      <dgm:t>
        <a:bodyPr/>
        <a:lstStyle/>
        <a:p>
          <a:endParaRPr lang="en-US" sz="2000"/>
        </a:p>
      </dgm:t>
    </dgm:pt>
    <dgm:pt modelId="{B88B594A-0F13-409B-A4BF-9E9084EEB9CC}" type="sibTrans" cxnId="{8F096DAA-1CA5-4966-A604-A9E44BAF562A}">
      <dgm:prSet/>
      <dgm:spPr/>
      <dgm:t>
        <a:bodyPr/>
        <a:lstStyle/>
        <a:p>
          <a:endParaRPr lang="en-US" sz="2000"/>
        </a:p>
      </dgm:t>
    </dgm:pt>
    <dgm:pt modelId="{EDB204E6-9914-40E0-9651-5839ADB532A6}">
      <dgm:prSet custT="1"/>
      <dgm:spPr/>
      <dgm:t>
        <a:bodyPr/>
        <a:lstStyle/>
        <a:p>
          <a:pPr rtl="0"/>
          <a:r>
            <a:rPr lang="en-US" sz="1800" b="1" smtClean="0"/>
            <a:t>Data collection and summary:</a:t>
          </a:r>
          <a:endParaRPr lang="en-US" sz="1800"/>
        </a:p>
      </dgm:t>
    </dgm:pt>
    <dgm:pt modelId="{50364E0D-EBBE-43C8-AB50-6AFF7FE17CCB}" type="parTrans" cxnId="{62CB511A-03A8-4C38-A737-A115FA5684AB}">
      <dgm:prSet/>
      <dgm:spPr/>
      <dgm:t>
        <a:bodyPr/>
        <a:lstStyle/>
        <a:p>
          <a:endParaRPr lang="en-US" sz="2000"/>
        </a:p>
      </dgm:t>
    </dgm:pt>
    <dgm:pt modelId="{3F788FA5-7D31-44C5-9929-0211AE42CC1A}" type="sibTrans" cxnId="{62CB511A-03A8-4C38-A737-A115FA5684AB}">
      <dgm:prSet/>
      <dgm:spPr/>
      <dgm:t>
        <a:bodyPr/>
        <a:lstStyle/>
        <a:p>
          <a:endParaRPr lang="en-US" sz="2000"/>
        </a:p>
      </dgm:t>
    </dgm:pt>
    <dgm:pt modelId="{A053265E-CF2F-4C2B-8F99-A475A9EAB26E}">
      <dgm:prSet custT="1"/>
      <dgm:spPr/>
      <dgm:t>
        <a:bodyPr/>
        <a:lstStyle/>
        <a:p>
          <a:pPr rtl="0"/>
          <a:r>
            <a:rPr lang="en-US" sz="1800" smtClean="0"/>
            <a:t>The auditor decides to select 2000 accounts at random (somehow), tests each of these, and finds that 84 of them are in error.</a:t>
          </a:r>
          <a:endParaRPr lang="en-US" sz="1800"/>
        </a:p>
      </dgm:t>
    </dgm:pt>
    <dgm:pt modelId="{73153B95-550E-436C-A1DC-10205E2F599F}" type="parTrans" cxnId="{FC31AB72-7139-4A3F-B3C2-746400BFF86F}">
      <dgm:prSet/>
      <dgm:spPr/>
      <dgm:t>
        <a:bodyPr/>
        <a:lstStyle/>
        <a:p>
          <a:endParaRPr lang="en-US" sz="2000"/>
        </a:p>
      </dgm:t>
    </dgm:pt>
    <dgm:pt modelId="{6947412C-FFB1-4814-9E33-BBAF256059A8}" type="sibTrans" cxnId="{FC31AB72-7139-4A3F-B3C2-746400BFF86F}">
      <dgm:prSet/>
      <dgm:spPr/>
      <dgm:t>
        <a:bodyPr/>
        <a:lstStyle/>
        <a:p>
          <a:endParaRPr lang="en-US" sz="2000"/>
        </a:p>
      </dgm:t>
    </dgm:pt>
    <dgm:pt modelId="{DD2AA94F-AF38-48C9-B557-6300B07A279C}">
      <dgm:prSet custT="1"/>
      <dgm:spPr/>
      <dgm:t>
        <a:bodyPr/>
        <a:lstStyle/>
        <a:p>
          <a:pPr rtl="0"/>
          <a:r>
            <a:rPr lang="en-US" sz="1800" b="1" smtClean="0"/>
            <a:t>Data analysis: </a:t>
          </a:r>
          <a:endParaRPr lang="en-US" sz="1800"/>
        </a:p>
      </dgm:t>
    </dgm:pt>
    <dgm:pt modelId="{61748754-4CF5-4FED-AB58-6B45017CB3D2}" type="parTrans" cxnId="{99F78BB3-D226-451F-9BD1-5270E044AA82}">
      <dgm:prSet/>
      <dgm:spPr/>
      <dgm:t>
        <a:bodyPr/>
        <a:lstStyle/>
        <a:p>
          <a:endParaRPr lang="en-US" sz="2000"/>
        </a:p>
      </dgm:t>
    </dgm:pt>
    <dgm:pt modelId="{1927EF5C-0D99-48EC-B8AD-CC2F51AA42CA}" type="sibTrans" cxnId="{99F78BB3-D226-451F-9BD1-5270E044AA82}">
      <dgm:prSet/>
      <dgm:spPr/>
      <dgm:t>
        <a:bodyPr/>
        <a:lstStyle/>
        <a:p>
          <a:endParaRPr lang="en-US" sz="2000"/>
        </a:p>
      </dgm:t>
    </dgm:pt>
    <dgm:pt modelId="{849FFFD2-FA95-48B4-A8AB-52B126163A25}">
      <dgm:prSet custT="1"/>
      <dgm:spPr/>
      <dgm:t>
        <a:bodyPr/>
        <a:lstStyle/>
        <a:p>
          <a:pPr rtl="0"/>
          <a:r>
            <a:rPr lang="en-US" sz="1800" dirty="0" smtClean="0"/>
            <a:t>Some statistical theory is applied to allow drawing a conclusion from the sample of 2000 accounts and applying it to all 25,000 accounts. In this case, the likely theory involves computing 84/2000 = 4.2%, but possible other formulas are necessary as well.</a:t>
          </a:r>
          <a:endParaRPr lang="en-US" sz="1800" dirty="0"/>
        </a:p>
      </dgm:t>
    </dgm:pt>
    <dgm:pt modelId="{53C620E8-9BB2-4C8A-B88E-49F92B7398C9}" type="parTrans" cxnId="{8926F52E-9D36-4280-9F5F-77A36D85EFB7}">
      <dgm:prSet/>
      <dgm:spPr/>
      <dgm:t>
        <a:bodyPr/>
        <a:lstStyle/>
        <a:p>
          <a:endParaRPr lang="en-US" sz="2000"/>
        </a:p>
      </dgm:t>
    </dgm:pt>
    <dgm:pt modelId="{2152EEE3-A6B6-49DC-8C59-73A370792457}" type="sibTrans" cxnId="{8926F52E-9D36-4280-9F5F-77A36D85EFB7}">
      <dgm:prSet/>
      <dgm:spPr/>
      <dgm:t>
        <a:bodyPr/>
        <a:lstStyle/>
        <a:p>
          <a:endParaRPr lang="en-US" sz="2000"/>
        </a:p>
      </dgm:t>
    </dgm:pt>
    <dgm:pt modelId="{D0A0A9BF-C4B3-4A55-A926-DFD232BA8681}">
      <dgm:prSet custT="1"/>
      <dgm:spPr/>
      <dgm:t>
        <a:bodyPr/>
        <a:lstStyle/>
        <a:p>
          <a:pPr rtl="0"/>
          <a:r>
            <a:rPr lang="en-US" sz="1800" b="1" smtClean="0"/>
            <a:t>Analysis reporting: </a:t>
          </a:r>
          <a:endParaRPr lang="en-US" sz="1800"/>
        </a:p>
      </dgm:t>
    </dgm:pt>
    <dgm:pt modelId="{675B2E25-9F81-415F-BF43-1ABEA69DB264}" type="parTrans" cxnId="{FE7FE3C9-EC9C-4220-8347-84430941384F}">
      <dgm:prSet/>
      <dgm:spPr/>
      <dgm:t>
        <a:bodyPr/>
        <a:lstStyle/>
        <a:p>
          <a:endParaRPr lang="en-US" sz="2000"/>
        </a:p>
      </dgm:t>
    </dgm:pt>
    <dgm:pt modelId="{F6026A9D-1DF6-4B3D-90A5-5465FE4BE6DC}" type="sibTrans" cxnId="{FE7FE3C9-EC9C-4220-8347-84430941384F}">
      <dgm:prSet/>
      <dgm:spPr/>
      <dgm:t>
        <a:bodyPr/>
        <a:lstStyle/>
        <a:p>
          <a:endParaRPr lang="en-US" sz="2000"/>
        </a:p>
      </dgm:t>
    </dgm:pt>
    <dgm:pt modelId="{CCD4314F-B698-4A74-AAE8-000E36F5BD23}">
      <dgm:prSet custT="1"/>
      <dgm:spPr/>
      <dgm:t>
        <a:bodyPr/>
        <a:lstStyle/>
        <a:p>
          <a:pPr rtl="0"/>
          <a:r>
            <a:rPr lang="en-US" sz="1800" smtClean="0"/>
            <a:t>Based on our data analysis we infer that approximately 4.2% of the accounts will be in error. That guess has an error of +/- 0.9%</a:t>
          </a:r>
          <a:endParaRPr lang="en-US" sz="1800"/>
        </a:p>
      </dgm:t>
    </dgm:pt>
    <dgm:pt modelId="{0FC4697F-C0BF-499B-96A1-184B18DBCC6D}" type="parTrans" cxnId="{13209B56-386A-4DF7-B936-06AE3BB9F6A1}">
      <dgm:prSet/>
      <dgm:spPr/>
      <dgm:t>
        <a:bodyPr/>
        <a:lstStyle/>
        <a:p>
          <a:endParaRPr lang="en-US" sz="2000"/>
        </a:p>
      </dgm:t>
    </dgm:pt>
    <dgm:pt modelId="{FECA7211-EA1F-41DF-B1E6-628B621D2013}" type="sibTrans" cxnId="{13209B56-386A-4DF7-B936-06AE3BB9F6A1}">
      <dgm:prSet/>
      <dgm:spPr/>
      <dgm:t>
        <a:bodyPr/>
        <a:lstStyle/>
        <a:p>
          <a:endParaRPr lang="en-US" sz="2000"/>
        </a:p>
      </dgm:t>
    </dgm:pt>
    <dgm:pt modelId="{9B229B2D-BE9E-449C-9E93-9005534E5FD4}" type="pres">
      <dgm:prSet presAssocID="{4C018BD9-5B45-4196-9022-F6BD710CE5C3}" presName="linear" presStyleCnt="0">
        <dgm:presLayoutVars>
          <dgm:dir/>
          <dgm:animLvl val="lvl"/>
          <dgm:resizeHandles val="exact"/>
        </dgm:presLayoutVars>
      </dgm:prSet>
      <dgm:spPr/>
      <dgm:t>
        <a:bodyPr/>
        <a:lstStyle/>
        <a:p>
          <a:endParaRPr lang="en-US"/>
        </a:p>
      </dgm:t>
    </dgm:pt>
    <dgm:pt modelId="{3D1B7B14-3A3E-473C-8F3C-D2714787F54F}" type="pres">
      <dgm:prSet presAssocID="{86210043-62D4-4D52-9394-22DDB5BCE7F9}" presName="parentLin" presStyleCnt="0"/>
      <dgm:spPr/>
    </dgm:pt>
    <dgm:pt modelId="{215DC386-AA68-4702-9F54-47D7CF14FFFF}" type="pres">
      <dgm:prSet presAssocID="{86210043-62D4-4D52-9394-22DDB5BCE7F9}" presName="parentLeftMargin" presStyleLbl="node1" presStyleIdx="0" presStyleCnt="4"/>
      <dgm:spPr/>
      <dgm:t>
        <a:bodyPr/>
        <a:lstStyle/>
        <a:p>
          <a:endParaRPr lang="en-US"/>
        </a:p>
      </dgm:t>
    </dgm:pt>
    <dgm:pt modelId="{9FF76739-7156-46CF-84B9-EDA186678CE0}" type="pres">
      <dgm:prSet presAssocID="{86210043-62D4-4D52-9394-22DDB5BCE7F9}" presName="parentText" presStyleLbl="node1" presStyleIdx="0" presStyleCnt="4">
        <dgm:presLayoutVars>
          <dgm:chMax val="0"/>
          <dgm:bulletEnabled val="1"/>
        </dgm:presLayoutVars>
      </dgm:prSet>
      <dgm:spPr/>
      <dgm:t>
        <a:bodyPr/>
        <a:lstStyle/>
        <a:p>
          <a:endParaRPr lang="en-US"/>
        </a:p>
      </dgm:t>
    </dgm:pt>
    <dgm:pt modelId="{2787B82C-E8B5-423A-86BB-F2772DFAD8F9}" type="pres">
      <dgm:prSet presAssocID="{86210043-62D4-4D52-9394-22DDB5BCE7F9}" presName="negativeSpace" presStyleCnt="0"/>
      <dgm:spPr/>
    </dgm:pt>
    <dgm:pt modelId="{0A5DFBAA-5DD5-46F8-9D71-72CBC47F6EB0}" type="pres">
      <dgm:prSet presAssocID="{86210043-62D4-4D52-9394-22DDB5BCE7F9}" presName="childText" presStyleLbl="conFgAcc1" presStyleIdx="0" presStyleCnt="4">
        <dgm:presLayoutVars>
          <dgm:bulletEnabled val="1"/>
        </dgm:presLayoutVars>
      </dgm:prSet>
      <dgm:spPr/>
      <dgm:t>
        <a:bodyPr/>
        <a:lstStyle/>
        <a:p>
          <a:endParaRPr lang="en-US"/>
        </a:p>
      </dgm:t>
    </dgm:pt>
    <dgm:pt modelId="{BF640E6A-A98D-4F9D-AADB-8ADEE71F371F}" type="pres">
      <dgm:prSet presAssocID="{CFDD19F3-5A53-4AEB-B020-266432AEF278}" presName="spaceBetweenRectangles" presStyleCnt="0"/>
      <dgm:spPr/>
    </dgm:pt>
    <dgm:pt modelId="{71AD694A-8CCE-4154-86B1-B0B2DFABF9DB}" type="pres">
      <dgm:prSet presAssocID="{EDB204E6-9914-40E0-9651-5839ADB532A6}" presName="parentLin" presStyleCnt="0"/>
      <dgm:spPr/>
    </dgm:pt>
    <dgm:pt modelId="{779BE932-B19F-44C3-8465-92C57148FB60}" type="pres">
      <dgm:prSet presAssocID="{EDB204E6-9914-40E0-9651-5839ADB532A6}" presName="parentLeftMargin" presStyleLbl="node1" presStyleIdx="0" presStyleCnt="4"/>
      <dgm:spPr/>
      <dgm:t>
        <a:bodyPr/>
        <a:lstStyle/>
        <a:p>
          <a:endParaRPr lang="en-US"/>
        </a:p>
      </dgm:t>
    </dgm:pt>
    <dgm:pt modelId="{4C498CF9-3AB1-4C05-8D34-34A9BEB9466B}" type="pres">
      <dgm:prSet presAssocID="{EDB204E6-9914-40E0-9651-5839ADB532A6}" presName="parentText" presStyleLbl="node1" presStyleIdx="1" presStyleCnt="4">
        <dgm:presLayoutVars>
          <dgm:chMax val="0"/>
          <dgm:bulletEnabled val="1"/>
        </dgm:presLayoutVars>
      </dgm:prSet>
      <dgm:spPr/>
      <dgm:t>
        <a:bodyPr/>
        <a:lstStyle/>
        <a:p>
          <a:endParaRPr lang="en-US"/>
        </a:p>
      </dgm:t>
    </dgm:pt>
    <dgm:pt modelId="{09565E09-A5FF-425E-A0BF-79AC63AB8588}" type="pres">
      <dgm:prSet presAssocID="{EDB204E6-9914-40E0-9651-5839ADB532A6}" presName="negativeSpace" presStyleCnt="0"/>
      <dgm:spPr/>
    </dgm:pt>
    <dgm:pt modelId="{7B0F1B18-17C5-4A74-AF33-C0ABB33D653E}" type="pres">
      <dgm:prSet presAssocID="{EDB204E6-9914-40E0-9651-5839ADB532A6}" presName="childText" presStyleLbl="conFgAcc1" presStyleIdx="1" presStyleCnt="4">
        <dgm:presLayoutVars>
          <dgm:bulletEnabled val="1"/>
        </dgm:presLayoutVars>
      </dgm:prSet>
      <dgm:spPr/>
      <dgm:t>
        <a:bodyPr/>
        <a:lstStyle/>
        <a:p>
          <a:endParaRPr lang="en-US"/>
        </a:p>
      </dgm:t>
    </dgm:pt>
    <dgm:pt modelId="{D2B466D0-7EDD-4072-B13E-8457414ECCB3}" type="pres">
      <dgm:prSet presAssocID="{3F788FA5-7D31-44C5-9929-0211AE42CC1A}" presName="spaceBetweenRectangles" presStyleCnt="0"/>
      <dgm:spPr/>
    </dgm:pt>
    <dgm:pt modelId="{4D1043D1-3FEF-4542-BB45-D829156599CF}" type="pres">
      <dgm:prSet presAssocID="{DD2AA94F-AF38-48C9-B557-6300B07A279C}" presName="parentLin" presStyleCnt="0"/>
      <dgm:spPr/>
    </dgm:pt>
    <dgm:pt modelId="{BF03D37E-AF23-4164-B522-358659F09EEC}" type="pres">
      <dgm:prSet presAssocID="{DD2AA94F-AF38-48C9-B557-6300B07A279C}" presName="parentLeftMargin" presStyleLbl="node1" presStyleIdx="1" presStyleCnt="4"/>
      <dgm:spPr/>
      <dgm:t>
        <a:bodyPr/>
        <a:lstStyle/>
        <a:p>
          <a:endParaRPr lang="en-US"/>
        </a:p>
      </dgm:t>
    </dgm:pt>
    <dgm:pt modelId="{76E1EC21-C90E-4AFF-A134-C51309E649A5}" type="pres">
      <dgm:prSet presAssocID="{DD2AA94F-AF38-48C9-B557-6300B07A279C}" presName="parentText" presStyleLbl="node1" presStyleIdx="2" presStyleCnt="4">
        <dgm:presLayoutVars>
          <dgm:chMax val="0"/>
          <dgm:bulletEnabled val="1"/>
        </dgm:presLayoutVars>
      </dgm:prSet>
      <dgm:spPr/>
      <dgm:t>
        <a:bodyPr/>
        <a:lstStyle/>
        <a:p>
          <a:endParaRPr lang="en-US"/>
        </a:p>
      </dgm:t>
    </dgm:pt>
    <dgm:pt modelId="{7249556D-71DA-44BF-AFEC-63DE6A4E1EB0}" type="pres">
      <dgm:prSet presAssocID="{DD2AA94F-AF38-48C9-B557-6300B07A279C}" presName="negativeSpace" presStyleCnt="0"/>
      <dgm:spPr/>
    </dgm:pt>
    <dgm:pt modelId="{26C82F46-7A33-4937-A6F3-BA564134AEC5}" type="pres">
      <dgm:prSet presAssocID="{DD2AA94F-AF38-48C9-B557-6300B07A279C}" presName="childText" presStyleLbl="conFgAcc1" presStyleIdx="2" presStyleCnt="4">
        <dgm:presLayoutVars>
          <dgm:bulletEnabled val="1"/>
        </dgm:presLayoutVars>
      </dgm:prSet>
      <dgm:spPr/>
      <dgm:t>
        <a:bodyPr/>
        <a:lstStyle/>
        <a:p>
          <a:endParaRPr lang="en-US"/>
        </a:p>
      </dgm:t>
    </dgm:pt>
    <dgm:pt modelId="{E3F8E010-97BD-4247-B78B-A4F611B2AA7F}" type="pres">
      <dgm:prSet presAssocID="{1927EF5C-0D99-48EC-B8AD-CC2F51AA42CA}" presName="spaceBetweenRectangles" presStyleCnt="0"/>
      <dgm:spPr/>
    </dgm:pt>
    <dgm:pt modelId="{85268592-512C-4716-82EE-44B5ECB233CA}" type="pres">
      <dgm:prSet presAssocID="{D0A0A9BF-C4B3-4A55-A926-DFD232BA8681}" presName="parentLin" presStyleCnt="0"/>
      <dgm:spPr/>
    </dgm:pt>
    <dgm:pt modelId="{221307D6-C508-4B4E-9D70-2273354B9E5B}" type="pres">
      <dgm:prSet presAssocID="{D0A0A9BF-C4B3-4A55-A926-DFD232BA8681}" presName="parentLeftMargin" presStyleLbl="node1" presStyleIdx="2" presStyleCnt="4"/>
      <dgm:spPr/>
      <dgm:t>
        <a:bodyPr/>
        <a:lstStyle/>
        <a:p>
          <a:endParaRPr lang="en-US"/>
        </a:p>
      </dgm:t>
    </dgm:pt>
    <dgm:pt modelId="{DD46A4F3-4455-41F9-91C3-067C5FF05C44}" type="pres">
      <dgm:prSet presAssocID="{D0A0A9BF-C4B3-4A55-A926-DFD232BA8681}" presName="parentText" presStyleLbl="node1" presStyleIdx="3" presStyleCnt="4">
        <dgm:presLayoutVars>
          <dgm:chMax val="0"/>
          <dgm:bulletEnabled val="1"/>
        </dgm:presLayoutVars>
      </dgm:prSet>
      <dgm:spPr/>
      <dgm:t>
        <a:bodyPr/>
        <a:lstStyle/>
        <a:p>
          <a:endParaRPr lang="en-US"/>
        </a:p>
      </dgm:t>
    </dgm:pt>
    <dgm:pt modelId="{D8282866-373C-4898-BDAF-D9C30358F4CC}" type="pres">
      <dgm:prSet presAssocID="{D0A0A9BF-C4B3-4A55-A926-DFD232BA8681}" presName="negativeSpace" presStyleCnt="0"/>
      <dgm:spPr/>
    </dgm:pt>
    <dgm:pt modelId="{955312D0-D9A2-4EC0-9EB1-C56D2BC924DC}" type="pres">
      <dgm:prSet presAssocID="{D0A0A9BF-C4B3-4A55-A926-DFD232BA8681}" presName="childText" presStyleLbl="conFgAcc1" presStyleIdx="3" presStyleCnt="4">
        <dgm:presLayoutVars>
          <dgm:bulletEnabled val="1"/>
        </dgm:presLayoutVars>
      </dgm:prSet>
      <dgm:spPr/>
      <dgm:t>
        <a:bodyPr/>
        <a:lstStyle/>
        <a:p>
          <a:endParaRPr lang="en-US"/>
        </a:p>
      </dgm:t>
    </dgm:pt>
  </dgm:ptLst>
  <dgm:cxnLst>
    <dgm:cxn modelId="{8926F52E-9D36-4280-9F5F-77A36D85EFB7}" srcId="{DD2AA94F-AF38-48C9-B557-6300B07A279C}" destId="{849FFFD2-FA95-48B4-A8AB-52B126163A25}" srcOrd="0" destOrd="0" parTransId="{53C620E8-9BB2-4C8A-B88E-49F92B7398C9}" sibTransId="{2152EEE3-A6B6-49DC-8C59-73A370792457}"/>
    <dgm:cxn modelId="{A1F16DEE-94FC-45CB-B37D-CCEE0324715C}" type="presOf" srcId="{849FFFD2-FA95-48B4-A8AB-52B126163A25}" destId="{26C82F46-7A33-4937-A6F3-BA564134AEC5}" srcOrd="0" destOrd="0" presId="urn:microsoft.com/office/officeart/2005/8/layout/list1"/>
    <dgm:cxn modelId="{E65BFCF4-4098-47AF-8100-90DF273CF726}" type="presOf" srcId="{4C018BD9-5B45-4196-9022-F6BD710CE5C3}" destId="{9B229B2D-BE9E-449C-9E93-9005534E5FD4}" srcOrd="0" destOrd="0" presId="urn:microsoft.com/office/officeart/2005/8/layout/list1"/>
    <dgm:cxn modelId="{FE7FE3C9-EC9C-4220-8347-84430941384F}" srcId="{4C018BD9-5B45-4196-9022-F6BD710CE5C3}" destId="{D0A0A9BF-C4B3-4A55-A926-DFD232BA8681}" srcOrd="3" destOrd="0" parTransId="{675B2E25-9F81-415F-BF43-1ABEA69DB264}" sibTransId="{F6026A9D-1DF6-4B3D-90A5-5465FE4BE6DC}"/>
    <dgm:cxn modelId="{3DEF5291-C31F-4FE8-A898-A524A6C0EA79}" type="presOf" srcId="{86210043-62D4-4D52-9394-22DDB5BCE7F9}" destId="{215DC386-AA68-4702-9F54-47D7CF14FFFF}" srcOrd="0" destOrd="0" presId="urn:microsoft.com/office/officeart/2005/8/layout/list1"/>
    <dgm:cxn modelId="{BC81D8BD-39A0-4F1F-A785-3D78FBBCCE67}" type="presOf" srcId="{86210043-62D4-4D52-9394-22DDB5BCE7F9}" destId="{9FF76739-7156-46CF-84B9-EDA186678CE0}" srcOrd="1" destOrd="0" presId="urn:microsoft.com/office/officeart/2005/8/layout/list1"/>
    <dgm:cxn modelId="{A404752A-DB13-4D2A-BB17-479FF429D746}" type="presOf" srcId="{397E3D1C-8372-4390-AAAB-4B5020F3A164}" destId="{0A5DFBAA-5DD5-46F8-9D71-72CBC47F6EB0}" srcOrd="0" destOrd="0" presId="urn:microsoft.com/office/officeart/2005/8/layout/list1"/>
    <dgm:cxn modelId="{FC31AB72-7139-4A3F-B3C2-746400BFF86F}" srcId="{EDB204E6-9914-40E0-9651-5839ADB532A6}" destId="{A053265E-CF2F-4C2B-8F99-A475A9EAB26E}" srcOrd="0" destOrd="0" parTransId="{73153B95-550E-436C-A1DC-10205E2F599F}" sibTransId="{6947412C-FFB1-4814-9E33-BBAF256059A8}"/>
    <dgm:cxn modelId="{13209B56-386A-4DF7-B936-06AE3BB9F6A1}" srcId="{D0A0A9BF-C4B3-4A55-A926-DFD232BA8681}" destId="{CCD4314F-B698-4A74-AAE8-000E36F5BD23}" srcOrd="0" destOrd="0" parTransId="{0FC4697F-C0BF-499B-96A1-184B18DBCC6D}" sibTransId="{FECA7211-EA1F-41DF-B1E6-628B621D2013}"/>
    <dgm:cxn modelId="{7D465CDF-9EEB-429A-A64F-2ABF597A9798}" type="presOf" srcId="{EDB204E6-9914-40E0-9651-5839ADB532A6}" destId="{779BE932-B19F-44C3-8465-92C57148FB60}" srcOrd="0" destOrd="0" presId="urn:microsoft.com/office/officeart/2005/8/layout/list1"/>
    <dgm:cxn modelId="{09246096-6DCC-4DC1-8E08-A725B46DF5DA}" type="presOf" srcId="{D0A0A9BF-C4B3-4A55-A926-DFD232BA8681}" destId="{221307D6-C508-4B4E-9D70-2273354B9E5B}" srcOrd="0" destOrd="0" presId="urn:microsoft.com/office/officeart/2005/8/layout/list1"/>
    <dgm:cxn modelId="{99F78BB3-D226-451F-9BD1-5270E044AA82}" srcId="{4C018BD9-5B45-4196-9022-F6BD710CE5C3}" destId="{DD2AA94F-AF38-48C9-B557-6300B07A279C}" srcOrd="2" destOrd="0" parTransId="{61748754-4CF5-4FED-AB58-6B45017CB3D2}" sibTransId="{1927EF5C-0D99-48EC-B8AD-CC2F51AA42CA}"/>
    <dgm:cxn modelId="{8C12C78A-5585-4750-B223-30638680EA54}" type="presOf" srcId="{CCD4314F-B698-4A74-AAE8-000E36F5BD23}" destId="{955312D0-D9A2-4EC0-9EB1-C56D2BC924DC}" srcOrd="0" destOrd="0" presId="urn:microsoft.com/office/officeart/2005/8/layout/list1"/>
    <dgm:cxn modelId="{8F096DAA-1CA5-4966-A604-A9E44BAF562A}" srcId="{86210043-62D4-4D52-9394-22DDB5BCE7F9}" destId="{397E3D1C-8372-4390-AAAB-4B5020F3A164}" srcOrd="0" destOrd="0" parTransId="{B6BC6B62-B7FC-4A0B-88E7-3DADC3F3EB08}" sibTransId="{B88B594A-0F13-409B-A4BF-9E9084EEB9CC}"/>
    <dgm:cxn modelId="{6D1B784E-BD3B-4740-96BF-3C188711BCD4}" type="presOf" srcId="{DD2AA94F-AF38-48C9-B557-6300B07A279C}" destId="{BF03D37E-AF23-4164-B522-358659F09EEC}" srcOrd="0" destOrd="0" presId="urn:microsoft.com/office/officeart/2005/8/layout/list1"/>
    <dgm:cxn modelId="{F78511EC-6FE6-4451-ABDA-85AE547996A5}" type="presOf" srcId="{D0A0A9BF-C4B3-4A55-A926-DFD232BA8681}" destId="{DD46A4F3-4455-41F9-91C3-067C5FF05C44}" srcOrd="1" destOrd="0" presId="urn:microsoft.com/office/officeart/2005/8/layout/list1"/>
    <dgm:cxn modelId="{62CB511A-03A8-4C38-A737-A115FA5684AB}" srcId="{4C018BD9-5B45-4196-9022-F6BD710CE5C3}" destId="{EDB204E6-9914-40E0-9651-5839ADB532A6}" srcOrd="1" destOrd="0" parTransId="{50364E0D-EBBE-43C8-AB50-6AFF7FE17CCB}" sibTransId="{3F788FA5-7D31-44C5-9929-0211AE42CC1A}"/>
    <dgm:cxn modelId="{F9BF9D8F-19DE-406E-B400-55A49CB89B70}" srcId="{4C018BD9-5B45-4196-9022-F6BD710CE5C3}" destId="{86210043-62D4-4D52-9394-22DDB5BCE7F9}" srcOrd="0" destOrd="0" parTransId="{14F5D87C-97B2-481C-8A16-ACE7BB77E368}" sibTransId="{CFDD19F3-5A53-4AEB-B020-266432AEF278}"/>
    <dgm:cxn modelId="{9E1844D0-EBD1-43F0-A04A-CB900A602616}" type="presOf" srcId="{DD2AA94F-AF38-48C9-B557-6300B07A279C}" destId="{76E1EC21-C90E-4AFF-A134-C51309E649A5}" srcOrd="1" destOrd="0" presId="urn:microsoft.com/office/officeart/2005/8/layout/list1"/>
    <dgm:cxn modelId="{3517E62B-EB56-4EEA-B809-33AE76C466E8}" type="presOf" srcId="{A053265E-CF2F-4C2B-8F99-A475A9EAB26E}" destId="{7B0F1B18-17C5-4A74-AF33-C0ABB33D653E}" srcOrd="0" destOrd="0" presId="urn:microsoft.com/office/officeart/2005/8/layout/list1"/>
    <dgm:cxn modelId="{29E18AB9-D28C-4EA2-A81E-35D832BDBEA8}" type="presOf" srcId="{EDB204E6-9914-40E0-9651-5839ADB532A6}" destId="{4C498CF9-3AB1-4C05-8D34-34A9BEB9466B}" srcOrd="1" destOrd="0" presId="urn:microsoft.com/office/officeart/2005/8/layout/list1"/>
    <dgm:cxn modelId="{73FB2C46-3F1F-48D9-9334-50F861E6257E}" type="presParOf" srcId="{9B229B2D-BE9E-449C-9E93-9005534E5FD4}" destId="{3D1B7B14-3A3E-473C-8F3C-D2714787F54F}" srcOrd="0" destOrd="0" presId="urn:microsoft.com/office/officeart/2005/8/layout/list1"/>
    <dgm:cxn modelId="{6C77F58B-9718-45B4-8B06-A3A5FD8702C8}" type="presParOf" srcId="{3D1B7B14-3A3E-473C-8F3C-D2714787F54F}" destId="{215DC386-AA68-4702-9F54-47D7CF14FFFF}" srcOrd="0" destOrd="0" presId="urn:microsoft.com/office/officeart/2005/8/layout/list1"/>
    <dgm:cxn modelId="{572F2E94-8666-4966-BBF6-19528D29C0D1}" type="presParOf" srcId="{3D1B7B14-3A3E-473C-8F3C-D2714787F54F}" destId="{9FF76739-7156-46CF-84B9-EDA186678CE0}" srcOrd="1" destOrd="0" presId="urn:microsoft.com/office/officeart/2005/8/layout/list1"/>
    <dgm:cxn modelId="{99FF4FE0-4A59-4C32-B348-85B5668CDF5E}" type="presParOf" srcId="{9B229B2D-BE9E-449C-9E93-9005534E5FD4}" destId="{2787B82C-E8B5-423A-86BB-F2772DFAD8F9}" srcOrd="1" destOrd="0" presId="urn:microsoft.com/office/officeart/2005/8/layout/list1"/>
    <dgm:cxn modelId="{1C712A09-043A-4FE3-81FC-6E2D05BA8169}" type="presParOf" srcId="{9B229B2D-BE9E-449C-9E93-9005534E5FD4}" destId="{0A5DFBAA-5DD5-46F8-9D71-72CBC47F6EB0}" srcOrd="2" destOrd="0" presId="urn:microsoft.com/office/officeart/2005/8/layout/list1"/>
    <dgm:cxn modelId="{3D9DC9E1-874E-4BE9-B5A7-857E97A62F14}" type="presParOf" srcId="{9B229B2D-BE9E-449C-9E93-9005534E5FD4}" destId="{BF640E6A-A98D-4F9D-AADB-8ADEE71F371F}" srcOrd="3" destOrd="0" presId="urn:microsoft.com/office/officeart/2005/8/layout/list1"/>
    <dgm:cxn modelId="{6AE61155-7B5A-433B-8450-F999DE027C7E}" type="presParOf" srcId="{9B229B2D-BE9E-449C-9E93-9005534E5FD4}" destId="{71AD694A-8CCE-4154-86B1-B0B2DFABF9DB}" srcOrd="4" destOrd="0" presId="urn:microsoft.com/office/officeart/2005/8/layout/list1"/>
    <dgm:cxn modelId="{FE81E8D9-5139-473D-AD9E-7AE7F883CBD6}" type="presParOf" srcId="{71AD694A-8CCE-4154-86B1-B0B2DFABF9DB}" destId="{779BE932-B19F-44C3-8465-92C57148FB60}" srcOrd="0" destOrd="0" presId="urn:microsoft.com/office/officeart/2005/8/layout/list1"/>
    <dgm:cxn modelId="{D62E16EC-2D6E-4DB0-9BC8-26B1ABF0E700}" type="presParOf" srcId="{71AD694A-8CCE-4154-86B1-B0B2DFABF9DB}" destId="{4C498CF9-3AB1-4C05-8D34-34A9BEB9466B}" srcOrd="1" destOrd="0" presId="urn:microsoft.com/office/officeart/2005/8/layout/list1"/>
    <dgm:cxn modelId="{CC5A0A25-833B-4DBC-9F4A-8E816EA5BD71}" type="presParOf" srcId="{9B229B2D-BE9E-449C-9E93-9005534E5FD4}" destId="{09565E09-A5FF-425E-A0BF-79AC63AB8588}" srcOrd="5" destOrd="0" presId="urn:microsoft.com/office/officeart/2005/8/layout/list1"/>
    <dgm:cxn modelId="{50CD0049-4008-4B46-ACC3-4303C8755C75}" type="presParOf" srcId="{9B229B2D-BE9E-449C-9E93-9005534E5FD4}" destId="{7B0F1B18-17C5-4A74-AF33-C0ABB33D653E}" srcOrd="6" destOrd="0" presId="urn:microsoft.com/office/officeart/2005/8/layout/list1"/>
    <dgm:cxn modelId="{2C54984B-F50B-4FB1-8FE8-111E6ECC0935}" type="presParOf" srcId="{9B229B2D-BE9E-449C-9E93-9005534E5FD4}" destId="{D2B466D0-7EDD-4072-B13E-8457414ECCB3}" srcOrd="7" destOrd="0" presId="urn:microsoft.com/office/officeart/2005/8/layout/list1"/>
    <dgm:cxn modelId="{78B0D04B-30B1-410C-A7BA-B482DA5CC80D}" type="presParOf" srcId="{9B229B2D-BE9E-449C-9E93-9005534E5FD4}" destId="{4D1043D1-3FEF-4542-BB45-D829156599CF}" srcOrd="8" destOrd="0" presId="urn:microsoft.com/office/officeart/2005/8/layout/list1"/>
    <dgm:cxn modelId="{847D5145-50B2-4E38-BB09-5352D20FD99D}" type="presParOf" srcId="{4D1043D1-3FEF-4542-BB45-D829156599CF}" destId="{BF03D37E-AF23-4164-B522-358659F09EEC}" srcOrd="0" destOrd="0" presId="urn:microsoft.com/office/officeart/2005/8/layout/list1"/>
    <dgm:cxn modelId="{5268FF06-1CB5-4791-B8D6-CB8A0E2EFFEF}" type="presParOf" srcId="{4D1043D1-3FEF-4542-BB45-D829156599CF}" destId="{76E1EC21-C90E-4AFF-A134-C51309E649A5}" srcOrd="1" destOrd="0" presId="urn:microsoft.com/office/officeart/2005/8/layout/list1"/>
    <dgm:cxn modelId="{F237068B-5B87-4DEC-9A1A-8F42E6DD8D61}" type="presParOf" srcId="{9B229B2D-BE9E-449C-9E93-9005534E5FD4}" destId="{7249556D-71DA-44BF-AFEC-63DE6A4E1EB0}" srcOrd="9" destOrd="0" presId="urn:microsoft.com/office/officeart/2005/8/layout/list1"/>
    <dgm:cxn modelId="{09F36A13-606F-4769-93D3-8D8B31A255B9}" type="presParOf" srcId="{9B229B2D-BE9E-449C-9E93-9005534E5FD4}" destId="{26C82F46-7A33-4937-A6F3-BA564134AEC5}" srcOrd="10" destOrd="0" presId="urn:microsoft.com/office/officeart/2005/8/layout/list1"/>
    <dgm:cxn modelId="{B08CA117-C513-4242-BB1F-276D22DE3AE9}" type="presParOf" srcId="{9B229B2D-BE9E-449C-9E93-9005534E5FD4}" destId="{E3F8E010-97BD-4247-B78B-A4F611B2AA7F}" srcOrd="11" destOrd="0" presId="urn:microsoft.com/office/officeart/2005/8/layout/list1"/>
    <dgm:cxn modelId="{A5EB01C2-AADF-4B2A-94B8-4CB4AB967FB3}" type="presParOf" srcId="{9B229B2D-BE9E-449C-9E93-9005534E5FD4}" destId="{85268592-512C-4716-82EE-44B5ECB233CA}" srcOrd="12" destOrd="0" presId="urn:microsoft.com/office/officeart/2005/8/layout/list1"/>
    <dgm:cxn modelId="{720F1657-7496-4646-893A-5974740742F9}" type="presParOf" srcId="{85268592-512C-4716-82EE-44B5ECB233CA}" destId="{221307D6-C508-4B4E-9D70-2273354B9E5B}" srcOrd="0" destOrd="0" presId="urn:microsoft.com/office/officeart/2005/8/layout/list1"/>
    <dgm:cxn modelId="{BA61DCE1-21A5-4A35-998C-7321F9807E70}" type="presParOf" srcId="{85268592-512C-4716-82EE-44B5ECB233CA}" destId="{DD46A4F3-4455-41F9-91C3-067C5FF05C44}" srcOrd="1" destOrd="0" presId="urn:microsoft.com/office/officeart/2005/8/layout/list1"/>
    <dgm:cxn modelId="{531B3A26-519B-472A-BED4-B4C6030A1442}" type="presParOf" srcId="{9B229B2D-BE9E-449C-9E93-9005534E5FD4}" destId="{D8282866-373C-4898-BDAF-D9C30358F4CC}" srcOrd="13" destOrd="0" presId="urn:microsoft.com/office/officeart/2005/8/layout/list1"/>
    <dgm:cxn modelId="{D310FBFD-11B7-4A95-83E0-192EC12E1E19}" type="presParOf" srcId="{9B229B2D-BE9E-449C-9E93-9005534E5FD4}" destId="{955312D0-D9A2-4EC0-9EB1-C56D2BC924DC}" srcOrd="14"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CA0B47B-B20F-4C36-AE3B-F9CB64A48200}">
      <dsp:nvSpPr>
        <dsp:cNvPr id="0" name=""/>
        <dsp:cNvSpPr/>
      </dsp:nvSpPr>
      <dsp:spPr>
        <a:xfrm>
          <a:off x="0" y="14047"/>
          <a:ext cx="8153400" cy="617760"/>
        </a:xfrm>
        <a:prstGeom prst="roundRect">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smtClean="0"/>
            <a:t>Problem definition</a:t>
          </a:r>
          <a:endParaRPr lang="en-US" sz="2400" kern="1200" dirty="0"/>
        </a:p>
      </dsp:txBody>
      <dsp:txXfrm>
        <a:off x="0" y="14047"/>
        <a:ext cx="8153400" cy="617760"/>
      </dsp:txXfrm>
    </dsp:sp>
    <dsp:sp modelId="{F2FA599F-073C-4BE5-BCF4-6BC0D2047489}">
      <dsp:nvSpPr>
        <dsp:cNvPr id="0" name=""/>
        <dsp:cNvSpPr/>
      </dsp:nvSpPr>
      <dsp:spPr>
        <a:xfrm>
          <a:off x="0" y="631807"/>
          <a:ext cx="8153400" cy="5806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870"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en-US" sz="2000" kern="1200" dirty="0" smtClean="0"/>
            <a:t>what is the population of interest, and what are the variables that are to be investigated</a:t>
          </a:r>
          <a:endParaRPr lang="en-US" sz="2000" kern="1200" dirty="0"/>
        </a:p>
      </dsp:txBody>
      <dsp:txXfrm>
        <a:off x="0" y="631807"/>
        <a:ext cx="8153400" cy="580635"/>
      </dsp:txXfrm>
    </dsp:sp>
    <dsp:sp modelId="{F01869CC-D28D-4284-A45B-817987878853}">
      <dsp:nvSpPr>
        <dsp:cNvPr id="0" name=""/>
        <dsp:cNvSpPr/>
      </dsp:nvSpPr>
      <dsp:spPr>
        <a:xfrm>
          <a:off x="0" y="1212442"/>
          <a:ext cx="8153400" cy="617760"/>
        </a:xfrm>
        <a:prstGeom prst="roundRect">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smtClean="0"/>
            <a:t>Data collection</a:t>
          </a:r>
          <a:endParaRPr lang="en-US" sz="2400" kern="1200"/>
        </a:p>
      </dsp:txBody>
      <dsp:txXfrm>
        <a:off x="0" y="1212442"/>
        <a:ext cx="8153400" cy="617760"/>
      </dsp:txXfrm>
    </dsp:sp>
    <dsp:sp modelId="{2C718089-EAAB-490D-A8DB-3AA9C91FDAEC}">
      <dsp:nvSpPr>
        <dsp:cNvPr id="0" name=""/>
        <dsp:cNvSpPr/>
      </dsp:nvSpPr>
      <dsp:spPr>
        <a:xfrm>
          <a:off x="0" y="1830202"/>
          <a:ext cx="8153400" cy="54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870"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en-US" sz="2000" kern="1200" smtClean="0"/>
            <a:t>describe and select the sample from the population</a:t>
          </a:r>
          <a:endParaRPr lang="en-US" sz="2000" kern="1200"/>
        </a:p>
      </dsp:txBody>
      <dsp:txXfrm>
        <a:off x="0" y="1830202"/>
        <a:ext cx="8153400" cy="546480"/>
      </dsp:txXfrm>
    </dsp:sp>
    <dsp:sp modelId="{90974C8D-2C15-4316-A1D5-8375E9FC8DB0}">
      <dsp:nvSpPr>
        <dsp:cNvPr id="0" name=""/>
        <dsp:cNvSpPr/>
      </dsp:nvSpPr>
      <dsp:spPr>
        <a:xfrm>
          <a:off x="0" y="2376682"/>
          <a:ext cx="8153400" cy="617760"/>
        </a:xfrm>
        <a:prstGeom prst="roundRect">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smtClean="0"/>
            <a:t>Data analysis</a:t>
          </a:r>
          <a:endParaRPr lang="en-US" sz="2400" kern="1200"/>
        </a:p>
      </dsp:txBody>
      <dsp:txXfrm>
        <a:off x="0" y="2376682"/>
        <a:ext cx="8153400" cy="617760"/>
      </dsp:txXfrm>
    </dsp:sp>
    <dsp:sp modelId="{FE1E710A-F965-4B19-B29B-B3B8A7BEE4C3}">
      <dsp:nvSpPr>
        <dsp:cNvPr id="0" name=""/>
        <dsp:cNvSpPr/>
      </dsp:nvSpPr>
      <dsp:spPr>
        <a:xfrm>
          <a:off x="0" y="2994442"/>
          <a:ext cx="8153400" cy="5806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870"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en-US" sz="2000" kern="1200" smtClean="0"/>
            <a:t>make some statistical inferences from the sample about the population</a:t>
          </a:r>
          <a:endParaRPr lang="en-US" sz="2000" kern="1200"/>
        </a:p>
      </dsp:txBody>
      <dsp:txXfrm>
        <a:off x="0" y="2994442"/>
        <a:ext cx="8153400" cy="580635"/>
      </dsp:txXfrm>
    </dsp:sp>
    <dsp:sp modelId="{F272489B-E882-43C3-9E28-0EE3C53A1DD1}">
      <dsp:nvSpPr>
        <dsp:cNvPr id="0" name=""/>
        <dsp:cNvSpPr/>
      </dsp:nvSpPr>
      <dsp:spPr>
        <a:xfrm>
          <a:off x="0" y="3575077"/>
          <a:ext cx="8153400" cy="617760"/>
        </a:xfrm>
        <a:prstGeom prst="roundRect">
          <a:avLst/>
        </a:prstGeom>
        <a:solidFill>
          <a:schemeClr val="lt1">
            <a:hueOff val="0"/>
            <a:satOff val="0"/>
            <a:lumOff val="0"/>
            <a:alphaOff val="0"/>
          </a:schemeClr>
        </a:solidFill>
        <a:ln w="1905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smtClean="0"/>
            <a:t>Analysis Reporting</a:t>
          </a:r>
          <a:endParaRPr lang="en-US" sz="2400" kern="1200" dirty="0"/>
        </a:p>
      </dsp:txBody>
      <dsp:txXfrm>
        <a:off x="0" y="3575077"/>
        <a:ext cx="8153400" cy="617760"/>
      </dsp:txXfrm>
    </dsp:sp>
    <dsp:sp modelId="{BB09EC90-9108-475F-AAED-E7D24ADD2DDB}">
      <dsp:nvSpPr>
        <dsp:cNvPr id="0" name=""/>
        <dsp:cNvSpPr/>
      </dsp:nvSpPr>
      <dsp:spPr>
        <a:xfrm>
          <a:off x="0" y="4192837"/>
          <a:ext cx="8153400" cy="11271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870"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en-US" sz="2000" kern="1200" smtClean="0"/>
            <a:t>report the inference together with a measure of reliability for the inference where we use the term variable to mean a characteristic or property of an individual population where the observations can vary.</a:t>
          </a:r>
          <a:endParaRPr lang="en-US" sz="2000" kern="1200"/>
        </a:p>
      </dsp:txBody>
      <dsp:txXfrm>
        <a:off x="0" y="4192837"/>
        <a:ext cx="8153400" cy="112711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A5DFBAA-5DD5-46F8-9D71-72CBC47F6EB0}">
      <dsp:nvSpPr>
        <dsp:cNvPr id="0" name=""/>
        <dsp:cNvSpPr/>
      </dsp:nvSpPr>
      <dsp:spPr>
        <a:xfrm>
          <a:off x="0" y="215190"/>
          <a:ext cx="8229600" cy="1316699"/>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8708" tIns="229108" rIns="638708"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dirty="0" smtClean="0"/>
            <a:t>The entire population consists of all 25,000 accounts. Our goal is to obtain a reasonable estimate for the number of accounts that are, in all likelihood, in error. Our variable x counts whether an account is in error.</a:t>
          </a:r>
          <a:endParaRPr lang="en-US" sz="1800" kern="1200" dirty="0"/>
        </a:p>
      </dsp:txBody>
      <dsp:txXfrm>
        <a:off x="0" y="215190"/>
        <a:ext cx="8229600" cy="1316699"/>
      </dsp:txXfrm>
    </dsp:sp>
    <dsp:sp modelId="{9FF76739-7156-46CF-84B9-EDA186678CE0}">
      <dsp:nvSpPr>
        <dsp:cNvPr id="0" name=""/>
        <dsp:cNvSpPr/>
      </dsp:nvSpPr>
      <dsp:spPr>
        <a:xfrm>
          <a:off x="411480" y="52830"/>
          <a:ext cx="5760720" cy="324720"/>
        </a:xfrm>
        <a:prstGeom prst="roundRect">
          <a:avLst/>
        </a:prstGeom>
        <a:gradFill rotWithShape="0">
          <a:gsLst>
            <a:gs pos="0">
              <a:schemeClr val="accent2">
                <a:hueOff val="0"/>
                <a:satOff val="0"/>
                <a:lumOff val="0"/>
                <a:alphaOff val="0"/>
                <a:tint val="45000"/>
                <a:satMod val="200000"/>
              </a:schemeClr>
            </a:gs>
            <a:gs pos="30000">
              <a:schemeClr val="accent2">
                <a:hueOff val="0"/>
                <a:satOff val="0"/>
                <a:lumOff val="0"/>
                <a:alphaOff val="0"/>
                <a:tint val="61000"/>
                <a:satMod val="200000"/>
              </a:schemeClr>
            </a:gs>
            <a:gs pos="45000">
              <a:schemeClr val="accent2">
                <a:hueOff val="0"/>
                <a:satOff val="0"/>
                <a:lumOff val="0"/>
                <a:alphaOff val="0"/>
                <a:tint val="66000"/>
                <a:satMod val="200000"/>
              </a:schemeClr>
            </a:gs>
            <a:gs pos="55000">
              <a:schemeClr val="accent2">
                <a:hueOff val="0"/>
                <a:satOff val="0"/>
                <a:lumOff val="0"/>
                <a:alphaOff val="0"/>
                <a:tint val="66000"/>
                <a:satMod val="200000"/>
              </a:schemeClr>
            </a:gs>
            <a:gs pos="73000">
              <a:schemeClr val="accent2">
                <a:hueOff val="0"/>
                <a:satOff val="0"/>
                <a:lumOff val="0"/>
                <a:alphaOff val="0"/>
                <a:tint val="61000"/>
                <a:satMod val="200000"/>
              </a:schemeClr>
            </a:gs>
            <a:gs pos="100000">
              <a:schemeClr val="accent2">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742" tIns="0" rIns="217742" bIns="0" numCol="1" spcCol="1270" anchor="ctr" anchorCtr="0">
          <a:noAutofit/>
        </a:bodyPr>
        <a:lstStyle/>
        <a:p>
          <a:pPr lvl="0" algn="l" defTabSz="800100" rtl="0">
            <a:lnSpc>
              <a:spcPct val="90000"/>
            </a:lnSpc>
            <a:spcBef>
              <a:spcPct val="0"/>
            </a:spcBef>
            <a:spcAft>
              <a:spcPct val="35000"/>
            </a:spcAft>
          </a:pPr>
          <a:r>
            <a:rPr lang="en-US" sz="1800" b="1" kern="1200" smtClean="0"/>
            <a:t>Defining the problem: </a:t>
          </a:r>
          <a:endParaRPr lang="en-US" sz="1800" kern="1200"/>
        </a:p>
      </dsp:txBody>
      <dsp:txXfrm>
        <a:off x="411480" y="52830"/>
        <a:ext cx="5760720" cy="324720"/>
      </dsp:txXfrm>
    </dsp:sp>
    <dsp:sp modelId="{7B0F1B18-17C5-4A74-AF33-C0ABB33D653E}">
      <dsp:nvSpPr>
        <dsp:cNvPr id="0" name=""/>
        <dsp:cNvSpPr/>
      </dsp:nvSpPr>
      <dsp:spPr>
        <a:xfrm>
          <a:off x="0" y="1753650"/>
          <a:ext cx="8229600" cy="107415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8708" tIns="229108" rIns="638708"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smtClean="0"/>
            <a:t>The auditor decides to select 2000 accounts at random (somehow), tests each of these, and finds that 84 of them are in error.</a:t>
          </a:r>
          <a:endParaRPr lang="en-US" sz="1800" kern="1200"/>
        </a:p>
      </dsp:txBody>
      <dsp:txXfrm>
        <a:off x="0" y="1753650"/>
        <a:ext cx="8229600" cy="1074150"/>
      </dsp:txXfrm>
    </dsp:sp>
    <dsp:sp modelId="{4C498CF9-3AB1-4C05-8D34-34A9BEB9466B}">
      <dsp:nvSpPr>
        <dsp:cNvPr id="0" name=""/>
        <dsp:cNvSpPr/>
      </dsp:nvSpPr>
      <dsp:spPr>
        <a:xfrm>
          <a:off x="411480" y="1591289"/>
          <a:ext cx="5760720" cy="324720"/>
        </a:xfrm>
        <a:prstGeom prst="roundRect">
          <a:avLst/>
        </a:prstGeom>
        <a:gradFill rotWithShape="0">
          <a:gsLst>
            <a:gs pos="0">
              <a:schemeClr val="accent2">
                <a:hueOff val="0"/>
                <a:satOff val="0"/>
                <a:lumOff val="0"/>
                <a:alphaOff val="0"/>
                <a:tint val="45000"/>
                <a:satMod val="200000"/>
              </a:schemeClr>
            </a:gs>
            <a:gs pos="30000">
              <a:schemeClr val="accent2">
                <a:hueOff val="0"/>
                <a:satOff val="0"/>
                <a:lumOff val="0"/>
                <a:alphaOff val="0"/>
                <a:tint val="61000"/>
                <a:satMod val="200000"/>
              </a:schemeClr>
            </a:gs>
            <a:gs pos="45000">
              <a:schemeClr val="accent2">
                <a:hueOff val="0"/>
                <a:satOff val="0"/>
                <a:lumOff val="0"/>
                <a:alphaOff val="0"/>
                <a:tint val="66000"/>
                <a:satMod val="200000"/>
              </a:schemeClr>
            </a:gs>
            <a:gs pos="55000">
              <a:schemeClr val="accent2">
                <a:hueOff val="0"/>
                <a:satOff val="0"/>
                <a:lumOff val="0"/>
                <a:alphaOff val="0"/>
                <a:tint val="66000"/>
                <a:satMod val="200000"/>
              </a:schemeClr>
            </a:gs>
            <a:gs pos="73000">
              <a:schemeClr val="accent2">
                <a:hueOff val="0"/>
                <a:satOff val="0"/>
                <a:lumOff val="0"/>
                <a:alphaOff val="0"/>
                <a:tint val="61000"/>
                <a:satMod val="200000"/>
              </a:schemeClr>
            </a:gs>
            <a:gs pos="100000">
              <a:schemeClr val="accent2">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742" tIns="0" rIns="217742" bIns="0" numCol="1" spcCol="1270" anchor="ctr" anchorCtr="0">
          <a:noAutofit/>
        </a:bodyPr>
        <a:lstStyle/>
        <a:p>
          <a:pPr lvl="0" algn="l" defTabSz="800100" rtl="0">
            <a:lnSpc>
              <a:spcPct val="90000"/>
            </a:lnSpc>
            <a:spcBef>
              <a:spcPct val="0"/>
            </a:spcBef>
            <a:spcAft>
              <a:spcPct val="35000"/>
            </a:spcAft>
          </a:pPr>
          <a:r>
            <a:rPr lang="en-US" sz="1800" b="1" kern="1200" smtClean="0"/>
            <a:t>Data collection and summary:</a:t>
          </a:r>
          <a:endParaRPr lang="en-US" sz="1800" kern="1200"/>
        </a:p>
      </dsp:txBody>
      <dsp:txXfrm>
        <a:off x="411480" y="1591289"/>
        <a:ext cx="5760720" cy="324720"/>
      </dsp:txXfrm>
    </dsp:sp>
    <dsp:sp modelId="{26C82F46-7A33-4937-A6F3-BA564134AEC5}">
      <dsp:nvSpPr>
        <dsp:cNvPr id="0" name=""/>
        <dsp:cNvSpPr/>
      </dsp:nvSpPr>
      <dsp:spPr>
        <a:xfrm>
          <a:off x="0" y="3049559"/>
          <a:ext cx="8229600" cy="155925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8708" tIns="229108" rIns="638708"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dirty="0" smtClean="0"/>
            <a:t>Some statistical theory is applied to allow drawing a conclusion from the sample of 2000 accounts and applying it to all 25,000 accounts. In this case, the likely theory involves computing 84/2000 = 4.2%, but possible other formulas are necessary as well.</a:t>
          </a:r>
          <a:endParaRPr lang="en-US" sz="1800" kern="1200" dirty="0"/>
        </a:p>
      </dsp:txBody>
      <dsp:txXfrm>
        <a:off x="0" y="3049559"/>
        <a:ext cx="8229600" cy="1559250"/>
      </dsp:txXfrm>
    </dsp:sp>
    <dsp:sp modelId="{76E1EC21-C90E-4AFF-A134-C51309E649A5}">
      <dsp:nvSpPr>
        <dsp:cNvPr id="0" name=""/>
        <dsp:cNvSpPr/>
      </dsp:nvSpPr>
      <dsp:spPr>
        <a:xfrm>
          <a:off x="411480" y="2887200"/>
          <a:ext cx="5760720" cy="324720"/>
        </a:xfrm>
        <a:prstGeom prst="roundRect">
          <a:avLst/>
        </a:prstGeom>
        <a:gradFill rotWithShape="0">
          <a:gsLst>
            <a:gs pos="0">
              <a:schemeClr val="accent2">
                <a:hueOff val="0"/>
                <a:satOff val="0"/>
                <a:lumOff val="0"/>
                <a:alphaOff val="0"/>
                <a:tint val="45000"/>
                <a:satMod val="200000"/>
              </a:schemeClr>
            </a:gs>
            <a:gs pos="30000">
              <a:schemeClr val="accent2">
                <a:hueOff val="0"/>
                <a:satOff val="0"/>
                <a:lumOff val="0"/>
                <a:alphaOff val="0"/>
                <a:tint val="61000"/>
                <a:satMod val="200000"/>
              </a:schemeClr>
            </a:gs>
            <a:gs pos="45000">
              <a:schemeClr val="accent2">
                <a:hueOff val="0"/>
                <a:satOff val="0"/>
                <a:lumOff val="0"/>
                <a:alphaOff val="0"/>
                <a:tint val="66000"/>
                <a:satMod val="200000"/>
              </a:schemeClr>
            </a:gs>
            <a:gs pos="55000">
              <a:schemeClr val="accent2">
                <a:hueOff val="0"/>
                <a:satOff val="0"/>
                <a:lumOff val="0"/>
                <a:alphaOff val="0"/>
                <a:tint val="66000"/>
                <a:satMod val="200000"/>
              </a:schemeClr>
            </a:gs>
            <a:gs pos="73000">
              <a:schemeClr val="accent2">
                <a:hueOff val="0"/>
                <a:satOff val="0"/>
                <a:lumOff val="0"/>
                <a:alphaOff val="0"/>
                <a:tint val="61000"/>
                <a:satMod val="200000"/>
              </a:schemeClr>
            </a:gs>
            <a:gs pos="100000">
              <a:schemeClr val="accent2">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742" tIns="0" rIns="217742" bIns="0" numCol="1" spcCol="1270" anchor="ctr" anchorCtr="0">
          <a:noAutofit/>
        </a:bodyPr>
        <a:lstStyle/>
        <a:p>
          <a:pPr lvl="0" algn="l" defTabSz="800100" rtl="0">
            <a:lnSpc>
              <a:spcPct val="90000"/>
            </a:lnSpc>
            <a:spcBef>
              <a:spcPct val="0"/>
            </a:spcBef>
            <a:spcAft>
              <a:spcPct val="35000"/>
            </a:spcAft>
          </a:pPr>
          <a:r>
            <a:rPr lang="en-US" sz="1800" b="1" kern="1200" smtClean="0"/>
            <a:t>Data analysis: </a:t>
          </a:r>
          <a:endParaRPr lang="en-US" sz="1800" kern="1200"/>
        </a:p>
      </dsp:txBody>
      <dsp:txXfrm>
        <a:off x="411480" y="2887200"/>
        <a:ext cx="5760720" cy="324720"/>
      </dsp:txXfrm>
    </dsp:sp>
    <dsp:sp modelId="{955312D0-D9A2-4EC0-9EB1-C56D2BC924DC}">
      <dsp:nvSpPr>
        <dsp:cNvPr id="0" name=""/>
        <dsp:cNvSpPr/>
      </dsp:nvSpPr>
      <dsp:spPr>
        <a:xfrm>
          <a:off x="0" y="4830570"/>
          <a:ext cx="8229600" cy="8316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38708" tIns="229108" rIns="638708" bIns="128016" numCol="1" spcCol="1270" anchor="t" anchorCtr="0">
          <a:noAutofit/>
        </a:bodyPr>
        <a:lstStyle/>
        <a:p>
          <a:pPr marL="171450" lvl="1" indent="-171450" algn="l" defTabSz="800100" rtl="0">
            <a:lnSpc>
              <a:spcPct val="90000"/>
            </a:lnSpc>
            <a:spcBef>
              <a:spcPct val="0"/>
            </a:spcBef>
            <a:spcAft>
              <a:spcPct val="15000"/>
            </a:spcAft>
            <a:buChar char="••"/>
          </a:pPr>
          <a:r>
            <a:rPr lang="en-US" sz="1800" kern="1200" smtClean="0"/>
            <a:t>Based on our data analysis we infer that approximately 4.2% of the accounts will be in error. That guess has an error of +/- 0.9%</a:t>
          </a:r>
          <a:endParaRPr lang="en-US" sz="1800" kern="1200"/>
        </a:p>
      </dsp:txBody>
      <dsp:txXfrm>
        <a:off x="0" y="4830570"/>
        <a:ext cx="8229600" cy="831600"/>
      </dsp:txXfrm>
    </dsp:sp>
    <dsp:sp modelId="{DD46A4F3-4455-41F9-91C3-067C5FF05C44}">
      <dsp:nvSpPr>
        <dsp:cNvPr id="0" name=""/>
        <dsp:cNvSpPr/>
      </dsp:nvSpPr>
      <dsp:spPr>
        <a:xfrm>
          <a:off x="411480" y="4668209"/>
          <a:ext cx="5760720" cy="324720"/>
        </a:xfrm>
        <a:prstGeom prst="roundRect">
          <a:avLst/>
        </a:prstGeom>
        <a:gradFill rotWithShape="0">
          <a:gsLst>
            <a:gs pos="0">
              <a:schemeClr val="accent2">
                <a:hueOff val="0"/>
                <a:satOff val="0"/>
                <a:lumOff val="0"/>
                <a:alphaOff val="0"/>
                <a:tint val="45000"/>
                <a:satMod val="200000"/>
              </a:schemeClr>
            </a:gs>
            <a:gs pos="30000">
              <a:schemeClr val="accent2">
                <a:hueOff val="0"/>
                <a:satOff val="0"/>
                <a:lumOff val="0"/>
                <a:alphaOff val="0"/>
                <a:tint val="61000"/>
                <a:satMod val="200000"/>
              </a:schemeClr>
            </a:gs>
            <a:gs pos="45000">
              <a:schemeClr val="accent2">
                <a:hueOff val="0"/>
                <a:satOff val="0"/>
                <a:lumOff val="0"/>
                <a:alphaOff val="0"/>
                <a:tint val="66000"/>
                <a:satMod val="200000"/>
              </a:schemeClr>
            </a:gs>
            <a:gs pos="55000">
              <a:schemeClr val="accent2">
                <a:hueOff val="0"/>
                <a:satOff val="0"/>
                <a:lumOff val="0"/>
                <a:alphaOff val="0"/>
                <a:tint val="66000"/>
                <a:satMod val="200000"/>
              </a:schemeClr>
            </a:gs>
            <a:gs pos="73000">
              <a:schemeClr val="accent2">
                <a:hueOff val="0"/>
                <a:satOff val="0"/>
                <a:lumOff val="0"/>
                <a:alphaOff val="0"/>
                <a:tint val="61000"/>
                <a:satMod val="200000"/>
              </a:schemeClr>
            </a:gs>
            <a:gs pos="100000">
              <a:schemeClr val="accent2">
                <a:hueOff val="0"/>
                <a:satOff val="0"/>
                <a:lumOff val="0"/>
                <a:alphaOff val="0"/>
                <a:tint val="45000"/>
                <a:satMod val="200000"/>
              </a:schemeClr>
            </a:gs>
          </a:gsLst>
          <a:lin ang="950000" scaled="1"/>
        </a:gradFill>
        <a:ln>
          <a:noFill/>
        </a:ln>
        <a:effectLst>
          <a:outerShdw blurRad="381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742" tIns="0" rIns="217742" bIns="0" numCol="1" spcCol="1270" anchor="ctr" anchorCtr="0">
          <a:noAutofit/>
        </a:bodyPr>
        <a:lstStyle/>
        <a:p>
          <a:pPr lvl="0" algn="l" defTabSz="800100" rtl="0">
            <a:lnSpc>
              <a:spcPct val="90000"/>
            </a:lnSpc>
            <a:spcBef>
              <a:spcPct val="0"/>
            </a:spcBef>
            <a:spcAft>
              <a:spcPct val="35000"/>
            </a:spcAft>
          </a:pPr>
          <a:r>
            <a:rPr lang="en-US" sz="1800" b="1" kern="1200" smtClean="0"/>
            <a:t>Analysis reporting: </a:t>
          </a:r>
          <a:endParaRPr lang="en-US" sz="1800" kern="1200"/>
        </a:p>
      </dsp:txBody>
      <dsp:txXfrm>
        <a:off x="411480" y="4668209"/>
        <a:ext cx="5760720" cy="32472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55031EE-BE9D-4C1A-8D83-928C98FA9702}" type="datetimeFigureOut">
              <a:rPr lang="en-US" smtClean="0"/>
              <a:pPr/>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6E6F8F-52C3-41B2-B216-25F1AC2C2C9A}"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5031EE-BE9D-4C1A-8D83-928C98FA9702}" type="datetimeFigureOut">
              <a:rPr lang="en-US" smtClean="0"/>
              <a:pPr/>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E6F8F-52C3-41B2-B216-25F1AC2C2C9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5031EE-BE9D-4C1A-8D83-928C98FA9702}" type="datetimeFigureOut">
              <a:rPr lang="en-US" smtClean="0"/>
              <a:pPr/>
              <a:t>1/10/2014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6E6F8F-52C3-41B2-B216-25F1AC2C2C9A}"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8" name="Content Placeholder 7"/>
          <p:cNvSpPr>
            <a:spLocks noGrp="1"/>
          </p:cNvSpPr>
          <p:nvPr>
            <p:ph sz="quarter" idx="1"/>
          </p:nvPr>
        </p:nvSpPr>
        <p:spPr>
          <a:xfrm>
            <a:off x="457200" y="1219200"/>
            <a:ext cx="8229600" cy="4937760"/>
          </a:xfrm>
        </p:spPr>
        <p:txBody>
          <a:bodyPr/>
          <a:lstStyle>
            <a:lvl1pPr marL="457200" indent="-457200" algn="just">
              <a:buClr>
                <a:schemeClr val="accent2">
                  <a:lumMod val="50000"/>
                </a:schemeClr>
              </a:buClr>
              <a:buFont typeface="Wingdings" pitchFamily="2" charset="2"/>
              <a:buChar char="Ø"/>
              <a:defRPr/>
            </a:lvl1pPr>
            <a:lvl2pPr marL="617220" indent="-342900" algn="just">
              <a:buClr>
                <a:schemeClr val="accent2">
                  <a:lumMod val="50000"/>
                </a:schemeClr>
              </a:buClr>
              <a:buFont typeface="Wingdings" pitchFamily="2" charset="2"/>
              <a:buChar char="§"/>
              <a:defRPr>
                <a:solidFill>
                  <a:schemeClr val="tx1"/>
                </a:solidFill>
              </a:defRPr>
            </a:lvl2pPr>
            <a:lvl3pPr marL="937260" indent="-342900" algn="just">
              <a:buClr>
                <a:schemeClr val="accent2">
                  <a:lumMod val="50000"/>
                </a:schemeClr>
              </a:buClr>
              <a:buFont typeface="Arial" pitchFamily="34" charset="0"/>
              <a:buChar char="•"/>
              <a:defRPr>
                <a:solidFill>
                  <a:srgbClr val="321900"/>
                </a:solidFill>
              </a:defRPr>
            </a:lvl3pPr>
            <a:lvl4pPr marL="1097280" indent="-228600" algn="just">
              <a:buClr>
                <a:schemeClr val="accent2">
                  <a:lumMod val="50000"/>
                </a:schemeClr>
              </a:buClr>
              <a:buFont typeface="Arial" pitchFamily="34" charset="0"/>
              <a:buChar char="•"/>
              <a:defRPr>
                <a:solidFill>
                  <a:srgbClr val="321900"/>
                </a:solidFill>
              </a:defRPr>
            </a:lvl4pPr>
            <a:lvl5pPr marL="1371600" indent="-228600" algn="just">
              <a:buClr>
                <a:schemeClr val="accent2">
                  <a:lumMod val="50000"/>
                </a:schemeClr>
              </a:buClr>
              <a:buFont typeface="Arial" pitchFamily="34" charset="0"/>
              <a:buChar char="•"/>
              <a:defRPr>
                <a:solidFill>
                  <a:srgbClr val="321900"/>
                </a:solidFill>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3" name="Title 2"/>
          <p:cNvSpPr>
            <a:spLocks noGrp="1"/>
          </p:cNvSpPr>
          <p:nvPr>
            <p:ph type="title"/>
          </p:nvPr>
        </p:nvSpPr>
        <p:spPr/>
        <p:txBody>
          <a:bodyPr>
            <a:normAutofit/>
          </a:bodyPr>
          <a:lstStyle>
            <a:lvl1pPr>
              <a:defRPr sz="4000" b="1">
                <a:solidFill>
                  <a:srgbClr val="006666"/>
                </a:solidFill>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spTree>
      <p:nvGrpSpPr>
        <p:cNvPr id="1" name=""/>
        <p:cNvGrpSpPr/>
        <p:nvPr/>
      </p:nvGrpSpPr>
      <p:grpSpPr>
        <a:xfrm>
          <a:off x="0" y="0"/>
          <a:ext cx="0" cy="0"/>
          <a:chOff x="0" y="0"/>
          <a:chExt cx="0" cy="0"/>
        </a:xfrm>
      </p:grpSpPr>
      <p:sp>
        <p:nvSpPr>
          <p:cNvPr id="8" name="Content Placeholder 7"/>
          <p:cNvSpPr>
            <a:spLocks noGrp="1"/>
          </p:cNvSpPr>
          <p:nvPr>
            <p:ph sz="quarter" idx="1"/>
          </p:nvPr>
        </p:nvSpPr>
        <p:spPr>
          <a:xfrm>
            <a:off x="457200" y="609600"/>
            <a:ext cx="8229600" cy="5775960"/>
          </a:xfrm>
        </p:spPr>
        <p:txBody>
          <a:bodyPr/>
          <a:lstStyle>
            <a:lvl1pPr marL="457200" indent="-457200" algn="just">
              <a:buClr>
                <a:schemeClr val="accent2">
                  <a:lumMod val="50000"/>
                </a:schemeClr>
              </a:buClr>
              <a:buFont typeface="Wingdings" pitchFamily="2" charset="2"/>
              <a:buChar char="Ø"/>
              <a:defRPr/>
            </a:lvl1pPr>
            <a:lvl2pPr marL="617220" indent="-342900" algn="just">
              <a:buClr>
                <a:schemeClr val="accent2">
                  <a:lumMod val="50000"/>
                </a:schemeClr>
              </a:buClr>
              <a:buFont typeface="Wingdings" pitchFamily="2" charset="2"/>
              <a:buChar char="§"/>
              <a:defRPr>
                <a:solidFill>
                  <a:schemeClr val="tx1"/>
                </a:solidFill>
              </a:defRPr>
            </a:lvl2pPr>
            <a:lvl3pPr marL="937260" indent="-342900" algn="just">
              <a:buClr>
                <a:schemeClr val="accent2">
                  <a:lumMod val="50000"/>
                </a:schemeClr>
              </a:buClr>
              <a:buFont typeface="Arial" pitchFamily="34" charset="0"/>
              <a:buChar char="•"/>
              <a:defRPr>
                <a:solidFill>
                  <a:srgbClr val="321900"/>
                </a:solidFill>
              </a:defRPr>
            </a:lvl3pPr>
            <a:lvl4pPr marL="1097280" indent="-228600" algn="just">
              <a:buClr>
                <a:schemeClr val="accent2">
                  <a:lumMod val="50000"/>
                </a:schemeClr>
              </a:buClr>
              <a:buFont typeface="Arial" pitchFamily="34" charset="0"/>
              <a:buChar char="•"/>
              <a:defRPr>
                <a:solidFill>
                  <a:srgbClr val="321900"/>
                </a:solidFill>
              </a:defRPr>
            </a:lvl4pPr>
            <a:lvl5pPr marL="1371600" indent="-228600" algn="just">
              <a:buClr>
                <a:schemeClr val="accent2">
                  <a:lumMod val="50000"/>
                </a:schemeClr>
              </a:buClr>
              <a:buFont typeface="Arial" pitchFamily="34" charset="0"/>
              <a:buChar char="•"/>
              <a:defRPr>
                <a:solidFill>
                  <a:srgbClr val="321900"/>
                </a:solidFill>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extLst>
      <p:ext uri="{BB962C8B-B14F-4D97-AF65-F5344CB8AC3E}">
        <p14:creationId xmlns:p14="http://schemas.microsoft.com/office/powerpoint/2010/main" xmlns="" val="5922337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055031EE-BE9D-4C1A-8D83-928C98FA9702}" type="datetimeFigureOut">
              <a:rPr lang="en-US" smtClean="0"/>
              <a:pPr/>
              <a:t>1/10/2014</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DD6E6F8F-52C3-41B2-B216-25F1AC2C2C9A}"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55031EE-BE9D-4C1A-8D83-928C98FA9702}" type="datetimeFigureOut">
              <a:rPr lang="en-US" smtClean="0"/>
              <a:pPr/>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6E6F8F-52C3-41B2-B216-25F1AC2C2C9A}"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55031EE-BE9D-4C1A-8D83-928C98FA9702}" type="datetimeFigureOut">
              <a:rPr lang="en-US" smtClean="0"/>
              <a:pPr/>
              <a:t>1/10/2014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6E6F8F-52C3-41B2-B216-25F1AC2C2C9A}"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55031EE-BE9D-4C1A-8D83-928C98FA9702}" type="datetimeFigureOut">
              <a:rPr lang="en-US" smtClean="0"/>
              <a:pPr/>
              <a:t>1/10/2014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6E6F8F-52C3-41B2-B216-25F1AC2C2C9A}"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5031EE-BE9D-4C1A-8D83-928C98FA9702}" type="datetimeFigureOut">
              <a:rPr lang="en-US" smtClean="0"/>
              <a:pPr/>
              <a:t>1/10/2014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6E6F8F-52C3-41B2-B216-25F1AC2C2C9A}"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55031EE-BE9D-4C1A-8D83-928C98FA9702}" type="datetimeFigureOut">
              <a:rPr lang="en-US" smtClean="0"/>
              <a:pPr/>
              <a:t>1/10/2014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6E6F8F-52C3-41B2-B216-25F1AC2C2C9A}"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055031EE-BE9D-4C1A-8D83-928C98FA9702}" type="datetimeFigureOut">
              <a:rPr lang="en-US" smtClean="0"/>
              <a:pPr/>
              <a:t>1/10/2014</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D6E6F8F-52C3-41B2-B216-25F1AC2C2C9A}"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80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Lst>
  <p:timing>
    <p:tnLst>
      <p:par>
        <p:cTn id="1" dur="indefinite" restart="never" nodeType="tmRoot"/>
      </p:par>
    </p:tnLst>
  </p:timing>
  <p:txStyles>
    <p:titleStyle>
      <a:lvl1pPr algn="l" rtl="0" eaLnBrk="1" latinLnBrk="0" hangingPunct="1">
        <a:spcBef>
          <a:spcPct val="0"/>
        </a:spcBef>
        <a:buNone/>
        <a:defRPr kumimoji="0" sz="3600" kern="1200">
          <a:solidFill>
            <a:srgbClr val="333300"/>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rgbClr val="142F86"/>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rgbClr val="142F86"/>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rgbClr val="142F86"/>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rgbClr val="142F86"/>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b="1" dirty="0" smtClean="0">
                <a:effectLst>
                  <a:outerShdw blurRad="38100" dist="38100" dir="2700000" algn="tl">
                    <a:srgbClr val="000000">
                      <a:alpha val="43137"/>
                    </a:srgbClr>
                  </a:outerShdw>
                </a:effectLst>
              </a:rPr>
              <a:t>Introduction</a:t>
            </a:r>
            <a:endParaRPr lang="en-US" sz="4400" b="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219200" y="5124450"/>
            <a:ext cx="6858000" cy="971550"/>
          </a:xfrm>
        </p:spPr>
        <p:txBody>
          <a:bodyPr>
            <a:normAutofit fontScale="62500" lnSpcReduction="20000"/>
          </a:bodyPr>
          <a:lstStyle/>
          <a:p>
            <a:r>
              <a:rPr lang="en-US" sz="3100" dirty="0" smtClean="0"/>
              <a:t>  By Dr. Justin </a:t>
            </a:r>
            <a:r>
              <a:rPr lang="en-US" sz="3100" dirty="0" err="1" smtClean="0"/>
              <a:t>Bateh</a:t>
            </a:r>
            <a:r>
              <a:rPr lang="en-US" sz="3100" dirty="0" smtClean="0"/>
              <a:t>, Florida State College at Jacksonville &amp;</a:t>
            </a:r>
          </a:p>
          <a:p>
            <a:r>
              <a:rPr lang="en-US" sz="3100" dirty="0" smtClean="0"/>
              <a:t>     </a:t>
            </a:r>
            <a:r>
              <a:rPr lang="en-US" sz="3100" dirty="0" smtClean="0"/>
              <a:t>Dr</a:t>
            </a:r>
            <a:r>
              <a:rPr lang="en-US" sz="3100" dirty="0" smtClean="0"/>
              <a:t>. Bert </a:t>
            </a:r>
            <a:r>
              <a:rPr lang="en-US" sz="3100" dirty="0" err="1" smtClean="0"/>
              <a:t>Wachsmuth</a:t>
            </a:r>
            <a:r>
              <a:rPr lang="en-US" sz="3100" dirty="0" smtClean="0"/>
              <a:t>, Seton Hall University</a:t>
            </a:r>
          </a:p>
          <a:p>
            <a:r>
              <a:rPr lang="en-US" dirty="0" smtClean="0"/>
              <a:t> </a:t>
            </a:r>
            <a:endParaRPr lang="en-US" dirty="0"/>
          </a:p>
        </p:txBody>
      </p:sp>
    </p:spTree>
    <p:extLst>
      <p:ext uri="{BB962C8B-B14F-4D97-AF65-F5344CB8AC3E}">
        <p14:creationId xmlns:p14="http://schemas.microsoft.com/office/powerpoint/2010/main" xmlns="" val="433472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457200" y="685800"/>
            <a:ext cx="8229600" cy="5943600"/>
          </a:xfrm>
        </p:spPr>
        <p:txBody>
          <a:bodyPr>
            <a:normAutofit fontScale="85000" lnSpcReduction="20000"/>
          </a:bodyPr>
          <a:lstStyle/>
          <a:p>
            <a:pPr marL="0" indent="0">
              <a:buNone/>
            </a:pPr>
            <a:r>
              <a:rPr lang="en-US" dirty="0"/>
              <a:t>We might try to use the following procedure to select our random sample:</a:t>
            </a:r>
          </a:p>
          <a:p>
            <a:pPr lvl="1"/>
            <a:r>
              <a:rPr lang="en-US" dirty="0"/>
              <a:t>Open the latest New York City phone book</a:t>
            </a:r>
          </a:p>
          <a:p>
            <a:pPr lvl="1"/>
            <a:r>
              <a:rPr lang="en-US" dirty="0"/>
              <a:t>Select one page "at random"</a:t>
            </a:r>
          </a:p>
          <a:p>
            <a:pPr lvl="1"/>
            <a:r>
              <a:rPr lang="en-US" dirty="0"/>
              <a:t>Select the first 1000 people starting from that </a:t>
            </a:r>
            <a:r>
              <a:rPr lang="en-US" dirty="0" smtClean="0"/>
              <a:t>page</a:t>
            </a:r>
            <a:endParaRPr lang="en-US" dirty="0"/>
          </a:p>
          <a:p>
            <a:r>
              <a:rPr lang="en-US" dirty="0"/>
              <a:t>Call them and ask them for their income. Compute the average of that group, and say that this average is representative for the average income of </a:t>
            </a:r>
            <a:r>
              <a:rPr lang="en-US" i="1" dirty="0"/>
              <a:t>all</a:t>
            </a:r>
            <a:r>
              <a:rPr lang="en-US" dirty="0"/>
              <a:t> people in NYC, approximately.</a:t>
            </a:r>
          </a:p>
          <a:p>
            <a:r>
              <a:rPr lang="en-US" dirty="0"/>
              <a:t>But this is not at all a "legal" procedure to obtain a "random sample": all people selected will most likely be from one borough, or all may have a name starting with "</a:t>
            </a:r>
            <a:r>
              <a:rPr lang="en-US" dirty="0" err="1"/>
              <a:t>Mc</a:t>
            </a:r>
            <a:r>
              <a:rPr lang="en-US" dirty="0"/>
              <a:t>" (and are likely to be of Irish ancestry, which introduces bias).</a:t>
            </a:r>
          </a:p>
          <a:p>
            <a:r>
              <a:rPr lang="en-US" dirty="0"/>
              <a:t>Even if we somehow managed to select people from the phone book without any bias, it's still not good enough: we will be missing people with unlisted numbers (usually high income), as well as people with no phone (usually low income), and some of the people selected may choose to not answer our questions.</a:t>
            </a:r>
          </a:p>
          <a:p>
            <a:endParaRPr lang="en-US" dirty="0"/>
          </a:p>
        </p:txBody>
      </p:sp>
    </p:spTree>
    <p:extLst>
      <p:ext uri="{BB962C8B-B14F-4D97-AF65-F5344CB8AC3E}">
        <p14:creationId xmlns:p14="http://schemas.microsoft.com/office/powerpoint/2010/main" xmlns="" val="3288621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457200" y="533400"/>
            <a:ext cx="8229600" cy="5867400"/>
          </a:xfrm>
        </p:spPr>
        <p:txBody>
          <a:bodyPr>
            <a:normAutofit fontScale="85000" lnSpcReduction="20000"/>
          </a:bodyPr>
          <a:lstStyle/>
          <a:p>
            <a:pPr marL="0" indent="0">
              <a:buNone/>
            </a:pPr>
            <a:r>
              <a:rPr lang="en-US" dirty="0"/>
              <a:t>Before we continue, we need to define clearly what we mean by "random sample":</a:t>
            </a:r>
          </a:p>
          <a:p>
            <a:r>
              <a:rPr lang="en-US" i="1" dirty="0"/>
              <a:t>A </a:t>
            </a:r>
            <a:r>
              <a:rPr lang="en-US" b="1" i="1" dirty="0"/>
              <a:t>random sample of size n</a:t>
            </a:r>
            <a:r>
              <a:rPr lang="en-US" i="1" dirty="0"/>
              <a:t> is a sample that is selected by a process such that any other sample of that size has the same chance of being selected.</a:t>
            </a:r>
            <a:endParaRPr lang="en-US" dirty="0"/>
          </a:p>
          <a:p>
            <a:r>
              <a:rPr lang="en-US" dirty="0"/>
              <a:t>In other words, a random sample is a sample where the selection has taken place without any bias of any sort.</a:t>
            </a:r>
          </a:p>
          <a:p>
            <a:r>
              <a:rPr lang="en-US" dirty="0"/>
              <a:t>In the real world, selecting a 'random sample' is difficult and often impossible. However, we will next learn a procedure for doing that in special cases. In general, though, we will avoid that problem and simply </a:t>
            </a:r>
            <a:r>
              <a:rPr lang="en-US" i="1" dirty="0"/>
              <a:t>assume </a:t>
            </a:r>
            <a:r>
              <a:rPr lang="en-US" dirty="0"/>
              <a:t>that a random sample </a:t>
            </a:r>
            <a:r>
              <a:rPr lang="en-US" i="1" dirty="0"/>
              <a:t>somehow </a:t>
            </a:r>
            <a:r>
              <a:rPr lang="en-US" dirty="0"/>
              <a:t>has been selected</a:t>
            </a:r>
            <a:r>
              <a:rPr lang="en-US" dirty="0" smtClean="0"/>
              <a:t>.</a:t>
            </a:r>
          </a:p>
          <a:p>
            <a:pPr marL="0" indent="0">
              <a:buNone/>
            </a:pPr>
            <a:r>
              <a:rPr lang="en-US" b="1" i="1" u="sng" dirty="0"/>
              <a:t>Discussion Topic</a:t>
            </a:r>
            <a:r>
              <a:rPr lang="en-US" i="1" dirty="0"/>
              <a:t>: Immediately after an election, TV channel A forecasts that candidate X will receive 52% of the vote, with a margin of error of 2%. At the same time channel B predicts that the same candidate will receive 47% of the vote, also with a margin of error of 2%. Discuss what's wrong with this picture, and how this could happen. Do you recall any actual occasion where the winner of a major election has been incorrectly predicted based on statistical analysis?</a:t>
            </a:r>
            <a:endParaRPr lang="en-US" dirty="0"/>
          </a:p>
          <a:p>
            <a:endParaRPr lang="en-US" dirty="0"/>
          </a:p>
          <a:p>
            <a:pPr marL="0" indent="0">
              <a:buNone/>
            </a:pPr>
            <a:endParaRPr lang="en-US" dirty="0"/>
          </a:p>
        </p:txBody>
      </p:sp>
    </p:spTree>
    <p:extLst>
      <p:ext uri="{BB962C8B-B14F-4D97-AF65-F5344CB8AC3E}">
        <p14:creationId xmlns:p14="http://schemas.microsoft.com/office/powerpoint/2010/main" xmlns="" val="28804946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419100" y="457200"/>
            <a:ext cx="8305800" cy="6248400"/>
          </a:xfrm>
        </p:spPr>
        <p:txBody>
          <a:bodyPr>
            <a:noAutofit/>
          </a:bodyPr>
          <a:lstStyle/>
          <a:p>
            <a:pPr marL="0" indent="0">
              <a:buNone/>
            </a:pPr>
            <a:r>
              <a:rPr lang="en-US" sz="1800" dirty="0" smtClean="0"/>
              <a:t>Here </a:t>
            </a:r>
            <a:r>
              <a:rPr lang="en-US" sz="1800" dirty="0"/>
              <a:t>is a simple example that illustrates how a random sample </a:t>
            </a:r>
            <a:r>
              <a:rPr lang="en-US" sz="1800" i="1" dirty="0"/>
              <a:t>can</a:t>
            </a:r>
            <a:r>
              <a:rPr lang="en-US" sz="1800" dirty="0"/>
              <a:t> be selected.</a:t>
            </a:r>
          </a:p>
          <a:p>
            <a:pPr marL="0" indent="0">
              <a:buNone/>
            </a:pPr>
            <a:r>
              <a:rPr lang="en-US" sz="2400" b="1" dirty="0">
                <a:solidFill>
                  <a:srgbClr val="002060"/>
                </a:solidFill>
              </a:rPr>
              <a:t>Random Sample Selection Procedure</a:t>
            </a:r>
            <a:endParaRPr lang="en-US" sz="2400" dirty="0">
              <a:solidFill>
                <a:srgbClr val="002060"/>
              </a:solidFill>
            </a:endParaRPr>
          </a:p>
          <a:p>
            <a:r>
              <a:rPr lang="en-US" sz="1650" dirty="0"/>
              <a:t>To select, for example, a random sample of size n = 5 from a population of 2000 measurements we proceed as follows:</a:t>
            </a:r>
          </a:p>
          <a:p>
            <a:pPr lvl="1"/>
            <a:r>
              <a:rPr lang="en-US" sz="1650" dirty="0"/>
              <a:t>Label all measurements from 0 to 1999, in any order</a:t>
            </a:r>
          </a:p>
          <a:p>
            <a:pPr lvl="1"/>
            <a:r>
              <a:rPr lang="en-US" sz="1650" dirty="0"/>
              <a:t>Start a computer program that can generate random numbers</a:t>
            </a:r>
          </a:p>
          <a:p>
            <a:pPr lvl="1"/>
            <a:r>
              <a:rPr lang="en-US" sz="1650" dirty="0"/>
              <a:t>Use that computer program to generate 5 random numbers between 0 and 1999</a:t>
            </a:r>
          </a:p>
          <a:p>
            <a:pPr lvl="1"/>
            <a:r>
              <a:rPr lang="en-US" sz="1650" dirty="0"/>
              <a:t>Select the 5 measurements from the total population that correspond to those random numbers</a:t>
            </a:r>
          </a:p>
          <a:p>
            <a:r>
              <a:rPr lang="en-US" sz="1650" dirty="0"/>
              <a:t>This procedure will give a random sample (assuming the computer's random number generator is working correctly), but is not always applicable. The biggest problem is that of being able to label all numbers (or outcomes) in the population.</a:t>
            </a:r>
          </a:p>
          <a:p>
            <a:r>
              <a:rPr lang="en-US" sz="1650" dirty="0"/>
              <a:t>For example, if you want to find the average pollution of a certain river, you can not label all possible measurements.</a:t>
            </a:r>
          </a:p>
          <a:p>
            <a:r>
              <a:rPr lang="en-US" sz="1650" dirty="0"/>
              <a:t>In addition, we need to know more details about how to "start a computer program that can generate random numbers" .... we will learn that in later sections.</a:t>
            </a:r>
          </a:p>
          <a:p>
            <a:r>
              <a:rPr lang="en-US" sz="1650" dirty="0"/>
              <a:t>From now on, we will take a very simple approach: we will ignore that problem and assume that somehow a random sample has been selected (possible by the above method). We will, however, learn how to use Excel to select a random sample in case we can label all outcomes of our population</a:t>
            </a:r>
            <a:r>
              <a:rPr lang="en-US" sz="1650" dirty="0" smtClean="0"/>
              <a:t>.</a:t>
            </a:r>
            <a:endParaRPr lang="en-US" sz="1650" dirty="0"/>
          </a:p>
          <a:p>
            <a:endParaRPr lang="en-US" sz="1650" dirty="0"/>
          </a:p>
        </p:txBody>
      </p:sp>
    </p:spTree>
    <p:extLst>
      <p:ext uri="{BB962C8B-B14F-4D97-AF65-F5344CB8AC3E}">
        <p14:creationId xmlns:p14="http://schemas.microsoft.com/office/powerpoint/2010/main" xmlns="" val="5862465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457200" y="990600"/>
            <a:ext cx="8229600" cy="5562600"/>
          </a:xfrm>
        </p:spPr>
        <p:txBody>
          <a:bodyPr>
            <a:noAutofit/>
          </a:bodyPr>
          <a:lstStyle/>
          <a:p>
            <a:r>
              <a:rPr lang="en-US" sz="1700" dirty="0"/>
              <a:t>When we are looking at a particular population, selecting samples to make inferences, we need to record our observations or the characteristics of the data we are studying.</a:t>
            </a:r>
          </a:p>
          <a:p>
            <a:r>
              <a:rPr lang="en-US" sz="1700" dirty="0"/>
              <a:t>A variable is the term used to record a particular characteristic of the population we are studying.</a:t>
            </a:r>
          </a:p>
          <a:p>
            <a:r>
              <a:rPr lang="en-US" sz="1700" dirty="0"/>
              <a:t>For example, if our population consists of pictures taken from Mars, we might use the following variables to capture various characteristics of our population:</a:t>
            </a:r>
          </a:p>
          <a:p>
            <a:pPr lvl="1"/>
            <a:r>
              <a:rPr lang="en-US" sz="1700" dirty="0"/>
              <a:t>quality of a picture</a:t>
            </a:r>
          </a:p>
          <a:p>
            <a:pPr lvl="1"/>
            <a:r>
              <a:rPr lang="en-US" sz="1700" dirty="0"/>
              <a:t>title of a picture</a:t>
            </a:r>
          </a:p>
          <a:p>
            <a:pPr lvl="1"/>
            <a:r>
              <a:rPr lang="en-US" sz="1700" dirty="0"/>
              <a:t>latitude and longitude of the center of a picture</a:t>
            </a:r>
          </a:p>
          <a:p>
            <a:pPr lvl="1"/>
            <a:r>
              <a:rPr lang="en-US" sz="1700" dirty="0"/>
              <a:t>date a picture was taken</a:t>
            </a:r>
          </a:p>
          <a:p>
            <a:r>
              <a:rPr lang="en-US" sz="1700" dirty="0"/>
              <a:t>and so on. It is useful to put variables into different categories, as different statistical procedures apply to different types of variables. Variables can be categorized into two broad categories, numerical and categorical:</a:t>
            </a:r>
          </a:p>
          <a:p>
            <a:pPr lvl="1"/>
            <a:r>
              <a:rPr lang="en-US" sz="2000" b="1" dirty="0"/>
              <a:t>Categorical Variables</a:t>
            </a:r>
            <a:r>
              <a:rPr lang="en-US" sz="1700" dirty="0"/>
              <a:t> are variables that have a limited number of distinct values or categories. They are sometimes called discrete variables.</a:t>
            </a:r>
          </a:p>
          <a:p>
            <a:pPr lvl="1"/>
            <a:r>
              <a:rPr lang="en-US" sz="2000" b="1" dirty="0"/>
              <a:t>Numeric Variables</a:t>
            </a:r>
            <a:r>
              <a:rPr lang="en-US" sz="1700" dirty="0"/>
              <a:t> refer to characteristics that have a numeric values. They are usually continuous variables, i.e. all values in an interval are possible.</a:t>
            </a:r>
          </a:p>
          <a:p>
            <a:endParaRPr lang="en-US" sz="1700" dirty="0"/>
          </a:p>
        </p:txBody>
      </p:sp>
      <p:sp>
        <p:nvSpPr>
          <p:cNvPr id="3" name="Title 2"/>
          <p:cNvSpPr>
            <a:spLocks noGrp="1"/>
          </p:cNvSpPr>
          <p:nvPr>
            <p:ph type="title"/>
          </p:nvPr>
        </p:nvSpPr>
        <p:spPr>
          <a:xfrm>
            <a:off x="457200" y="0"/>
            <a:ext cx="8229600" cy="990600"/>
          </a:xfrm>
        </p:spPr>
        <p:txBody>
          <a:bodyPr/>
          <a:lstStyle/>
          <a:p>
            <a:r>
              <a:rPr lang="en-US" dirty="0" smtClean="0"/>
              <a:t>Variables and Distributions</a:t>
            </a:r>
            <a:endParaRPr lang="en-US" dirty="0"/>
          </a:p>
        </p:txBody>
      </p:sp>
    </p:spTree>
    <p:extLst>
      <p:ext uri="{BB962C8B-B14F-4D97-AF65-F5344CB8AC3E}">
        <p14:creationId xmlns:p14="http://schemas.microsoft.com/office/powerpoint/2010/main" xmlns="" val="12177996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normAutofit/>
          </a:bodyPr>
          <a:lstStyle/>
          <a:p>
            <a:pPr marL="0" indent="0">
              <a:buNone/>
            </a:pPr>
            <a:r>
              <a:rPr lang="en-US" dirty="0"/>
              <a:t>Categorical variables again split up into two groups, ordinal and nominal variables:</a:t>
            </a:r>
          </a:p>
          <a:p>
            <a:pPr lvl="1"/>
            <a:r>
              <a:rPr lang="en-US" b="1" dirty="0"/>
              <a:t>Ordinal variables</a:t>
            </a:r>
            <a:r>
              <a:rPr lang="en-US" dirty="0"/>
              <a:t> represent categories with some intrinsic order (e.g., low, medium, high; strongly agree, agree, disagree, strongly disagree). Ordinal variables could consist of numeric values that represent distinct categories (e.g., 1=low, 2=medium, 3=high). To best remember this type of variable, think of "ordinal" containing the word "order".</a:t>
            </a:r>
          </a:p>
          <a:p>
            <a:pPr lvl="1"/>
            <a:r>
              <a:rPr lang="en-US" b="1" dirty="0"/>
              <a:t>Nominal variables</a:t>
            </a:r>
            <a:r>
              <a:rPr lang="en-US" dirty="0"/>
              <a:t> represent categories with no intrinsic order (e.g., job category or company division). Nominal variables could also consist of numeric values that represent distinct categories (e.g., 1=Male, 2=Female).</a:t>
            </a:r>
          </a:p>
          <a:p>
            <a:r>
              <a:rPr lang="en-US" dirty="0"/>
              <a:t>It is usually not difficult to decide whether a variable is categorical (discrete) or numerical (continues).</a:t>
            </a:r>
          </a:p>
          <a:p>
            <a:endParaRPr lang="en-US" dirty="0"/>
          </a:p>
        </p:txBody>
      </p:sp>
    </p:spTree>
    <p:extLst>
      <p:ext uri="{BB962C8B-B14F-4D97-AF65-F5344CB8AC3E}">
        <p14:creationId xmlns:p14="http://schemas.microsoft.com/office/powerpoint/2010/main" xmlns="" val="1439107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457200" y="228600"/>
            <a:ext cx="8229600" cy="5775960"/>
          </a:xfrm>
        </p:spPr>
        <p:txBody>
          <a:bodyPr>
            <a:noAutofit/>
          </a:bodyPr>
          <a:lstStyle/>
          <a:p>
            <a:pPr marL="0" indent="0">
              <a:buNone/>
            </a:pPr>
            <a:r>
              <a:rPr lang="en-US" sz="2800" b="1" dirty="0">
                <a:solidFill>
                  <a:srgbClr val="C00000"/>
                </a:solidFill>
                <a:latin typeface="+mj-lt"/>
              </a:rPr>
              <a:t>Example:</a:t>
            </a:r>
            <a:r>
              <a:rPr lang="en-US" sz="2400" dirty="0"/>
              <a:t> </a:t>
            </a:r>
            <a:r>
              <a:rPr lang="en-US" sz="2000" dirty="0"/>
              <a:t>An experiment is conducted to test whether a particular drug will successfully lower the blood pressure of people. The data collected consists of the sex of each patient, the blood pressure measured, and the date the measurement took place. The experiment is conducted three times, once before the patient was treated, once one hour after administrating the drug, and again 2 days after administrating the drug. What variables comprise this experiment?</a:t>
            </a:r>
          </a:p>
          <a:p>
            <a:r>
              <a:rPr lang="en-US" sz="2000" dirty="0"/>
              <a:t>The characteristics measured in the experiment are the patient's sex, blood pressure, and the date. The sex is a nominal variable, the blood pressure is numeric, and the date is ordinal. The fact that the experiment is repeated does not change the number of variables recorded, each time 3 variables are recorded.</a:t>
            </a:r>
          </a:p>
          <a:p>
            <a:r>
              <a:rPr lang="en-US" sz="2000" dirty="0"/>
              <a:t>Note that recording these three variables only would not enable a successful data analysis. It seems likely that in order to test the drug's effectiveness you need to correlate the measurements taken on different dates with particular patients. In other words, you want to know what the blood pressure for each patient was each time you took it. Thus, you should introduce at least one more variable into your experiment, such as a patient ID (which is a nominal variable, even though the ID could be a number).</a:t>
            </a:r>
          </a:p>
          <a:p>
            <a:endParaRPr lang="en-US" sz="2000" dirty="0"/>
          </a:p>
        </p:txBody>
      </p:sp>
    </p:spTree>
    <p:extLst>
      <p:ext uri="{BB962C8B-B14F-4D97-AF65-F5344CB8AC3E}">
        <p14:creationId xmlns:p14="http://schemas.microsoft.com/office/powerpoint/2010/main" xmlns="" val="29352812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normAutofit/>
          </a:bodyPr>
          <a:lstStyle/>
          <a:p>
            <a:pPr marL="0" indent="0">
              <a:buNone/>
            </a:pPr>
            <a:r>
              <a:rPr lang="en-US" b="1" dirty="0">
                <a:solidFill>
                  <a:srgbClr val="C00000"/>
                </a:solidFill>
                <a:latin typeface="+mj-lt"/>
              </a:rPr>
              <a:t>Example</a:t>
            </a:r>
            <a:r>
              <a:rPr lang="en-US" dirty="0">
                <a:solidFill>
                  <a:srgbClr val="C00000"/>
                </a:solidFill>
                <a:latin typeface="+mj-lt"/>
              </a:rPr>
              <a:t>:</a:t>
            </a:r>
            <a:r>
              <a:rPr lang="en-US" sz="2400" dirty="0"/>
              <a:t> </a:t>
            </a:r>
            <a:r>
              <a:rPr lang="en-US" sz="2000" dirty="0"/>
              <a:t>Consider the following survey, given a random sample of Seton Hall University students:</a:t>
            </a:r>
          </a:p>
          <a:p>
            <a:pPr marL="0" indent="0">
              <a:buNone/>
            </a:pPr>
            <a:r>
              <a:rPr lang="en-US" sz="2000" b="1" dirty="0"/>
              <a:t>Q1:</a:t>
            </a:r>
            <a:r>
              <a:rPr lang="en-US" sz="2000" dirty="0"/>
              <a:t> What is your status: [ ] Freshmen [ ] Sophomore [ ] Junior [ ] Senior [ ] Graduate Student</a:t>
            </a:r>
          </a:p>
          <a:p>
            <a:pPr marL="0" indent="0">
              <a:buNone/>
            </a:pPr>
            <a:r>
              <a:rPr lang="en-US" sz="2000" b="1" dirty="0"/>
              <a:t>Q2:</a:t>
            </a:r>
            <a:r>
              <a:rPr lang="en-US" sz="2000" dirty="0"/>
              <a:t> What is your major: __________________</a:t>
            </a:r>
          </a:p>
          <a:p>
            <a:pPr marL="0" indent="0">
              <a:buNone/>
            </a:pPr>
            <a:r>
              <a:rPr lang="en-US" sz="2000" b="1" dirty="0"/>
              <a:t>Q3:</a:t>
            </a:r>
            <a:r>
              <a:rPr lang="en-US" sz="2000" dirty="0"/>
              <a:t> What is your age: ___________________</a:t>
            </a:r>
          </a:p>
          <a:p>
            <a:pPr marL="0" indent="0">
              <a:buNone/>
            </a:pPr>
            <a:r>
              <a:rPr lang="en-US" sz="2000" b="1" dirty="0"/>
              <a:t>Q4:</a:t>
            </a:r>
            <a:r>
              <a:rPr lang="en-US" sz="2000" dirty="0"/>
              <a:t> How often do you use the following support services</a:t>
            </a:r>
            <a:r>
              <a:rPr lang="en-US" sz="2000" dirty="0" smtClean="0"/>
              <a:t>?</a:t>
            </a:r>
          </a:p>
          <a:p>
            <a:pPr marL="0" indent="0">
              <a:buNone/>
            </a:pPr>
            <a:endParaRPr lang="en-US" sz="2000" dirty="0"/>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487098" y="3429000"/>
            <a:ext cx="8984918" cy="3276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7897094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p:txBody>
          <a:bodyPr>
            <a:noAutofit/>
          </a:bodyPr>
          <a:lstStyle/>
          <a:p>
            <a:pPr marL="0" indent="0">
              <a:buNone/>
            </a:pPr>
            <a:r>
              <a:rPr lang="en-US" sz="1700" b="1" dirty="0"/>
              <a:t>Q5.</a:t>
            </a:r>
            <a:r>
              <a:rPr lang="en-US" sz="1700" dirty="0"/>
              <a:t> The following student support services are effective</a:t>
            </a:r>
            <a:r>
              <a:rPr lang="en-US" sz="1700" dirty="0" smtClean="0"/>
              <a:t>.</a:t>
            </a:r>
          </a:p>
          <a:p>
            <a:pPr marL="0" indent="0">
              <a:buNone/>
            </a:pPr>
            <a:endParaRPr lang="en-US" sz="1700" dirty="0"/>
          </a:p>
          <a:p>
            <a:pPr marL="0" indent="0">
              <a:buNone/>
            </a:pPr>
            <a:endParaRPr lang="en-US" sz="1700" dirty="0" smtClean="0"/>
          </a:p>
          <a:p>
            <a:pPr marL="0" indent="0">
              <a:buNone/>
            </a:pPr>
            <a:endParaRPr lang="en-US" sz="1700" dirty="0"/>
          </a:p>
          <a:p>
            <a:pPr marL="0" indent="0">
              <a:buNone/>
            </a:pPr>
            <a:endParaRPr lang="en-US" sz="1700" dirty="0" smtClean="0"/>
          </a:p>
          <a:p>
            <a:pPr marL="0" indent="0">
              <a:buNone/>
            </a:pPr>
            <a:endParaRPr lang="en-US" sz="1700" dirty="0"/>
          </a:p>
          <a:p>
            <a:pPr marL="0" indent="0">
              <a:buNone/>
            </a:pPr>
            <a:endParaRPr lang="en-US" sz="1700" dirty="0" smtClean="0"/>
          </a:p>
          <a:p>
            <a:pPr marL="0" indent="0">
              <a:buNone/>
            </a:pPr>
            <a:endParaRPr lang="en-US" sz="1700" dirty="0"/>
          </a:p>
          <a:p>
            <a:pPr marL="0" indent="0">
              <a:buNone/>
            </a:pPr>
            <a:r>
              <a:rPr lang="en-US" sz="1700" b="1" dirty="0" smtClean="0"/>
              <a:t>Note</a:t>
            </a:r>
            <a:r>
              <a:rPr lang="en-US" sz="1700" b="1" dirty="0"/>
              <a:t>: 1 =Strongly Agree, 2 =Agree, 3 =Neutral, 4 =Disagree, 5 =Strongly Disagree, -1 =Not Applicable</a:t>
            </a:r>
          </a:p>
          <a:p>
            <a:r>
              <a:rPr lang="en-US" sz="1700" dirty="0"/>
              <a:t>The survey consists of a total of 19 variables, as follows: Q1 is an ordinal variable, Q2 is nominal, and Q3 is numeric. Q4 consists of 8 variables (corresponding to 8 rows of the table), all being ordinal, and Q5 again consists of 8 ordinal variables. Note in particular that the 8 variables in questions 5 are not numeric. The numbers are simply codes for particular categories.</a:t>
            </a:r>
          </a:p>
          <a:p>
            <a:r>
              <a:rPr lang="en-US" sz="1700" dirty="0"/>
              <a:t>When the results of a survey or an experiment are recorded, the results usually vary. Most or all outcomes for each variable occur, and they usually occur with different frequencies. Recognizing patterns in the frequencies of outcomes is in fact one of the goals of statistics</a:t>
            </a:r>
            <a:r>
              <a:rPr lang="en-US" sz="1700" dirty="0" smtClean="0"/>
              <a:t>.</a:t>
            </a:r>
          </a:p>
          <a:p>
            <a:pPr marL="0" indent="0">
              <a:buNone/>
            </a:pPr>
            <a:endParaRPr lang="en-US" sz="1700" dirty="0"/>
          </a:p>
          <a:p>
            <a:endParaRPr lang="en-US" sz="17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86000" y="990600"/>
            <a:ext cx="8080083" cy="27098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6073143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381000" y="381000"/>
            <a:ext cx="8382000" cy="6096000"/>
          </a:xfrm>
        </p:spPr>
        <p:txBody>
          <a:bodyPr>
            <a:noAutofit/>
          </a:bodyPr>
          <a:lstStyle/>
          <a:p>
            <a:r>
              <a:rPr lang="en-US" sz="1800" i="1" dirty="0"/>
              <a:t>The</a:t>
            </a:r>
            <a:r>
              <a:rPr lang="en-US" sz="2000" i="1" dirty="0"/>
              <a:t> </a:t>
            </a:r>
            <a:r>
              <a:rPr lang="en-US" sz="2000" b="1" i="1" dirty="0"/>
              <a:t>distribution</a:t>
            </a:r>
            <a:r>
              <a:rPr lang="en-US" sz="1800" i="1" dirty="0"/>
              <a:t> of a variable refers to the set of all possible values of the variable and the associated frequencies or probabilities.</a:t>
            </a:r>
            <a:endParaRPr lang="en-US" sz="1800" dirty="0"/>
          </a:p>
          <a:p>
            <a:r>
              <a:rPr lang="en-US" sz="1800" dirty="0"/>
              <a:t>Sometimes variables are distributed so that all outcomes are equally, or nearly equally likely. Other variables show results that "cluster" around one (or more) particular values.</a:t>
            </a:r>
          </a:p>
          <a:p>
            <a:pPr lvl="1"/>
            <a:r>
              <a:rPr lang="en-US" sz="1800" i="1" dirty="0"/>
              <a:t>A </a:t>
            </a:r>
            <a:r>
              <a:rPr lang="en-US" sz="2000" b="1" i="1" dirty="0"/>
              <a:t>heterogeneous distribution</a:t>
            </a:r>
            <a:r>
              <a:rPr lang="en-US" sz="1800" i="1" dirty="0"/>
              <a:t> is a distribution of values of a variable where all outcomes are nearly equally likely.</a:t>
            </a:r>
            <a:endParaRPr lang="en-US" sz="1800" dirty="0"/>
          </a:p>
          <a:p>
            <a:pPr lvl="1"/>
            <a:r>
              <a:rPr lang="en-US" sz="1800" i="1" dirty="0"/>
              <a:t>A </a:t>
            </a:r>
            <a:r>
              <a:rPr lang="en-US" sz="2000" b="1" i="1" dirty="0"/>
              <a:t>homogeneous distribution</a:t>
            </a:r>
            <a:r>
              <a:rPr lang="en-US" sz="1800" i="1" dirty="0"/>
              <a:t> is a distribution of values of a variable that cluster around one or more values, while other values are occurring with very low frequencies or probabilities.</a:t>
            </a:r>
            <a:endParaRPr lang="en-US" sz="1800" dirty="0"/>
          </a:p>
          <a:p>
            <a:pPr marL="0" indent="0">
              <a:buNone/>
            </a:pPr>
            <a:r>
              <a:rPr lang="en-US" sz="2000" b="1" dirty="0">
                <a:solidFill>
                  <a:srgbClr val="C00000"/>
                </a:solidFill>
                <a:latin typeface="+mj-lt"/>
              </a:rPr>
              <a:t>Example</a:t>
            </a:r>
            <a:r>
              <a:rPr lang="en-US" sz="2000" dirty="0">
                <a:solidFill>
                  <a:srgbClr val="C00000"/>
                </a:solidFill>
                <a:latin typeface="+mj-lt"/>
              </a:rPr>
              <a:t>:</a:t>
            </a:r>
            <a:r>
              <a:rPr lang="en-US" sz="1600" dirty="0"/>
              <a:t> Suppose you are conducting a survey that tries to determine whether woman are typically smaller than men. Thus, your survey, given to 100 randomly selected people, asks for the respondent's sex and height. Do you anticipate homogeneous or heterogeneous distributions from these variables?</a:t>
            </a:r>
          </a:p>
          <a:p>
            <a:r>
              <a:rPr lang="en-US" sz="1600" dirty="0"/>
              <a:t>Since approximately half of all people are male and half are female, and the survey was given to 1000 randomly selected participants, there should be approximately the same number of men and women queried. Thus, the variable sex should have a heterogeneous distribution, both values are just about equally likely. The second variable, height, however, will likely cluster around one or two most frequent values. Or conversely, few people are really short (4 feet or less) or really tall (7 feet or more), so this variable should be homogenously distributed.</a:t>
            </a:r>
          </a:p>
          <a:p>
            <a:pPr marL="0" indent="0">
              <a:buNone/>
            </a:pPr>
            <a:endParaRPr lang="en-US" sz="1600" dirty="0"/>
          </a:p>
        </p:txBody>
      </p:sp>
    </p:spTree>
    <p:extLst>
      <p:ext uri="{BB962C8B-B14F-4D97-AF65-F5344CB8AC3E}">
        <p14:creationId xmlns:p14="http://schemas.microsoft.com/office/powerpoint/2010/main" xmlns="" val="42413368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342900" y="152400"/>
            <a:ext cx="8458200" cy="6324600"/>
          </a:xfrm>
        </p:spPr>
        <p:txBody>
          <a:bodyPr>
            <a:noAutofit/>
          </a:bodyPr>
          <a:lstStyle/>
          <a:p>
            <a:pPr marL="0" indent="0">
              <a:buNone/>
            </a:pPr>
            <a:r>
              <a:rPr lang="en-US" sz="2400" b="1" dirty="0">
                <a:solidFill>
                  <a:srgbClr val="C00000"/>
                </a:solidFill>
                <a:latin typeface="+mj-lt"/>
              </a:rPr>
              <a:t>Example</a:t>
            </a:r>
            <a:r>
              <a:rPr lang="en-US" sz="2400" dirty="0">
                <a:solidFill>
                  <a:srgbClr val="C00000"/>
                </a:solidFill>
                <a:latin typeface="+mj-lt"/>
              </a:rPr>
              <a:t>:</a:t>
            </a:r>
            <a:r>
              <a:rPr lang="en-US" sz="1800" dirty="0"/>
              <a:t> </a:t>
            </a:r>
            <a:r>
              <a:rPr lang="en-US" sz="1600" dirty="0"/>
              <a:t>Suppose a company issues sales reports for two years, 2004 and 2005, as shown in the table and picture below. We can consider this report to consist of two variables (v_2004 and v_2005, say), each one having 4 values (for North, South, East, and West, respectively). Are the distributions of values hetero- or homogeneous? </a:t>
            </a:r>
            <a:endParaRPr lang="en-US" sz="1600" dirty="0" smtClean="0"/>
          </a:p>
          <a:p>
            <a:endParaRPr lang="en-US" sz="1600" dirty="0"/>
          </a:p>
          <a:p>
            <a:endParaRPr lang="en-US" sz="1600" dirty="0" smtClean="0"/>
          </a:p>
          <a:p>
            <a:endParaRPr lang="en-US" sz="1600" dirty="0"/>
          </a:p>
          <a:p>
            <a:endParaRPr lang="en-US" sz="1600" dirty="0" smtClean="0"/>
          </a:p>
          <a:p>
            <a:endParaRPr lang="en-US" sz="1600" dirty="0"/>
          </a:p>
          <a:p>
            <a:endParaRPr lang="en-US" sz="1600" dirty="0" smtClean="0"/>
          </a:p>
          <a:p>
            <a:pPr marL="0" indent="0">
              <a:buNone/>
            </a:pPr>
            <a:endParaRPr lang="en-US" sz="1600" dirty="0"/>
          </a:p>
          <a:p>
            <a:r>
              <a:rPr lang="en-US" sz="1500" dirty="0"/>
              <a:t>The values for the 2004 variable (v_2004 if you like) are pretty close to each other. In the chart you can see that all blue bars are </a:t>
            </a:r>
            <a:r>
              <a:rPr lang="en-US" sz="1500" dirty="0" smtClean="0"/>
              <a:t>approximately </a:t>
            </a:r>
            <a:r>
              <a:rPr lang="en-US" sz="1500" dirty="0"/>
              <a:t>of equal height. If I would look at the original figures, I would find an (about) equal amount of sales for North, South, East, and West, no region would stick out, particularly. Thus, each region is equally likely in terms of number of sales - the distribution is heterogeneous (if I checked where an individual, randomly selected, came from, each region would be approximately equally likely). </a:t>
            </a:r>
          </a:p>
          <a:p>
            <a:r>
              <a:rPr lang="en-US" sz="1500" dirty="0"/>
              <a:t>The values for the 2005 variable (v_2005 in our terminology) differ widely. In the chart the red bars are of different heights, with "East" being by far the highest. If I would look at the original figures, I would find that most sales were made in the East. Thus, a sale from the East is much more likely than from any other region - the distribution is homogeneous (if I checked where an individual, randomly selected, came from, she would most likely come from the east).</a:t>
            </a:r>
          </a:p>
          <a:p>
            <a:endParaRPr lang="en-US" sz="1500" dirty="0" smtClean="0"/>
          </a:p>
          <a:p>
            <a:endParaRPr lang="en-US" sz="1600" dirty="0"/>
          </a:p>
          <a:p>
            <a:endParaRPr lang="en-US" sz="1600"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652125" y="1230740"/>
            <a:ext cx="5839750" cy="211118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853509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a:bodyPr>
          <a:lstStyle/>
          <a:p>
            <a:r>
              <a:rPr lang="en-US" sz="4000" dirty="0" smtClean="0">
                <a:effectLst>
                  <a:outerShdw blurRad="38100" dist="38100" dir="2700000" algn="tl">
                    <a:srgbClr val="000000">
                      <a:alpha val="43137"/>
                    </a:srgbClr>
                  </a:outerShdw>
                </a:effectLst>
              </a:rPr>
              <a:t>Overview</a:t>
            </a:r>
            <a:endParaRPr lang="en-US" sz="40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19200"/>
            <a:ext cx="8153400" cy="5105400"/>
          </a:xfrm>
        </p:spPr>
        <p:txBody>
          <a:bodyPr>
            <a:normAutofit/>
          </a:bodyPr>
          <a:lstStyle/>
          <a:p>
            <a:r>
              <a:rPr lang="en-US" sz="2800" dirty="0"/>
              <a:t>In this chapter we will present a working definition of "statistics" and describe some common practices. Specifically:</a:t>
            </a:r>
            <a:endParaRPr lang="en-US" sz="3200" dirty="0"/>
          </a:p>
          <a:p>
            <a:pPr lvl="1"/>
            <a:r>
              <a:rPr lang="en-US" sz="2500" dirty="0"/>
              <a:t>we will define </a:t>
            </a:r>
            <a:r>
              <a:rPr lang="en-US" sz="2500" i="1" dirty="0"/>
              <a:t>statistics</a:t>
            </a:r>
            <a:r>
              <a:rPr lang="en-US" sz="2500" dirty="0"/>
              <a:t> and talk about its usefulness in general terms</a:t>
            </a:r>
            <a:endParaRPr lang="en-US" sz="2900" dirty="0"/>
          </a:p>
          <a:p>
            <a:pPr lvl="1"/>
            <a:r>
              <a:rPr lang="en-US" sz="2500" dirty="0"/>
              <a:t>we will discuss what a </a:t>
            </a:r>
            <a:r>
              <a:rPr lang="en-US" sz="2500" i="1" dirty="0"/>
              <a:t>random sample</a:t>
            </a:r>
            <a:r>
              <a:rPr lang="en-US" sz="2500" dirty="0"/>
              <a:t> is, how to pick one, and why it is useful </a:t>
            </a:r>
            <a:endParaRPr lang="en-US" sz="2900" dirty="0"/>
          </a:p>
          <a:p>
            <a:pPr lvl="1"/>
            <a:r>
              <a:rPr lang="en-US" sz="2500" dirty="0"/>
              <a:t>we will discuss some terminology that will be used throughout the course such as</a:t>
            </a:r>
            <a:endParaRPr lang="en-US" sz="2900" dirty="0"/>
          </a:p>
          <a:p>
            <a:pPr lvl="2"/>
            <a:r>
              <a:rPr lang="en-US" sz="2100" i="1" dirty="0"/>
              <a:t>categorical</a:t>
            </a:r>
            <a:r>
              <a:rPr lang="en-US" sz="2100" dirty="0"/>
              <a:t> and </a:t>
            </a:r>
            <a:r>
              <a:rPr lang="en-US" sz="2100" i="1" dirty="0"/>
              <a:t>numeric</a:t>
            </a:r>
            <a:r>
              <a:rPr lang="en-US" sz="2100" dirty="0"/>
              <a:t> variables</a:t>
            </a:r>
            <a:endParaRPr lang="en-US" sz="2500" dirty="0"/>
          </a:p>
          <a:p>
            <a:pPr lvl="2"/>
            <a:r>
              <a:rPr lang="en-US" sz="2100" i="1" dirty="0"/>
              <a:t>ordinal</a:t>
            </a:r>
            <a:r>
              <a:rPr lang="en-US" sz="2100" dirty="0"/>
              <a:t> and </a:t>
            </a:r>
            <a:r>
              <a:rPr lang="en-US" sz="2100" i="1" dirty="0"/>
              <a:t>nominal</a:t>
            </a:r>
            <a:r>
              <a:rPr lang="en-US" sz="2100" dirty="0"/>
              <a:t> variables</a:t>
            </a:r>
            <a:endParaRPr lang="en-US" sz="2500" dirty="0"/>
          </a:p>
          <a:p>
            <a:pPr lvl="2"/>
            <a:r>
              <a:rPr lang="en-US" sz="2100" i="1" dirty="0"/>
              <a:t>heterogeneous</a:t>
            </a:r>
            <a:r>
              <a:rPr lang="en-US" sz="2100" dirty="0"/>
              <a:t> and </a:t>
            </a:r>
            <a:r>
              <a:rPr lang="en-US" sz="2100" i="1" dirty="0"/>
              <a:t>homogeneous</a:t>
            </a:r>
            <a:r>
              <a:rPr lang="en-US" sz="2100" dirty="0"/>
              <a:t> distribution</a:t>
            </a:r>
            <a:endParaRPr lang="en-US" sz="2500" dirty="0"/>
          </a:p>
          <a:p>
            <a:pPr marL="0" indent="0">
              <a:buNone/>
            </a:pPr>
            <a:endParaRPr lang="en-US" sz="3200" dirty="0"/>
          </a:p>
        </p:txBody>
      </p:sp>
    </p:spTree>
    <p:extLst>
      <p:ext uri="{BB962C8B-B14F-4D97-AF65-F5344CB8AC3E}">
        <p14:creationId xmlns:p14="http://schemas.microsoft.com/office/powerpoint/2010/main" xmlns="" val="33195692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457200" y="762000"/>
            <a:ext cx="8229600" cy="5623560"/>
          </a:xfrm>
        </p:spPr>
        <p:txBody>
          <a:bodyPr>
            <a:normAutofit/>
          </a:bodyPr>
          <a:lstStyle/>
          <a:p>
            <a:pPr marL="0" indent="0">
              <a:buNone/>
            </a:pPr>
            <a:r>
              <a:rPr lang="en-US" b="1" u="sng" dirty="0"/>
              <a:t>Discussion Topic</a:t>
            </a:r>
            <a:r>
              <a:rPr lang="en-US" dirty="0"/>
              <a:t>: Which type of variable (ordinal, nominal, or numeric) you think will be most useful for statistical analysis? Which type of variable you think is usually present in a surveys given to groups of people?  Look at survey results from newspapers or online and report the variables and their categories.</a:t>
            </a:r>
          </a:p>
          <a:p>
            <a:pPr marL="0" indent="0">
              <a:buNone/>
            </a:pPr>
            <a:endParaRPr lang="en-US" dirty="0"/>
          </a:p>
        </p:txBody>
      </p:sp>
    </p:spTree>
    <p:extLst>
      <p:ext uri="{BB962C8B-B14F-4D97-AF65-F5344CB8AC3E}">
        <p14:creationId xmlns:p14="http://schemas.microsoft.com/office/powerpoint/2010/main" xmlns="" val="19289800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effectLst>
                  <a:outerShdw blurRad="38100" dist="38100" dir="2700000" algn="tl">
                    <a:srgbClr val="000000">
                      <a:alpha val="43137"/>
                    </a:srgbClr>
                  </a:outerShdw>
                </a:effectLst>
              </a:rPr>
              <a:t>What is Statistics</a:t>
            </a:r>
            <a:endParaRPr lang="en-US" dirty="0">
              <a:effectLst>
                <a:outerShdw blurRad="38100" dist="38100" dir="2700000" algn="tl">
                  <a:srgbClr val="000000">
                    <a:alpha val="43137"/>
                  </a:srgbClr>
                </a:outerShdw>
              </a:effectLst>
            </a:endParaRPr>
          </a:p>
        </p:txBody>
      </p:sp>
      <p:sp>
        <p:nvSpPr>
          <p:cNvPr id="4" name="Content Placeholder 3"/>
          <p:cNvSpPr>
            <a:spLocks noGrp="1"/>
          </p:cNvSpPr>
          <p:nvPr>
            <p:ph sz="quarter" idx="1"/>
          </p:nvPr>
        </p:nvSpPr>
        <p:spPr>
          <a:xfrm>
            <a:off x="381000" y="1219200"/>
            <a:ext cx="8305800" cy="5410200"/>
          </a:xfrm>
        </p:spPr>
        <p:txBody>
          <a:bodyPr>
            <a:normAutofit fontScale="92500" lnSpcReduction="10000"/>
          </a:bodyPr>
          <a:lstStyle/>
          <a:p>
            <a:r>
              <a:rPr lang="en-US" dirty="0"/>
              <a:t>Everybody relies on data in one way or another:</a:t>
            </a:r>
          </a:p>
          <a:p>
            <a:pPr lvl="1"/>
            <a:r>
              <a:rPr lang="en-US" dirty="0"/>
              <a:t>corporate presidents decide company policy based on quarterly sales figures</a:t>
            </a:r>
          </a:p>
          <a:p>
            <a:pPr lvl="1"/>
            <a:r>
              <a:rPr lang="en-US" dirty="0"/>
              <a:t>politicians decide on campaign strategy based on polls</a:t>
            </a:r>
          </a:p>
          <a:p>
            <a:pPr lvl="1"/>
            <a:r>
              <a:rPr lang="en-US" dirty="0"/>
              <a:t>teachers decide grading curves based on a bell curve</a:t>
            </a:r>
          </a:p>
          <a:p>
            <a:pPr lvl="1"/>
            <a:r>
              <a:rPr lang="en-US" dirty="0"/>
              <a:t>you and I decide whether to smoke or not based on health records of other </a:t>
            </a:r>
            <a:r>
              <a:rPr lang="en-US" dirty="0" smtClean="0"/>
              <a:t>people</a:t>
            </a:r>
          </a:p>
          <a:p>
            <a:r>
              <a:rPr lang="en-US" dirty="0" smtClean="0"/>
              <a:t>Therefore</a:t>
            </a:r>
            <a:r>
              <a:rPr lang="en-US" dirty="0"/>
              <a:t>, we need a comprehensive and understandable way to deal with data</a:t>
            </a:r>
            <a:r>
              <a:rPr lang="en-US" dirty="0" smtClean="0"/>
              <a:t>:</a:t>
            </a:r>
          </a:p>
          <a:p>
            <a:r>
              <a:rPr lang="en-US" b="1" i="1" dirty="0"/>
              <a:t>Statistics</a:t>
            </a:r>
            <a:r>
              <a:rPr lang="en-US" i="1" dirty="0"/>
              <a:t> is the study of making sense of data</a:t>
            </a:r>
            <a:r>
              <a:rPr lang="en-US" i="1" dirty="0" smtClean="0"/>
              <a:t>.</a:t>
            </a:r>
            <a:endParaRPr lang="en-US" dirty="0"/>
          </a:p>
          <a:p>
            <a:pPr lvl="1"/>
            <a:r>
              <a:rPr lang="en-US" dirty="0"/>
              <a:t>There are four components:</a:t>
            </a:r>
          </a:p>
          <a:p>
            <a:pPr lvl="2"/>
            <a:r>
              <a:rPr lang="en-US" sz="2200" dirty="0"/>
              <a:t>collecting data</a:t>
            </a:r>
          </a:p>
          <a:p>
            <a:pPr lvl="2"/>
            <a:r>
              <a:rPr lang="en-US" sz="2200" dirty="0"/>
              <a:t>summarizing data</a:t>
            </a:r>
          </a:p>
          <a:p>
            <a:pPr lvl="2"/>
            <a:r>
              <a:rPr lang="en-US" sz="2200" dirty="0"/>
              <a:t>analyzing data</a:t>
            </a:r>
          </a:p>
          <a:p>
            <a:pPr lvl="2"/>
            <a:r>
              <a:rPr lang="en-US" sz="2200" dirty="0"/>
              <a:t>presenting data</a:t>
            </a:r>
          </a:p>
          <a:p>
            <a:pPr marL="0" indent="0">
              <a:buNone/>
            </a:pPr>
            <a:endParaRPr lang="en-US" dirty="0"/>
          </a:p>
        </p:txBody>
      </p:sp>
    </p:spTree>
    <p:extLst>
      <p:ext uri="{BB962C8B-B14F-4D97-AF65-F5344CB8AC3E}">
        <p14:creationId xmlns:p14="http://schemas.microsoft.com/office/powerpoint/2010/main" xmlns="" val="40157674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304800" y="381000"/>
            <a:ext cx="8458200" cy="6096000"/>
          </a:xfrm>
        </p:spPr>
        <p:txBody>
          <a:bodyPr>
            <a:noAutofit/>
          </a:bodyPr>
          <a:lstStyle/>
          <a:p>
            <a:r>
              <a:rPr lang="en-US" sz="1900" dirty="0"/>
              <a:t>The basic objective of statistics is to get information about a larger group just by looking at a small part of that group. We will </a:t>
            </a:r>
            <a:r>
              <a:rPr lang="en-US" sz="1900" dirty="0" smtClean="0"/>
              <a:t>define </a:t>
            </a:r>
            <a:r>
              <a:rPr lang="en-US" sz="1900" i="1" dirty="0" smtClean="0"/>
              <a:t>the term </a:t>
            </a:r>
            <a:r>
              <a:rPr lang="en-US" sz="1900" b="1" i="1" dirty="0" smtClean="0"/>
              <a:t>population</a:t>
            </a:r>
            <a:r>
              <a:rPr lang="en-US" sz="1900" i="1" dirty="0"/>
              <a:t> to stand for the set of all measurements of </a:t>
            </a:r>
            <a:r>
              <a:rPr lang="en-US" sz="1900" i="1" dirty="0" smtClean="0"/>
              <a:t>interest.</a:t>
            </a:r>
            <a:endParaRPr lang="en-US" sz="1900" dirty="0"/>
          </a:p>
          <a:p>
            <a:r>
              <a:rPr lang="en-US" sz="1900" dirty="0"/>
              <a:t>A population could be (1) the set of all photographs of Mars, or (2) the set of heights of people in the US Army, or (3) the set of all measurements of water quality taking from the Hudson river, or (4) the set of all problems that can be solved using statistics. On the other hand, </a:t>
            </a:r>
            <a:r>
              <a:rPr lang="en-US" sz="1900" i="1" dirty="0"/>
              <a:t>the term </a:t>
            </a:r>
            <a:r>
              <a:rPr lang="en-US" sz="1900" b="1" i="1" dirty="0"/>
              <a:t>sample</a:t>
            </a:r>
            <a:r>
              <a:rPr lang="en-US" sz="1900" i="1" dirty="0"/>
              <a:t> will denote any subset of measurements selected from the population</a:t>
            </a:r>
            <a:endParaRPr lang="en-US" sz="1900" dirty="0"/>
          </a:p>
          <a:p>
            <a:r>
              <a:rPr lang="en-US" sz="1900" dirty="0"/>
              <a:t>For example,  a sample could be (a) the pictures selected from population (1) from a specific region of Mars, or (b) the heights of people in a particular division of the US Army, or (3) the set of water </a:t>
            </a:r>
            <a:r>
              <a:rPr lang="en-US" sz="1900" dirty="0" smtClean="0"/>
              <a:t>measurements </a:t>
            </a:r>
            <a:r>
              <a:rPr lang="en-US" sz="1900" dirty="0"/>
              <a:t>of the Hudson River taken on 7/24/2003, or (4) the statistical problems we are solving in this class. In </a:t>
            </a:r>
            <a:r>
              <a:rPr lang="en-US" sz="1900" dirty="0" smtClean="0"/>
              <a:t>addition, </a:t>
            </a:r>
            <a:r>
              <a:rPr lang="en-US" sz="1900" i="1" dirty="0" smtClean="0"/>
              <a:t>the term </a:t>
            </a:r>
            <a:r>
              <a:rPr lang="en-US" sz="1900" b="1" i="1" dirty="0" smtClean="0"/>
              <a:t>statistical </a:t>
            </a:r>
            <a:r>
              <a:rPr lang="en-US" sz="1900" b="1" i="1" dirty="0"/>
              <a:t>inference</a:t>
            </a:r>
            <a:r>
              <a:rPr lang="en-US" sz="1900" i="1" dirty="0"/>
              <a:t> stands for an estimate, prediction, or other generalization about a population based on information contained in a sample.</a:t>
            </a:r>
            <a:endParaRPr lang="en-US" sz="1900" dirty="0"/>
          </a:p>
          <a:p>
            <a:r>
              <a:rPr lang="en-US" sz="1900" dirty="0"/>
              <a:t>We can now rephrase the basic objective of statistics as follows:</a:t>
            </a:r>
          </a:p>
          <a:p>
            <a:pPr lvl="1"/>
            <a:r>
              <a:rPr lang="en-US" sz="1800" i="1" dirty="0"/>
              <a:t>With Statistics we want to make inferences about a population based on information collected from a sample.</a:t>
            </a:r>
            <a:endParaRPr lang="en-US" sz="1800" dirty="0"/>
          </a:p>
          <a:p>
            <a:pPr marL="0" indent="0">
              <a:buNone/>
            </a:pPr>
            <a:endParaRPr lang="en-US" sz="1900" dirty="0"/>
          </a:p>
        </p:txBody>
      </p:sp>
    </p:spTree>
    <p:extLst>
      <p:ext uri="{BB962C8B-B14F-4D97-AF65-F5344CB8AC3E}">
        <p14:creationId xmlns:p14="http://schemas.microsoft.com/office/powerpoint/2010/main" xmlns="" val="2854607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1"/>
            <p:extLst>
              <p:ext uri="{D42A27DB-BD31-4B8C-83A1-F6EECF244321}">
                <p14:modId xmlns:p14="http://schemas.microsoft.com/office/powerpoint/2010/main" xmlns="" val="4274329468"/>
              </p:ext>
            </p:extLst>
          </p:nvPr>
        </p:nvGraphicFramePr>
        <p:xfrm>
          <a:off x="533400" y="1219200"/>
          <a:ext cx="81534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533400" y="228600"/>
            <a:ext cx="8001000" cy="830997"/>
          </a:xfrm>
          <a:prstGeom prst="rect">
            <a:avLst/>
          </a:prstGeom>
        </p:spPr>
        <p:txBody>
          <a:bodyPr wrap="square">
            <a:spAutoFit/>
          </a:bodyPr>
          <a:lstStyle/>
          <a:p>
            <a:r>
              <a:rPr lang="en-US" sz="2400" dirty="0"/>
              <a:t>To be more precise, we will approach a "generic statistical problem" using these four steps:</a:t>
            </a:r>
          </a:p>
        </p:txBody>
      </p:sp>
    </p:spTree>
    <p:extLst>
      <p:ext uri="{BB962C8B-B14F-4D97-AF65-F5344CB8AC3E}">
        <p14:creationId xmlns:p14="http://schemas.microsoft.com/office/powerpoint/2010/main" xmlns="" val="1708667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3"/>
          <p:cNvGraphicFramePr>
            <a:graphicFrameLocks/>
          </p:cNvGraphicFramePr>
          <p:nvPr>
            <p:extLst>
              <p:ext uri="{D42A27DB-BD31-4B8C-83A1-F6EECF244321}">
                <p14:modId xmlns:p14="http://schemas.microsoft.com/office/powerpoint/2010/main" xmlns="" val="1165307251"/>
              </p:ext>
            </p:extLst>
          </p:nvPr>
        </p:nvGraphicFramePr>
        <p:xfrm>
          <a:off x="457200" y="1143000"/>
          <a:ext cx="82296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Content Placeholder 3"/>
          <p:cNvSpPr>
            <a:spLocks noGrp="1"/>
          </p:cNvSpPr>
          <p:nvPr>
            <p:ph sz="quarter" idx="1"/>
          </p:nvPr>
        </p:nvSpPr>
        <p:spPr>
          <a:xfrm>
            <a:off x="419100" y="152400"/>
            <a:ext cx="8305800" cy="838200"/>
          </a:xfrm>
        </p:spPr>
        <p:txBody>
          <a:bodyPr>
            <a:noAutofit/>
          </a:bodyPr>
          <a:lstStyle/>
          <a:p>
            <a:pPr marL="0" lvl="1" indent="0">
              <a:spcBef>
                <a:spcPts val="600"/>
              </a:spcBef>
              <a:buNone/>
            </a:pPr>
            <a:r>
              <a:rPr lang="en-US" sz="2000" b="1" dirty="0">
                <a:solidFill>
                  <a:srgbClr val="C00000"/>
                </a:solidFill>
                <a:latin typeface="+mj-lt"/>
              </a:rPr>
              <a:t>Example:</a:t>
            </a:r>
            <a:r>
              <a:rPr lang="en-US" sz="1800" b="1" dirty="0"/>
              <a:t> </a:t>
            </a:r>
            <a:r>
              <a:rPr lang="en-US" sz="1800" dirty="0"/>
              <a:t>A tax auditor is responsible for 25,000 accounts. How many accounts are in error (resulting in a loss of revenue)?</a:t>
            </a:r>
          </a:p>
          <a:p>
            <a:pPr marL="0" indent="0">
              <a:buNone/>
            </a:pPr>
            <a:r>
              <a:rPr lang="en-US" sz="1800" b="1" dirty="0" smtClean="0"/>
              <a:t>The </a:t>
            </a:r>
            <a:r>
              <a:rPr lang="en-US" sz="1800" b="1" dirty="0"/>
              <a:t>steps involved in trying to find a suitable answer to this question are:</a:t>
            </a:r>
          </a:p>
          <a:p>
            <a:endParaRPr lang="en-US" sz="1800" dirty="0"/>
          </a:p>
        </p:txBody>
      </p:sp>
    </p:spTree>
    <p:extLst>
      <p:ext uri="{BB962C8B-B14F-4D97-AF65-F5344CB8AC3E}">
        <p14:creationId xmlns:p14="http://schemas.microsoft.com/office/powerpoint/2010/main" xmlns="" val="20621378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381000" y="457200"/>
            <a:ext cx="8382000" cy="5943600"/>
          </a:xfrm>
        </p:spPr>
        <p:txBody>
          <a:bodyPr>
            <a:noAutofit/>
          </a:bodyPr>
          <a:lstStyle/>
          <a:p>
            <a:pPr>
              <a:buFont typeface="Wingdings" pitchFamily="2" charset="2"/>
              <a:buChar char="§"/>
            </a:pPr>
            <a:r>
              <a:rPr lang="en-US" sz="2100" dirty="0"/>
              <a:t>Note that we have not clarified how to obtain the error for our guess, but will describe that in a later module. The analysis of the data is usually done by using a calculator, or - more frequently these days - with the help of a software package. In our course we will use Microsoft Excel to help us perform statistical analysis.</a:t>
            </a:r>
          </a:p>
          <a:p>
            <a:pPr>
              <a:buFont typeface="Wingdings" pitchFamily="2" charset="2"/>
              <a:buChar char="§"/>
            </a:pPr>
            <a:r>
              <a:rPr lang="en-US" sz="2100" dirty="0"/>
              <a:t>A second detail not mentioned in the above example is how the 2000 accounts were selected at random. Of course, one would like to select that sample as 'unbiased' or as 'randomly' as possible. It turns out that selecting such a random sample is not easy. In fact, it is frequently the most difficult process in applying statistics in the real </a:t>
            </a:r>
            <a:r>
              <a:rPr lang="en-US" sz="2100" dirty="0" smtClean="0"/>
              <a:t>world!</a:t>
            </a:r>
          </a:p>
          <a:p>
            <a:pPr marL="0" indent="0">
              <a:buNone/>
            </a:pPr>
            <a:r>
              <a:rPr lang="en-US" sz="2400" b="1" dirty="0" smtClean="0">
                <a:solidFill>
                  <a:srgbClr val="C00000"/>
                </a:solidFill>
                <a:latin typeface="+mj-lt"/>
              </a:rPr>
              <a:t>Example</a:t>
            </a:r>
            <a:r>
              <a:rPr lang="en-US" sz="2400" b="1" dirty="0">
                <a:solidFill>
                  <a:srgbClr val="C00000"/>
                </a:solidFill>
                <a:latin typeface="+mj-lt"/>
              </a:rPr>
              <a:t>:</a:t>
            </a:r>
            <a:r>
              <a:rPr lang="en-US" sz="2100" dirty="0"/>
              <a:t> What's the average income of people living in </a:t>
            </a:r>
            <a:r>
              <a:rPr lang="en-US" sz="2100" dirty="0" smtClean="0"/>
              <a:t>NYC?</a:t>
            </a:r>
          </a:p>
          <a:p>
            <a:pPr lvl="1">
              <a:buFont typeface="Wingdings" pitchFamily="2" charset="2"/>
              <a:buChar char="Ø"/>
            </a:pPr>
            <a:r>
              <a:rPr lang="en-US" sz="2000" dirty="0" smtClean="0"/>
              <a:t>The </a:t>
            </a:r>
            <a:r>
              <a:rPr lang="en-US" sz="2000" dirty="0"/>
              <a:t>most accurate approach apparently would be to ask everyone living in NYC about their income, add it up, and divide by the total number of people asked (which will give the precise average</a:t>
            </a:r>
            <a:r>
              <a:rPr lang="en-US" sz="2000" dirty="0" smtClean="0"/>
              <a:t>).</a:t>
            </a:r>
          </a:p>
          <a:p>
            <a:pPr lvl="1">
              <a:buFont typeface="Wingdings" pitchFamily="2" charset="2"/>
              <a:buChar char="Ø"/>
            </a:pPr>
            <a:r>
              <a:rPr lang="en-US" sz="2000" dirty="0" smtClean="0"/>
              <a:t>However</a:t>
            </a:r>
            <a:r>
              <a:rPr lang="en-US" sz="2000" dirty="0"/>
              <a:t>, that is not only impractical, it could not even theoretically work.</a:t>
            </a:r>
          </a:p>
          <a:p>
            <a:pPr marL="0" indent="0">
              <a:buNone/>
            </a:pPr>
            <a:endParaRPr lang="en-US" sz="2100" dirty="0"/>
          </a:p>
        </p:txBody>
      </p:sp>
    </p:spTree>
    <p:extLst>
      <p:ext uri="{BB962C8B-B14F-4D97-AF65-F5344CB8AC3E}">
        <p14:creationId xmlns:p14="http://schemas.microsoft.com/office/powerpoint/2010/main" xmlns="" val="27243650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533400" y="533400"/>
            <a:ext cx="8153400" cy="5791200"/>
          </a:xfrm>
        </p:spPr>
        <p:txBody>
          <a:bodyPr>
            <a:normAutofit fontScale="77500" lnSpcReduction="20000"/>
          </a:bodyPr>
          <a:lstStyle/>
          <a:p>
            <a:pPr marL="0" indent="0">
              <a:buNone/>
            </a:pPr>
            <a:r>
              <a:rPr lang="en-US" b="1" i="1" u="sng" dirty="0"/>
              <a:t>Discussion Topic</a:t>
            </a:r>
            <a:r>
              <a:rPr lang="en-US" b="1" i="1" dirty="0"/>
              <a:t>: </a:t>
            </a:r>
            <a:r>
              <a:rPr lang="en-US" i="1" dirty="0"/>
              <a:t>Discuss the difficulties involved when trying to question everyone living in New York City about their income to determine the average income of NYC residents.</a:t>
            </a:r>
            <a:endParaRPr lang="en-US" dirty="0"/>
          </a:p>
          <a:p>
            <a:r>
              <a:rPr lang="en-US" dirty="0"/>
              <a:t>Therefore, instead of finding the </a:t>
            </a:r>
            <a:r>
              <a:rPr lang="en-US" i="1" dirty="0"/>
              <a:t>exact</a:t>
            </a:r>
            <a:r>
              <a:rPr lang="en-US" dirty="0"/>
              <a:t> average, we can try to </a:t>
            </a:r>
            <a:r>
              <a:rPr lang="en-US" i="1" dirty="0"/>
              <a:t>estimate</a:t>
            </a:r>
            <a:r>
              <a:rPr lang="en-US" dirty="0"/>
              <a:t> it. So, our first problem will be to randomly select a small sample, say of size 1000, find the average income of that sample (which is perfectly within our capabilities), and then draw conclusions from that sample about the whole population.</a:t>
            </a:r>
          </a:p>
          <a:p>
            <a:r>
              <a:rPr lang="en-US" dirty="0"/>
              <a:t>We might try to use the following procedure to select our random sample:</a:t>
            </a:r>
          </a:p>
          <a:p>
            <a:pPr lvl="1"/>
            <a:r>
              <a:rPr lang="en-US" dirty="0"/>
              <a:t>Open the latest New York City phone book</a:t>
            </a:r>
          </a:p>
          <a:p>
            <a:pPr lvl="1"/>
            <a:r>
              <a:rPr lang="en-US" dirty="0"/>
              <a:t>Select one page "at random"</a:t>
            </a:r>
          </a:p>
          <a:p>
            <a:pPr lvl="1"/>
            <a:r>
              <a:rPr lang="en-US" dirty="0"/>
              <a:t>Select the first 1000 people starting from that </a:t>
            </a:r>
            <a:r>
              <a:rPr lang="en-US" dirty="0" smtClean="0"/>
              <a:t>page</a:t>
            </a:r>
            <a:endParaRPr lang="en-US" dirty="0"/>
          </a:p>
          <a:p>
            <a:r>
              <a:rPr lang="en-US" dirty="0"/>
              <a:t>Call them and ask them for their income. Compute the average of that group, and say that this average is representative for the average income of </a:t>
            </a:r>
            <a:r>
              <a:rPr lang="en-US" i="1" dirty="0"/>
              <a:t>all</a:t>
            </a:r>
            <a:r>
              <a:rPr lang="en-US" dirty="0"/>
              <a:t> people in NYC, approximately.</a:t>
            </a:r>
          </a:p>
          <a:p>
            <a:pPr marL="0" indent="0">
              <a:buNone/>
            </a:pPr>
            <a:r>
              <a:rPr lang="en-US" b="1" i="1" u="sng" dirty="0"/>
              <a:t>Discussion Topic</a:t>
            </a:r>
            <a:r>
              <a:rPr lang="en-US" i="1" dirty="0"/>
              <a:t>: Discuss whether the above method of randomly selecting 1000 people in New York City will indeed yield a "random sample", using your  intuitive understanding of what a "random sample" ought to be. If you find flaws in the above procedure, try to come up with a better one.</a:t>
            </a:r>
            <a:endParaRPr lang="en-US" dirty="0"/>
          </a:p>
          <a:p>
            <a:pPr marL="0" indent="0">
              <a:buNone/>
            </a:pPr>
            <a:endParaRPr lang="en-US" dirty="0"/>
          </a:p>
        </p:txBody>
      </p:sp>
    </p:spTree>
    <p:extLst>
      <p:ext uri="{BB962C8B-B14F-4D97-AF65-F5344CB8AC3E}">
        <p14:creationId xmlns:p14="http://schemas.microsoft.com/office/powerpoint/2010/main" xmlns="" val="39281440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381000" y="1219200"/>
            <a:ext cx="8305800" cy="5181600"/>
          </a:xfrm>
        </p:spPr>
        <p:txBody>
          <a:bodyPr>
            <a:normAutofit fontScale="92500" lnSpcReduction="20000"/>
          </a:bodyPr>
          <a:lstStyle/>
          <a:p>
            <a:pPr marL="0" indent="0">
              <a:buNone/>
            </a:pPr>
            <a:r>
              <a:rPr lang="en-US" dirty="0"/>
              <a:t>In the previous section we discussed the following example:</a:t>
            </a:r>
          </a:p>
          <a:p>
            <a:pPr marL="0" indent="0">
              <a:buNone/>
            </a:pPr>
            <a:r>
              <a:rPr lang="en-US" sz="2800" b="1" dirty="0">
                <a:solidFill>
                  <a:srgbClr val="C00000"/>
                </a:solidFill>
                <a:latin typeface="+mj-lt"/>
              </a:rPr>
              <a:t>Example:</a:t>
            </a:r>
            <a:r>
              <a:rPr lang="en-US" sz="2800" dirty="0"/>
              <a:t> </a:t>
            </a:r>
            <a:r>
              <a:rPr lang="en-US" dirty="0"/>
              <a:t>What's the average income of people living in NYC?</a:t>
            </a:r>
          </a:p>
          <a:p>
            <a:pPr lvl="1"/>
            <a:r>
              <a:rPr lang="en-US" dirty="0"/>
              <a:t>The most accurate approach apparently would be to ask everyone living in NYC about their income, add it up, and divide by the total number of people asked (which will give the precise average).</a:t>
            </a:r>
          </a:p>
          <a:p>
            <a:pPr lvl="1"/>
            <a:r>
              <a:rPr lang="en-US" dirty="0"/>
              <a:t>However, that is not only impractical (very time consuming and expensive), it could not even theoretically work. For example, when asking the last people in NYC about their income, the ones we asked first may have moved out of NYC, their income may have changed by now, or new people might have moved into NYC that we not on our original list.</a:t>
            </a:r>
          </a:p>
          <a:p>
            <a:pPr lvl="1"/>
            <a:r>
              <a:rPr lang="en-US" dirty="0"/>
              <a:t>Therefore, instead of finding the </a:t>
            </a:r>
            <a:r>
              <a:rPr lang="en-US" i="1" dirty="0"/>
              <a:t>exact</a:t>
            </a:r>
            <a:r>
              <a:rPr lang="en-US" dirty="0"/>
              <a:t> average, we can try to </a:t>
            </a:r>
            <a:r>
              <a:rPr lang="en-US" i="1" dirty="0"/>
              <a:t>estimate</a:t>
            </a:r>
            <a:r>
              <a:rPr lang="en-US" dirty="0"/>
              <a:t> it. So, our first problem will be to randomly select a small sample, say of size 1000, find the average income of that sample (which is perfectly within our capabilities), and then draw conclusions from that sample about the whole population.</a:t>
            </a:r>
          </a:p>
          <a:p>
            <a:pPr lvl="1"/>
            <a:endParaRPr lang="en-US" dirty="0"/>
          </a:p>
        </p:txBody>
      </p:sp>
      <p:sp>
        <p:nvSpPr>
          <p:cNvPr id="3" name="Title 2"/>
          <p:cNvSpPr>
            <a:spLocks noGrp="1"/>
          </p:cNvSpPr>
          <p:nvPr>
            <p:ph type="title"/>
          </p:nvPr>
        </p:nvSpPr>
        <p:spPr/>
        <p:txBody>
          <a:bodyPr/>
          <a:lstStyle/>
          <a:p>
            <a:r>
              <a:rPr lang="en-US" dirty="0" smtClean="0"/>
              <a:t>What is a “Random Sample”</a:t>
            </a:r>
            <a:endParaRPr lang="en-US" dirty="0"/>
          </a:p>
        </p:txBody>
      </p:sp>
    </p:spTree>
    <p:extLst>
      <p:ext uri="{BB962C8B-B14F-4D97-AF65-F5344CB8AC3E}">
        <p14:creationId xmlns:p14="http://schemas.microsoft.com/office/powerpoint/2010/main" xmlns="" val="342918299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Dec">
      <a:majorFont>
        <a:latin typeface="Palatino Linotype"/>
        <a:ea typeface=""/>
        <a:cs typeface=""/>
      </a:majorFont>
      <a:minorFont>
        <a:latin typeface="Arial"/>
        <a:ea typeface=""/>
        <a:cs typeface=""/>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186</TotalTime>
  <Words>933</Words>
  <Application>Microsoft Office PowerPoint</Application>
  <PresentationFormat>On-screen Show (4:3)</PresentationFormat>
  <Paragraphs>143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Origin</vt:lpstr>
      <vt:lpstr>Introduction</vt:lpstr>
      <vt:lpstr>Overview</vt:lpstr>
      <vt:lpstr>What is Statistics</vt:lpstr>
      <vt:lpstr>Slide 4</vt:lpstr>
      <vt:lpstr>Slide 5</vt:lpstr>
      <vt:lpstr>Slide 6</vt:lpstr>
      <vt:lpstr>Slide 7</vt:lpstr>
      <vt:lpstr>Slide 8</vt:lpstr>
      <vt:lpstr>What is a “Random Sample”</vt:lpstr>
      <vt:lpstr>Slide 10</vt:lpstr>
      <vt:lpstr>Slide 11</vt:lpstr>
      <vt:lpstr>Slide 12</vt:lpstr>
      <vt:lpstr>Variables and Distributions</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Justin Bateh</cp:lastModifiedBy>
  <cp:revision>64</cp:revision>
  <dcterms:created xsi:type="dcterms:W3CDTF">2013-12-28T07:56:45Z</dcterms:created>
  <dcterms:modified xsi:type="dcterms:W3CDTF">2014-01-10T19:43:21Z</dcterms:modified>
</cp:coreProperties>
</file>