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900"/>
    <a:srgbClr val="006666"/>
    <a:srgbClr val="008080"/>
    <a:srgbClr val="333300"/>
    <a:srgbClr val="663300"/>
    <a:srgbClr val="142F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6E6F8F-52C3-41B2-B216-25F1AC2C2C9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 name="Title 2"/>
          <p:cNvSpPr>
            <a:spLocks noGrp="1"/>
          </p:cNvSpPr>
          <p:nvPr>
            <p:ph type="title"/>
          </p:nvPr>
        </p:nvSpPr>
        <p:spPr/>
        <p:txBody>
          <a:bodyPr>
            <a:normAutofit/>
          </a:bodyPr>
          <a:lstStyle>
            <a:lvl1pPr>
              <a:defRPr sz="4000" b="1">
                <a:solidFill>
                  <a:srgbClr val="006666"/>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609600"/>
            <a:ext cx="8229600" cy="5775960"/>
          </a:xfrm>
        </p:spPr>
        <p:txBody>
          <a:bodyPr/>
          <a:lstStyle>
            <a:lvl1pPr marL="457200" indent="-457200" algn="just">
              <a:buClr>
                <a:schemeClr val="accent2">
                  <a:lumMod val="50000"/>
                </a:schemeClr>
              </a:buClr>
              <a:buFont typeface="Wingdings" pitchFamily="2" charset="2"/>
              <a:buChar char="Ø"/>
              <a:defRPr/>
            </a:lvl1pPr>
            <a:lvl2pPr marL="617220" indent="-342900" algn="just">
              <a:buClr>
                <a:schemeClr val="accent2">
                  <a:lumMod val="50000"/>
                </a:schemeClr>
              </a:buClr>
              <a:buFont typeface="Wingdings" pitchFamily="2" charset="2"/>
              <a:buChar char="§"/>
              <a:defRPr>
                <a:solidFill>
                  <a:schemeClr val="tx1"/>
                </a:solidFill>
              </a:defRPr>
            </a:lvl2pPr>
            <a:lvl3pPr marL="937260" indent="-342900" algn="just">
              <a:buClr>
                <a:schemeClr val="accent2">
                  <a:lumMod val="50000"/>
                </a:schemeClr>
              </a:buClr>
              <a:buFont typeface="Arial" pitchFamily="34" charset="0"/>
              <a:buChar char="•"/>
              <a:defRPr>
                <a:solidFill>
                  <a:srgbClr val="321900"/>
                </a:solidFill>
              </a:defRPr>
            </a:lvl3pPr>
            <a:lvl4pPr marL="1097280" indent="-228600" algn="just">
              <a:buClr>
                <a:schemeClr val="accent2">
                  <a:lumMod val="50000"/>
                </a:schemeClr>
              </a:buClr>
              <a:buFont typeface="Arial" pitchFamily="34" charset="0"/>
              <a:buChar char="•"/>
              <a:defRPr>
                <a:solidFill>
                  <a:srgbClr val="321900"/>
                </a:solidFill>
              </a:defRPr>
            </a:lvl4pPr>
            <a:lvl5pPr marL="1371600" indent="-228600" algn="just">
              <a:buClr>
                <a:schemeClr val="accent2">
                  <a:lumMod val="50000"/>
                </a:schemeClr>
              </a:buClr>
              <a:buFont typeface="Arial" pitchFamily="34" charset="0"/>
              <a:buChar char="•"/>
              <a:defRPr>
                <a:solidFill>
                  <a:srgbClr val="3219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xmlns="" val="592233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5031EE-BE9D-4C1A-8D83-928C98FA9702}" type="datetimeFigureOut">
              <a:rPr lang="en-US" smtClean="0"/>
              <a:pPr/>
              <a:t>1/10/2014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D6E6F8F-52C3-41B2-B216-25F1AC2C2C9A}"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5031EE-BE9D-4C1A-8D83-928C98FA9702}"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6E6F8F-52C3-41B2-B216-25F1AC2C2C9A}"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5031EE-BE9D-4C1A-8D83-928C98FA9702}"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6E6F8F-52C3-41B2-B216-25F1AC2C2C9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031EE-BE9D-4C1A-8D83-928C98FA9702}"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6E6F8F-52C3-41B2-B216-25F1AC2C2C9A}"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5031EE-BE9D-4C1A-8D83-928C98FA9702}"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6E6F8F-52C3-41B2-B216-25F1AC2C2C9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5031EE-BE9D-4C1A-8D83-928C98FA9702}" type="datetimeFigureOut">
              <a:rPr lang="en-US" smtClean="0"/>
              <a:pPr/>
              <a:t>1/10/2014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D6E6F8F-52C3-41B2-B216-25F1AC2C2C9A}"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l" rtl="0" eaLnBrk="1" latinLnBrk="0" hangingPunct="1">
        <a:spcBef>
          <a:spcPct val="0"/>
        </a:spcBef>
        <a:buNone/>
        <a:defRPr kumimoji="0" sz="3600" kern="1200">
          <a:solidFill>
            <a:srgbClr val="333300"/>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rgbClr val="142F86"/>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142F86"/>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142F86"/>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142F86"/>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thcs.org/statistics/course/Intro/data/simple_example.xl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effectLst>
                  <a:outerShdw blurRad="38100" dist="38100" dir="2700000" algn="tl">
                    <a:srgbClr val="000000">
                      <a:alpha val="43137"/>
                    </a:srgbClr>
                  </a:outerShdw>
                </a:effectLst>
              </a:rPr>
              <a:t>Using Microsoft Excel</a:t>
            </a:r>
            <a:endParaRPr lang="en-US" sz="4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5105400"/>
            <a:ext cx="6858000" cy="1047750"/>
          </a:xfrm>
        </p:spPr>
        <p:txBody>
          <a:bodyPr>
            <a:normAutofit fontScale="92500" lnSpcReduction="10000"/>
          </a:bodyPr>
          <a:lstStyle/>
          <a:p>
            <a:r>
              <a:rPr lang="en-US" dirty="0" smtClean="0"/>
              <a:t>  By Dr. Justin </a:t>
            </a:r>
            <a:r>
              <a:rPr lang="en-US" dirty="0" err="1" smtClean="0"/>
              <a:t>Bateh</a:t>
            </a:r>
            <a:r>
              <a:rPr lang="en-US" dirty="0" smtClean="0"/>
              <a:t>, Florida State College at Jacksonville &amp;</a:t>
            </a:r>
          </a:p>
          <a:p>
            <a:r>
              <a:rPr lang="en-US" dirty="0" smtClean="0"/>
              <a:t>        Dr. Bert </a:t>
            </a:r>
            <a:r>
              <a:rPr lang="en-US" dirty="0" err="1" smtClean="0"/>
              <a:t>Wachsmuth</a:t>
            </a:r>
            <a:r>
              <a:rPr lang="en-US" dirty="0" smtClean="0"/>
              <a:t>, Seton Hall University</a:t>
            </a:r>
          </a:p>
          <a:p>
            <a:r>
              <a:rPr lang="en-US" dirty="0" smtClean="0"/>
              <a:t> </a:t>
            </a:r>
          </a:p>
          <a:p>
            <a:endParaRPr lang="en-US" dirty="0"/>
          </a:p>
        </p:txBody>
      </p:sp>
    </p:spTree>
    <p:extLst>
      <p:ext uri="{BB962C8B-B14F-4D97-AF65-F5344CB8AC3E}">
        <p14:creationId xmlns:p14="http://schemas.microsoft.com/office/powerpoint/2010/main" xmlns="" val="43347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960120"/>
            <a:ext cx="8229600" cy="4937760"/>
          </a:xfrm>
        </p:spPr>
        <p:txBody>
          <a:bodyPr>
            <a:noAutofit/>
          </a:bodyPr>
          <a:lstStyle/>
          <a:p>
            <a:r>
              <a:rPr lang="en-US" sz="2100" dirty="0"/>
              <a:t>Excel can perform a wide variety of operations with the data you entered, but in this course we will only need a small subset of all available functions. This section will explain - very quickly - how to enter some of the more commonly used functions.</a:t>
            </a:r>
          </a:p>
          <a:p>
            <a:r>
              <a:rPr lang="en-US" sz="2100" dirty="0"/>
              <a:t>There are many different methods in which Excel will let you perform the operations described here; we will usually give only one of the possible methods. If you already know a more efficient way to accomplish the same goal, use your method.</a:t>
            </a:r>
          </a:p>
          <a:p>
            <a:r>
              <a:rPr lang="en-US" sz="2400" b="1" dirty="0">
                <a:solidFill>
                  <a:srgbClr val="FF0000"/>
                </a:solidFill>
                <a:latin typeface="+mj-lt"/>
              </a:rPr>
              <a:t>Example</a:t>
            </a:r>
            <a:r>
              <a:rPr lang="en-US" sz="2400" dirty="0">
                <a:solidFill>
                  <a:srgbClr val="FF0000"/>
                </a:solidFill>
                <a:latin typeface="+mj-lt"/>
              </a:rPr>
              <a:t>:</a:t>
            </a:r>
            <a:r>
              <a:rPr lang="en-US" sz="2100" dirty="0"/>
              <a:t> Suppose I want to find the sum and the average of some tabular data, for each row separately.</a:t>
            </a:r>
          </a:p>
          <a:p>
            <a:r>
              <a:rPr lang="en-US" sz="2100" dirty="0"/>
              <a:t>First open Microsoft Excel and enter the data into the spreadsheet, as follows:</a:t>
            </a:r>
          </a:p>
          <a:p>
            <a:endParaRPr lang="en-US" sz="2100" dirty="0"/>
          </a:p>
        </p:txBody>
      </p:sp>
      <p:sp>
        <p:nvSpPr>
          <p:cNvPr id="3" name="Title 2"/>
          <p:cNvSpPr>
            <a:spLocks noGrp="1"/>
          </p:cNvSpPr>
          <p:nvPr>
            <p:ph type="title"/>
          </p:nvPr>
        </p:nvSpPr>
        <p:spPr>
          <a:xfrm>
            <a:off x="457200" y="304800"/>
            <a:ext cx="8229600" cy="990600"/>
          </a:xfrm>
        </p:spPr>
        <p:txBody>
          <a:bodyPr anchor="t">
            <a:noAutofit/>
          </a:bodyPr>
          <a:lstStyle/>
          <a:p>
            <a:r>
              <a:rPr lang="en-US" sz="3600" dirty="0">
                <a:effectLst>
                  <a:outerShdw blurRad="38100" dist="38100" dir="2700000" algn="tl">
                    <a:srgbClr val="000000">
                      <a:alpha val="43137"/>
                    </a:srgbClr>
                  </a:outerShdw>
                </a:effectLst>
              </a:rPr>
              <a:t>Calculations with Spreadsheet Data</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9931" y="5105399"/>
            <a:ext cx="4124138" cy="1293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0958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6004560"/>
          </a:xfrm>
        </p:spPr>
        <p:txBody>
          <a:bodyPr>
            <a:noAutofit/>
          </a:bodyPr>
          <a:lstStyle/>
          <a:p>
            <a:pPr marL="0" indent="0">
              <a:buNone/>
            </a:pPr>
            <a:r>
              <a:rPr lang="en-US" sz="2200" dirty="0"/>
              <a:t>To compute the sum of the numbers in column C, proceed as follows (if you follow these instructions slowly and carefully it should work just fine):</a:t>
            </a:r>
          </a:p>
          <a:p>
            <a:pPr lvl="0" algn="l"/>
            <a:r>
              <a:rPr lang="en-US" sz="2200" dirty="0"/>
              <a:t>We assume you have entered the number 10 to 90, as shown in the above picture. Now click on the cell C4 which is going to contain the sum of the numbers in the C column.</a:t>
            </a:r>
          </a:p>
          <a:p>
            <a:pPr lvl="0" algn="l"/>
            <a:r>
              <a:rPr lang="en-US" sz="2200" dirty="0"/>
              <a:t>Type: </a:t>
            </a:r>
            <a:r>
              <a:rPr lang="en-US" sz="2200" b="1" dirty="0"/>
              <a:t>  =</a:t>
            </a:r>
            <a:r>
              <a:rPr lang="en-US" sz="2200" dirty="0"/>
              <a:t> </a:t>
            </a:r>
            <a:br>
              <a:rPr lang="en-US" sz="2200" dirty="0"/>
            </a:br>
            <a:r>
              <a:rPr lang="en-US" sz="2200" dirty="0"/>
              <a:t>to indicate that this cell will contain a formula</a:t>
            </a:r>
          </a:p>
          <a:p>
            <a:pPr lvl="0" algn="l"/>
            <a:r>
              <a:rPr lang="en-US" sz="2200" dirty="0"/>
              <a:t>After the equal sign, continue to type: </a:t>
            </a:r>
            <a:r>
              <a:rPr lang="en-US" sz="2200" b="1" dirty="0" smtClean="0"/>
              <a:t>sum</a:t>
            </a:r>
            <a:r>
              <a:rPr lang="en-US" sz="2200" b="1" dirty="0"/>
              <a:t>(</a:t>
            </a:r>
            <a:r>
              <a:rPr lang="en-US" sz="2200" dirty="0"/>
              <a:t> </a:t>
            </a:r>
            <a:br>
              <a:rPr lang="en-US" sz="2200" dirty="0"/>
            </a:br>
            <a:r>
              <a:rPr lang="en-US" sz="2200" dirty="0"/>
              <a:t>to specify that you want to use the summation function - make sure to include the open parenthesis </a:t>
            </a:r>
            <a:r>
              <a:rPr lang="en-US" sz="2200" b="1" dirty="0"/>
              <a:t>(</a:t>
            </a:r>
            <a:endParaRPr lang="en-US" sz="2200" dirty="0"/>
          </a:p>
          <a:p>
            <a:pPr lvl="0" algn="l"/>
            <a:r>
              <a:rPr lang="en-US" sz="2200" dirty="0"/>
              <a:t>Now use the </a:t>
            </a:r>
            <a:r>
              <a:rPr lang="en-US" sz="2200" b="1" dirty="0" smtClean="0"/>
              <a:t>Up-Arrow</a:t>
            </a:r>
            <a:r>
              <a:rPr lang="en-US" sz="2200" b="1" dirty="0"/>
              <a:t> </a:t>
            </a:r>
            <a:r>
              <a:rPr lang="en-US" sz="2200" dirty="0" smtClean="0"/>
              <a:t>key </a:t>
            </a:r>
            <a:r>
              <a:rPr lang="en-US" sz="2200" dirty="0"/>
              <a:t>to move the active cell to C3. Note that C3 will automatically be placed in your function</a:t>
            </a:r>
          </a:p>
          <a:p>
            <a:pPr lvl="0" algn="l"/>
            <a:r>
              <a:rPr lang="en-US" sz="2200" dirty="0"/>
              <a:t>Hold down the </a:t>
            </a:r>
            <a:r>
              <a:rPr lang="en-US" sz="2200" b="1" dirty="0" smtClean="0"/>
              <a:t>SHIFT</a:t>
            </a:r>
            <a:r>
              <a:rPr lang="en-US" sz="2200" dirty="0"/>
              <a:t> key and press the </a:t>
            </a:r>
            <a:r>
              <a:rPr lang="en-US" sz="2200" b="1" dirty="0"/>
              <a:t>Up-Arrow twice</a:t>
            </a:r>
            <a:r>
              <a:rPr lang="en-US" sz="2200" dirty="0"/>
              <a:t> </a:t>
            </a:r>
            <a:br>
              <a:rPr lang="en-US" sz="2200" dirty="0"/>
            </a:br>
            <a:r>
              <a:rPr lang="en-US" sz="2200" dirty="0"/>
              <a:t>Now C1:C3 will be placed in your function</a:t>
            </a:r>
          </a:p>
          <a:p>
            <a:pPr lvl="0" algn="l"/>
            <a:r>
              <a:rPr lang="en-US" sz="2200" dirty="0"/>
              <a:t>Complete the function by typing </a:t>
            </a:r>
            <a:r>
              <a:rPr lang="en-US" sz="2200" b="1" dirty="0"/>
              <a:t>  )</a:t>
            </a:r>
            <a:r>
              <a:rPr lang="en-US" sz="2200" dirty="0"/>
              <a:t> </a:t>
            </a:r>
            <a:br>
              <a:rPr lang="en-US" sz="2200" dirty="0"/>
            </a:br>
            <a:r>
              <a:rPr lang="en-US" sz="2200" dirty="0"/>
              <a:t>(the closing parenthesis) and hit </a:t>
            </a:r>
            <a:r>
              <a:rPr lang="en-US" sz="2200" b="1" dirty="0"/>
              <a:t>ENTER</a:t>
            </a:r>
            <a:endParaRPr lang="en-US" sz="2200" dirty="0"/>
          </a:p>
          <a:p>
            <a:endParaRPr lang="en-US" sz="2200" dirty="0"/>
          </a:p>
        </p:txBody>
      </p:sp>
    </p:spTree>
    <p:extLst>
      <p:ext uri="{BB962C8B-B14F-4D97-AF65-F5344CB8AC3E}">
        <p14:creationId xmlns:p14="http://schemas.microsoft.com/office/powerpoint/2010/main" xmlns="" val="2171785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04800"/>
            <a:ext cx="8229600" cy="5775960"/>
          </a:xfrm>
        </p:spPr>
        <p:txBody>
          <a:bodyPr>
            <a:noAutofit/>
          </a:bodyPr>
          <a:lstStyle/>
          <a:p>
            <a:pPr marL="0" indent="0">
              <a:buNone/>
            </a:pPr>
            <a:r>
              <a:rPr lang="en-US" sz="1800" dirty="0"/>
              <a:t>You should now find the sum of the cells C1, C2, and C3 in cell C4. Instead of using the arrow keys in steps 4 and 5 you can also select the cells whose sum you want to find by "dragging" the mouse over them. In other words, you could also:</a:t>
            </a:r>
          </a:p>
          <a:p>
            <a:pPr algn="l"/>
            <a:r>
              <a:rPr lang="en-US" sz="1800" dirty="0"/>
              <a:t>Click on the cell C4 which should contain the sum of the numbers in the C column.</a:t>
            </a:r>
          </a:p>
          <a:p>
            <a:pPr algn="l"/>
            <a:r>
              <a:rPr lang="en-US" sz="1800" dirty="0"/>
              <a:t>Type: </a:t>
            </a:r>
            <a:r>
              <a:rPr lang="en-US" sz="1800" b="1" dirty="0" smtClean="0"/>
              <a:t>=</a:t>
            </a:r>
            <a:r>
              <a:rPr lang="en-US" sz="1800" dirty="0"/>
              <a:t> </a:t>
            </a:r>
            <a:br>
              <a:rPr lang="en-US" sz="1800" dirty="0"/>
            </a:br>
            <a:r>
              <a:rPr lang="en-US" sz="1800" dirty="0"/>
              <a:t>to indicate that this cell will contain a formula</a:t>
            </a:r>
          </a:p>
          <a:p>
            <a:pPr algn="l"/>
            <a:r>
              <a:rPr lang="en-US" sz="1800" dirty="0"/>
              <a:t>Continue typing: </a:t>
            </a:r>
            <a:r>
              <a:rPr lang="en-US" sz="1800" b="1" dirty="0" smtClean="0"/>
              <a:t>sum</a:t>
            </a:r>
            <a:r>
              <a:rPr lang="en-US" sz="1800" b="1" dirty="0"/>
              <a:t>(</a:t>
            </a:r>
            <a:r>
              <a:rPr lang="en-US" sz="1800" dirty="0"/>
              <a:t> </a:t>
            </a:r>
            <a:br>
              <a:rPr lang="en-US" sz="1800" dirty="0"/>
            </a:br>
            <a:r>
              <a:rPr lang="en-US" sz="1800" dirty="0"/>
              <a:t>to specify that you want to use the summation function - make sure to include the open parenthesis </a:t>
            </a:r>
            <a:r>
              <a:rPr lang="en-US" sz="1800" b="1" dirty="0"/>
              <a:t>(</a:t>
            </a:r>
            <a:endParaRPr lang="en-US" sz="1800" dirty="0"/>
          </a:p>
          <a:p>
            <a:pPr algn="l"/>
            <a:r>
              <a:rPr lang="en-US" sz="1800" dirty="0"/>
              <a:t>Use the mouse to drag the cursor over the cells from C3 to C1.</a:t>
            </a:r>
            <a:br>
              <a:rPr lang="en-US" sz="1800" dirty="0"/>
            </a:br>
            <a:r>
              <a:rPr lang="en-US" sz="1800" dirty="0"/>
              <a:t>Now C1:C3 will be placed in your function</a:t>
            </a:r>
          </a:p>
          <a:p>
            <a:pPr algn="l"/>
            <a:r>
              <a:rPr lang="en-US" sz="1800" dirty="0"/>
              <a:t>Complete the function by typing </a:t>
            </a:r>
            <a:r>
              <a:rPr lang="en-US" sz="1800" b="1" dirty="0"/>
              <a:t>  )</a:t>
            </a:r>
            <a:r>
              <a:rPr lang="en-US" sz="1800" dirty="0"/>
              <a:t> </a:t>
            </a:r>
            <a:br>
              <a:rPr lang="en-US" sz="1800" dirty="0"/>
            </a:br>
            <a:r>
              <a:rPr lang="en-US" sz="1800" dirty="0"/>
              <a:t>(the closing parenthesis) and hit </a:t>
            </a:r>
            <a:r>
              <a:rPr lang="en-US" sz="1800" b="1" dirty="0"/>
              <a:t>ENTER</a:t>
            </a:r>
            <a:endParaRPr lang="en-US" sz="1800" dirty="0"/>
          </a:p>
          <a:p>
            <a:pPr algn="l"/>
            <a:r>
              <a:rPr lang="en-US" sz="1800" dirty="0"/>
              <a:t>which will accomplish the same task. Now your spreadsheet should look similar to the following:</a:t>
            </a:r>
          </a:p>
          <a:p>
            <a:endParaRPr lang="en-US"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5257800"/>
            <a:ext cx="3352800" cy="1252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564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r>
              <a:rPr lang="en-US" sz="2100" dirty="0"/>
              <a:t>Instead of enter the final two formulas into cells A4 and B4, we can now copy and paste the formula from cell C4. The range of the summation formula will automatically adjust to compute the sums of columns A and B, respectively.</a:t>
            </a:r>
          </a:p>
          <a:p>
            <a:r>
              <a:rPr lang="en-US" sz="2100" dirty="0"/>
              <a:t>Click on cell C4</a:t>
            </a:r>
          </a:p>
          <a:p>
            <a:r>
              <a:rPr lang="en-US" sz="2100" dirty="0"/>
              <a:t>Select "Edit | Copy" or use the Control-C keyboard shortcut</a:t>
            </a:r>
          </a:p>
          <a:p>
            <a:r>
              <a:rPr lang="en-US" sz="2100" dirty="0"/>
              <a:t>Click on cell B4 and select "Edit | Paste", or use the Control-V keyboard shortcut</a:t>
            </a:r>
          </a:p>
          <a:p>
            <a:r>
              <a:rPr lang="en-US" sz="2100" dirty="0"/>
              <a:t>Click on cell A4 and again select "Edit | Paste", or use the Control-V keyboard shortcut</a:t>
            </a:r>
          </a:p>
          <a:p>
            <a:endParaRPr lang="en-US" sz="21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8269" y="4572000"/>
            <a:ext cx="4047462"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2125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541020"/>
            <a:ext cx="8229600" cy="5775960"/>
          </a:xfrm>
        </p:spPr>
        <p:txBody>
          <a:bodyPr>
            <a:noAutofit/>
          </a:bodyPr>
          <a:lstStyle/>
          <a:p>
            <a:pPr marL="0" indent="0">
              <a:buNone/>
            </a:pPr>
            <a:r>
              <a:rPr lang="en-US" sz="1800" dirty="0"/>
              <a:t>Excel offers many other functions that are interesting for statistical analysis, such as:</a:t>
            </a:r>
          </a:p>
          <a:p>
            <a:pPr lvl="0">
              <a:buFont typeface="Wingdings" pitchFamily="2" charset="2"/>
              <a:buChar char="§"/>
            </a:pPr>
            <a:r>
              <a:rPr lang="en-US" sz="1800" b="1" dirty="0"/>
              <a:t>AVERAGE</a:t>
            </a:r>
            <a:r>
              <a:rPr lang="en-US" sz="1800" dirty="0"/>
              <a:t> -  Returns the average of its arguments    </a:t>
            </a:r>
          </a:p>
          <a:p>
            <a:pPr lvl="0">
              <a:buFont typeface="Wingdings" pitchFamily="2" charset="2"/>
              <a:buChar char="§"/>
            </a:pPr>
            <a:r>
              <a:rPr lang="en-US" sz="1800" b="1" dirty="0"/>
              <a:t>CHITEST </a:t>
            </a:r>
            <a:r>
              <a:rPr lang="en-US" sz="1800" dirty="0"/>
              <a:t> - Returns the test for independence    </a:t>
            </a:r>
          </a:p>
          <a:p>
            <a:pPr lvl="0">
              <a:buFont typeface="Wingdings" pitchFamily="2" charset="2"/>
              <a:buChar char="§"/>
            </a:pPr>
            <a:r>
              <a:rPr lang="en-US" sz="1800" b="1" dirty="0"/>
              <a:t>CONFIDENCE</a:t>
            </a:r>
            <a:r>
              <a:rPr lang="en-US" sz="1800" dirty="0"/>
              <a:t> -  Returns the confidence interval for a population mean    </a:t>
            </a:r>
          </a:p>
          <a:p>
            <a:pPr lvl="0">
              <a:buFont typeface="Wingdings" pitchFamily="2" charset="2"/>
              <a:buChar char="§"/>
            </a:pPr>
            <a:r>
              <a:rPr lang="en-US" sz="1800" b="1" dirty="0"/>
              <a:t>CORREL </a:t>
            </a:r>
            <a:r>
              <a:rPr lang="en-US" sz="1800" dirty="0"/>
              <a:t> - Returns the correlation coefficient between two data sets    </a:t>
            </a:r>
          </a:p>
          <a:p>
            <a:pPr lvl="0">
              <a:buFont typeface="Wingdings" pitchFamily="2" charset="2"/>
              <a:buChar char="§"/>
            </a:pPr>
            <a:r>
              <a:rPr lang="en-US" sz="1800" b="1" dirty="0"/>
              <a:t>COUNT </a:t>
            </a:r>
            <a:r>
              <a:rPr lang="en-US" sz="1800" dirty="0"/>
              <a:t> - Counts how many numbers are in the list of arguments    </a:t>
            </a:r>
          </a:p>
          <a:p>
            <a:pPr lvl="0">
              <a:buFont typeface="Wingdings" pitchFamily="2" charset="2"/>
              <a:buChar char="§"/>
            </a:pPr>
            <a:r>
              <a:rPr lang="en-US" sz="1800" b="1" dirty="0"/>
              <a:t>COVAR </a:t>
            </a:r>
            <a:r>
              <a:rPr lang="en-US" sz="1800" dirty="0"/>
              <a:t> - Returns covariance, the average of the products of paired deviations    </a:t>
            </a:r>
          </a:p>
          <a:p>
            <a:pPr lvl="0">
              <a:buFont typeface="Wingdings" pitchFamily="2" charset="2"/>
              <a:buChar char="§"/>
            </a:pPr>
            <a:r>
              <a:rPr lang="en-US" sz="1800" b="1" dirty="0"/>
              <a:t>FREQUENCY </a:t>
            </a:r>
            <a:r>
              <a:rPr lang="en-US" sz="1800" dirty="0"/>
              <a:t> - Returns a frequency distribution as a vertical array    </a:t>
            </a:r>
          </a:p>
          <a:p>
            <a:pPr lvl="0">
              <a:buFont typeface="Wingdings" pitchFamily="2" charset="2"/>
              <a:buChar char="§"/>
            </a:pPr>
            <a:r>
              <a:rPr lang="en-US" sz="1800" b="1" dirty="0"/>
              <a:t>INTERCEPT </a:t>
            </a:r>
            <a:r>
              <a:rPr lang="en-US" sz="1800" dirty="0"/>
              <a:t> - Returns the intercept of the linear regression line    </a:t>
            </a:r>
          </a:p>
          <a:p>
            <a:pPr lvl="0">
              <a:buFont typeface="Wingdings" pitchFamily="2" charset="2"/>
              <a:buChar char="§"/>
            </a:pPr>
            <a:r>
              <a:rPr lang="en-US" sz="1800" b="1" dirty="0"/>
              <a:t>LARGE </a:t>
            </a:r>
            <a:r>
              <a:rPr lang="en-US" sz="1800" dirty="0"/>
              <a:t> - Returns the k-</a:t>
            </a:r>
            <a:r>
              <a:rPr lang="en-US" sz="1800" dirty="0" err="1"/>
              <a:t>th</a:t>
            </a:r>
            <a:r>
              <a:rPr lang="en-US" sz="1800" dirty="0"/>
              <a:t> largest value in a data set    </a:t>
            </a:r>
          </a:p>
          <a:p>
            <a:pPr lvl="0">
              <a:buFont typeface="Wingdings" pitchFamily="2" charset="2"/>
              <a:buChar char="§"/>
            </a:pPr>
            <a:r>
              <a:rPr lang="en-US" sz="1800" b="1" dirty="0"/>
              <a:t>MAX </a:t>
            </a:r>
            <a:r>
              <a:rPr lang="en-US" sz="1800" dirty="0"/>
              <a:t> - Returns the maximum value in a list of arguments    </a:t>
            </a:r>
          </a:p>
          <a:p>
            <a:pPr lvl="0">
              <a:buFont typeface="Wingdings" pitchFamily="2" charset="2"/>
              <a:buChar char="§"/>
            </a:pPr>
            <a:r>
              <a:rPr lang="en-US" sz="1800" b="1" dirty="0"/>
              <a:t>MEDIAN </a:t>
            </a:r>
            <a:r>
              <a:rPr lang="en-US" sz="1800" dirty="0"/>
              <a:t> - Returns the median of the given numbers    </a:t>
            </a:r>
          </a:p>
          <a:p>
            <a:pPr lvl="0">
              <a:buFont typeface="Wingdings" pitchFamily="2" charset="2"/>
              <a:buChar char="§"/>
            </a:pPr>
            <a:r>
              <a:rPr lang="en-US" sz="1800" b="1" dirty="0"/>
              <a:t>MIN </a:t>
            </a:r>
            <a:r>
              <a:rPr lang="en-US" sz="1800" dirty="0"/>
              <a:t> - Returns the minimum value in a list of arguments    </a:t>
            </a:r>
          </a:p>
          <a:p>
            <a:pPr lvl="0">
              <a:buFont typeface="Wingdings" pitchFamily="2" charset="2"/>
              <a:buChar char="§"/>
            </a:pPr>
            <a:r>
              <a:rPr lang="en-US" sz="1800" b="1" dirty="0"/>
              <a:t>MODE </a:t>
            </a:r>
            <a:r>
              <a:rPr lang="en-US" sz="1800" dirty="0"/>
              <a:t> - Returns the most common value in a data set    </a:t>
            </a:r>
          </a:p>
          <a:p>
            <a:pPr lvl="0">
              <a:buFont typeface="Wingdings" pitchFamily="2" charset="2"/>
              <a:buChar char="§"/>
            </a:pPr>
            <a:r>
              <a:rPr lang="en-US" sz="1800" b="1" dirty="0"/>
              <a:t>NORMDIST</a:t>
            </a:r>
            <a:r>
              <a:rPr lang="en-US" sz="1800" dirty="0"/>
              <a:t> - Returns the normal cumulative distribution    </a:t>
            </a:r>
          </a:p>
          <a:p>
            <a:endParaRPr lang="en-US" sz="1800" dirty="0"/>
          </a:p>
        </p:txBody>
      </p:sp>
    </p:spTree>
    <p:extLst>
      <p:ext uri="{BB962C8B-B14F-4D97-AF65-F5344CB8AC3E}">
        <p14:creationId xmlns:p14="http://schemas.microsoft.com/office/powerpoint/2010/main" xmlns="" val="84835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Autofit/>
          </a:bodyPr>
          <a:lstStyle/>
          <a:p>
            <a:pPr lvl="0">
              <a:buFont typeface="Wingdings" pitchFamily="2" charset="2"/>
              <a:buChar char="§"/>
            </a:pPr>
            <a:r>
              <a:rPr lang="en-US" sz="1900" b="1" dirty="0"/>
              <a:t>PEARSON </a:t>
            </a:r>
            <a:r>
              <a:rPr lang="en-US" sz="1900" dirty="0"/>
              <a:t> - Returns the Pearson product moment correlation coefficient    </a:t>
            </a:r>
          </a:p>
          <a:p>
            <a:pPr lvl="0">
              <a:buFont typeface="Wingdings" pitchFamily="2" charset="2"/>
              <a:buChar char="§"/>
            </a:pPr>
            <a:r>
              <a:rPr lang="en-US" sz="1900" b="1" dirty="0"/>
              <a:t>PERCENTILE </a:t>
            </a:r>
            <a:r>
              <a:rPr lang="en-US" sz="1900" dirty="0"/>
              <a:t> - Returns the k-</a:t>
            </a:r>
            <a:r>
              <a:rPr lang="en-US" sz="1900" dirty="0" err="1"/>
              <a:t>th</a:t>
            </a:r>
            <a:r>
              <a:rPr lang="en-US" sz="1900" dirty="0"/>
              <a:t> percentile of values in a range    </a:t>
            </a:r>
          </a:p>
          <a:p>
            <a:pPr lvl="0">
              <a:buFont typeface="Wingdings" pitchFamily="2" charset="2"/>
              <a:buChar char="§"/>
            </a:pPr>
            <a:r>
              <a:rPr lang="en-US" sz="1900" b="1" dirty="0"/>
              <a:t>QUARTILE </a:t>
            </a:r>
            <a:r>
              <a:rPr lang="en-US" sz="1900" dirty="0"/>
              <a:t> - Returns the quartile of a data set    </a:t>
            </a:r>
          </a:p>
          <a:p>
            <a:pPr lvl="0">
              <a:buFont typeface="Wingdings" pitchFamily="2" charset="2"/>
              <a:buChar char="§"/>
            </a:pPr>
            <a:r>
              <a:rPr lang="en-US" sz="1900" b="1" dirty="0"/>
              <a:t>RANK </a:t>
            </a:r>
            <a:r>
              <a:rPr lang="en-US" sz="1900" dirty="0"/>
              <a:t> - Returns the rank of a number in a list of numbers    </a:t>
            </a:r>
          </a:p>
          <a:p>
            <a:pPr lvl="0">
              <a:buFont typeface="Wingdings" pitchFamily="2" charset="2"/>
              <a:buChar char="§"/>
            </a:pPr>
            <a:r>
              <a:rPr lang="en-US" sz="1900" b="1" dirty="0"/>
              <a:t>SKEW </a:t>
            </a:r>
            <a:r>
              <a:rPr lang="en-US" sz="1900" dirty="0"/>
              <a:t> - Returns the </a:t>
            </a:r>
            <a:r>
              <a:rPr lang="en-US" sz="1900" dirty="0" err="1"/>
              <a:t>skewness</a:t>
            </a:r>
            <a:r>
              <a:rPr lang="en-US" sz="1900" dirty="0"/>
              <a:t> of a distribution    </a:t>
            </a:r>
          </a:p>
          <a:p>
            <a:pPr lvl="0">
              <a:buFont typeface="Wingdings" pitchFamily="2" charset="2"/>
              <a:buChar char="§"/>
            </a:pPr>
            <a:r>
              <a:rPr lang="en-US" sz="1900" b="1" dirty="0"/>
              <a:t>SLOPE </a:t>
            </a:r>
            <a:r>
              <a:rPr lang="en-US" sz="1900" dirty="0"/>
              <a:t> - Returns the slope of the linear regression line    </a:t>
            </a:r>
          </a:p>
          <a:p>
            <a:pPr lvl="0">
              <a:buFont typeface="Wingdings" pitchFamily="2" charset="2"/>
              <a:buChar char="§"/>
            </a:pPr>
            <a:r>
              <a:rPr lang="en-US" sz="1900" b="1" dirty="0"/>
              <a:t>SMALL </a:t>
            </a:r>
            <a:r>
              <a:rPr lang="en-US" sz="1900" dirty="0"/>
              <a:t> - Returns the k-</a:t>
            </a:r>
            <a:r>
              <a:rPr lang="en-US" sz="1900" dirty="0" err="1"/>
              <a:t>th</a:t>
            </a:r>
            <a:r>
              <a:rPr lang="en-US" sz="1900" dirty="0"/>
              <a:t> smallest value in a data set    </a:t>
            </a:r>
          </a:p>
          <a:p>
            <a:pPr lvl="0">
              <a:buFont typeface="Wingdings" pitchFamily="2" charset="2"/>
              <a:buChar char="§"/>
            </a:pPr>
            <a:r>
              <a:rPr lang="en-US" sz="1900" b="1" dirty="0"/>
              <a:t>STDEV </a:t>
            </a:r>
            <a:r>
              <a:rPr lang="en-US" sz="1900" dirty="0"/>
              <a:t> - Estimates standard deviation based on a sample    </a:t>
            </a:r>
          </a:p>
          <a:p>
            <a:pPr lvl="0">
              <a:buFont typeface="Wingdings" pitchFamily="2" charset="2"/>
              <a:buChar char="§"/>
            </a:pPr>
            <a:r>
              <a:rPr lang="en-US" sz="1900" b="1" dirty="0"/>
              <a:t>TTEST </a:t>
            </a:r>
            <a:r>
              <a:rPr lang="en-US" sz="1900" dirty="0"/>
              <a:t> - Returns the probability associated with a Student's t-test    </a:t>
            </a:r>
          </a:p>
          <a:p>
            <a:pPr lvl="0">
              <a:buFont typeface="Wingdings" pitchFamily="2" charset="2"/>
              <a:buChar char="§"/>
            </a:pPr>
            <a:r>
              <a:rPr lang="en-US" sz="1900" b="1" dirty="0"/>
              <a:t>VAR</a:t>
            </a:r>
            <a:r>
              <a:rPr lang="en-US" sz="1900" dirty="0"/>
              <a:t>  - Estimates variance based on a sample    </a:t>
            </a:r>
          </a:p>
          <a:p>
            <a:pPr lvl="0">
              <a:buFont typeface="Wingdings" pitchFamily="2" charset="2"/>
              <a:buChar char="§"/>
            </a:pPr>
            <a:r>
              <a:rPr lang="en-US" sz="1900" b="1" dirty="0"/>
              <a:t>ZTEST </a:t>
            </a:r>
            <a:r>
              <a:rPr lang="en-US" sz="1900" dirty="0"/>
              <a:t> - Returns the two-tailed P-value of a </a:t>
            </a:r>
            <a:r>
              <a:rPr lang="en-US" sz="1900" dirty="0" smtClean="0"/>
              <a:t>z-test</a:t>
            </a:r>
          </a:p>
          <a:p>
            <a:pPr marL="0" lvl="0" indent="0">
              <a:buNone/>
            </a:pPr>
            <a:endParaRPr lang="en-US" sz="1900" dirty="0"/>
          </a:p>
          <a:p>
            <a:pPr marL="0" indent="0">
              <a:buNone/>
            </a:pPr>
            <a:r>
              <a:rPr lang="en-US" sz="1900" b="1" i="1" dirty="0"/>
              <a:t>Practice: </a:t>
            </a:r>
            <a:r>
              <a:rPr lang="en-US" sz="1900" i="1" dirty="0"/>
              <a:t>Compute the average of the numbers in columns A, B, and C (of course do not include the sums in the fourth row in your calculation). Make sure the average for each column is computed below the sum. Then format the sum and average numbers bold and italics.</a:t>
            </a:r>
            <a:endParaRPr lang="en-US" sz="1900" dirty="0"/>
          </a:p>
          <a:p>
            <a:endParaRPr lang="en-US" sz="1900" dirty="0"/>
          </a:p>
        </p:txBody>
      </p:sp>
    </p:spTree>
    <p:extLst>
      <p:ext uri="{BB962C8B-B14F-4D97-AF65-F5344CB8AC3E}">
        <p14:creationId xmlns:p14="http://schemas.microsoft.com/office/powerpoint/2010/main" xmlns="" val="1565845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sz="2800" dirty="0"/>
              <a:t>Excel contains a variety of "add-ons" that allow you to perform additional calculations beyond the basic features build into Excel from the start. Some of these add-ons might require you to insert the Microsoft Office CD ROM, others can be installed without that disk. In general, the more add-ons you install into Excel, the longer the program takes to start up. Therefore you only want to install those options that you are really going to use, or uninstall add-ons when you don't need them any longer</a:t>
            </a:r>
            <a:r>
              <a:rPr lang="en-US" sz="2800" dirty="0" smtClean="0"/>
              <a:t>.</a:t>
            </a:r>
          </a:p>
          <a:p>
            <a:r>
              <a:rPr lang="en-US" sz="2800" dirty="0"/>
              <a:t>For this class you must install the "Analysis </a:t>
            </a:r>
            <a:r>
              <a:rPr lang="en-US" sz="2800" dirty="0" err="1"/>
              <a:t>ToolPak</a:t>
            </a:r>
            <a:r>
              <a:rPr lang="en-US" sz="2800" dirty="0"/>
              <a:t>", which contains a variety of procedures for conducting statistical analysis. Installing an add-on is simple, but differs slightly depending on your version of Excel. </a:t>
            </a:r>
          </a:p>
          <a:p>
            <a:endParaRPr lang="en-US" sz="2800" dirty="0"/>
          </a:p>
          <a:p>
            <a:pPr marL="0" indent="0">
              <a:buNone/>
            </a:pPr>
            <a:endParaRPr lang="en-US" sz="2800"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Installing the Analysis Pack</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3699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3856" y="838200"/>
            <a:ext cx="4658322"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304800" y="838200"/>
            <a:ext cx="3581400" cy="5600700"/>
          </a:xfrm>
        </p:spPr>
        <p:txBody>
          <a:bodyPr>
            <a:noAutofit/>
          </a:bodyPr>
          <a:lstStyle/>
          <a:p>
            <a:pPr algn="l"/>
            <a:r>
              <a:rPr lang="en-US" sz="2400" dirty="0" smtClean="0"/>
              <a:t>Here </a:t>
            </a:r>
            <a:r>
              <a:rPr lang="en-US" sz="2400" dirty="0"/>
              <a:t>is the procedure for </a:t>
            </a:r>
            <a:r>
              <a:rPr lang="en-US" sz="2400" dirty="0" smtClean="0"/>
              <a:t>the </a:t>
            </a:r>
            <a:r>
              <a:rPr lang="en-US" sz="2400" b="1" dirty="0" smtClean="0"/>
              <a:t>Analysis </a:t>
            </a:r>
            <a:r>
              <a:rPr lang="en-US" sz="2400" b="1" dirty="0" err="1"/>
              <a:t>ToolPak</a:t>
            </a:r>
            <a:r>
              <a:rPr lang="en-US" sz="2400" b="1" dirty="0"/>
              <a:t> for Excel 2007</a:t>
            </a:r>
          </a:p>
          <a:p>
            <a:pPr lvl="1" algn="l"/>
            <a:r>
              <a:rPr lang="en-US" sz="2400" dirty="0"/>
              <a:t>Start Excel as usual</a:t>
            </a:r>
          </a:p>
          <a:p>
            <a:pPr lvl="1" algn="l"/>
            <a:r>
              <a:rPr lang="en-US" sz="2400" dirty="0"/>
              <a:t>Click on the "Office" button in the top left corner</a:t>
            </a:r>
          </a:p>
          <a:p>
            <a:pPr lvl="1" algn="l"/>
            <a:r>
              <a:rPr lang="en-US" sz="2400" dirty="0"/>
              <a:t>Click on "Excel Options" next to "Exit Excel near the bottom of the menu</a:t>
            </a:r>
          </a:p>
          <a:p>
            <a:pPr marL="0" indent="0">
              <a:buNone/>
            </a:pPr>
            <a:endParaRPr lang="en-US" sz="2400" dirty="0"/>
          </a:p>
        </p:txBody>
      </p:sp>
    </p:spTree>
    <p:extLst>
      <p:ext uri="{BB962C8B-B14F-4D97-AF65-F5344CB8AC3E}">
        <p14:creationId xmlns:p14="http://schemas.microsoft.com/office/powerpoint/2010/main" xmlns="" val="250780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457200"/>
            <a:ext cx="8153400" cy="6019800"/>
          </a:xfrm>
        </p:spPr>
        <p:txBody>
          <a:bodyPr>
            <a:noAutofit/>
          </a:bodyPr>
          <a:lstStyle/>
          <a:p>
            <a:pPr lvl="1"/>
            <a:r>
              <a:rPr lang="en-US" sz="1800" dirty="0"/>
              <a:t>Highlight the "Add-Ins" option on the list on the left. Most likely the Analysis </a:t>
            </a:r>
            <a:r>
              <a:rPr lang="en-US" sz="1800" dirty="0" err="1"/>
              <a:t>ToolPak</a:t>
            </a:r>
            <a:r>
              <a:rPr lang="en-US" sz="1800" dirty="0"/>
              <a:t> add-in will show as inactive, as in the picture above.</a:t>
            </a:r>
          </a:p>
          <a:p>
            <a:pPr lvl="1"/>
            <a:r>
              <a:rPr lang="en-US" sz="1800" dirty="0"/>
              <a:t>Highlight the "Analysis </a:t>
            </a:r>
            <a:r>
              <a:rPr lang="en-US" sz="1800" dirty="0" err="1"/>
              <a:t>ToolPak</a:t>
            </a:r>
            <a:r>
              <a:rPr lang="en-US" sz="1800" dirty="0"/>
              <a:t>" in the list of inactive add-ins and click on the "Go ..." button at the bottom. You'll see another dialog box like this</a:t>
            </a:r>
            <a:r>
              <a:rPr lang="en-US" sz="1800" dirty="0" smtClean="0"/>
              <a:t>:</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marL="274320" lvl="1" indent="0">
              <a:buNone/>
            </a:pPr>
            <a:endParaRPr lang="en-US" sz="1800" dirty="0"/>
          </a:p>
          <a:p>
            <a:pPr lvl="1"/>
            <a:endParaRPr lang="en-US" sz="1800" dirty="0"/>
          </a:p>
          <a:p>
            <a:pPr lvl="1"/>
            <a:r>
              <a:rPr lang="en-US" sz="1800" dirty="0"/>
              <a:t>Make sure to check the "Analysis </a:t>
            </a:r>
            <a:r>
              <a:rPr lang="en-US" sz="1800" dirty="0" err="1"/>
              <a:t>ToolPak</a:t>
            </a:r>
            <a:r>
              <a:rPr lang="en-US" sz="1800" dirty="0"/>
              <a:t>" and click "OK".</a:t>
            </a:r>
          </a:p>
          <a:p>
            <a:pPr lvl="1"/>
            <a:r>
              <a:rPr lang="en-US" sz="1800" dirty="0"/>
              <a:t>Excel should ask you for confirmation. Agree and you're done (after the installation progress finishes, which will </a:t>
            </a:r>
            <a:r>
              <a:rPr lang="en-US" sz="1800" dirty="0" err="1"/>
              <a:t>tke</a:t>
            </a:r>
            <a:r>
              <a:rPr lang="en-US" sz="1800" dirty="0"/>
              <a:t> a minute or so).</a:t>
            </a:r>
          </a:p>
          <a:p>
            <a:pPr lvl="1"/>
            <a:endParaRPr lang="en-US" sz="1800" dirty="0"/>
          </a:p>
          <a:p>
            <a:pPr lvl="1"/>
            <a:endParaRPr lang="en-US" sz="1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3894" y="1752601"/>
            <a:ext cx="2716212" cy="343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2591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US" sz="2400" dirty="0"/>
              <a:t>You should not be prompted to insert a CD-ROM. If you do have to insert the Microsoft Office CD-ROM you should contact the Help Desk at x2222 for further assistance (unless, of course, you do have the CD-ROM ...)</a:t>
            </a:r>
          </a:p>
          <a:p>
            <a:r>
              <a:rPr lang="en-US" sz="2400" dirty="0"/>
              <a:t>The functions from the analysis </a:t>
            </a:r>
            <a:r>
              <a:rPr lang="en-US" sz="2400" dirty="0" err="1"/>
              <a:t>toolpak</a:t>
            </a:r>
            <a:r>
              <a:rPr lang="en-US" sz="2400" dirty="0"/>
              <a:t> will now be available in the "Data" ribbon on the right-most side, named "Data" (and not in the "Add Ins" ribbon as you might expect.</a:t>
            </a:r>
          </a:p>
          <a:p>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4419599"/>
            <a:ext cx="7392777" cy="130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266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20000"/>
          </a:bodyPr>
          <a:lstStyle/>
          <a:p>
            <a:r>
              <a:rPr lang="en-US" dirty="0"/>
              <a:t>Microsoft Excel is a spreadsheet program that can be used to enter data in tabular form and to perform a large variety of computations on that data. In addition, Excel can be used to create a wide range of graphical charts, and can even act as a simple database program to store, search, and retrieve data.</a:t>
            </a:r>
          </a:p>
          <a:p>
            <a:pPr marL="0" indent="0">
              <a:buNone/>
            </a:pPr>
            <a:r>
              <a:rPr lang="en-US" b="1" dirty="0"/>
              <a:t>Note:</a:t>
            </a:r>
            <a:r>
              <a:rPr lang="en-US" dirty="0"/>
              <a:t> The instructions and screen shots that follow refer to Excel 2003. If you use a newer version (e.g. Excel 2007) you will find that most of the basic functionality is the same, but the menus and appearances are different. You could use the "Help" feature to find out how specific commands in the 'new' Excel relate to previous ways of doing them. For example, if you search "Help" for "Excel 2003" you will find an interactive </a:t>
            </a:r>
            <a:r>
              <a:rPr lang="en-US" i="1" dirty="0"/>
              <a:t>"Excel 2003 to Excel 2007 command reference guide"</a:t>
            </a:r>
            <a:r>
              <a:rPr lang="en-US" dirty="0"/>
              <a:t>. You might find that guide helpful if you have any questions with the instructions below.</a:t>
            </a:r>
          </a:p>
          <a:p>
            <a:endParaRPr lang="en-US" dirty="0"/>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What is Excel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27204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rmAutofit lnSpcReduction="10000"/>
          </a:bodyPr>
          <a:lstStyle/>
          <a:p>
            <a:pPr marL="0" indent="0">
              <a:buNone/>
            </a:pPr>
            <a:r>
              <a:rPr lang="en-US" sz="3200" b="1" dirty="0" smtClean="0">
                <a:solidFill>
                  <a:srgbClr val="002060"/>
                </a:solidFill>
                <a:latin typeface="+mj-lt"/>
              </a:rPr>
              <a:t>Check the </a:t>
            </a:r>
            <a:r>
              <a:rPr lang="en-US" sz="3200" b="1" dirty="0" err="1" smtClean="0">
                <a:solidFill>
                  <a:srgbClr val="002060"/>
                </a:solidFill>
                <a:latin typeface="+mj-lt"/>
              </a:rPr>
              <a:t>ToolPak</a:t>
            </a:r>
            <a:endParaRPr lang="en-US" sz="3200" b="1" dirty="0" smtClean="0">
              <a:solidFill>
                <a:srgbClr val="002060"/>
              </a:solidFill>
              <a:latin typeface="+mj-lt"/>
            </a:endParaRPr>
          </a:p>
          <a:p>
            <a:r>
              <a:rPr lang="en-US" sz="2400" dirty="0"/>
              <a:t>The specific functions in that add-in are the same as for most versions of Office. If you select the "Data Analysis ..." option under "Data" you will see the following entries for performing statistical analysis on data in your spreadsheet</a:t>
            </a:r>
            <a:r>
              <a:rPr lang="en-US" sz="2400" dirty="0" smtClean="0"/>
              <a:t>:</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smtClean="0"/>
          </a:p>
          <a:p>
            <a:r>
              <a:rPr lang="en-US" sz="2400" dirty="0"/>
              <a:t>We will explore several of these options in the rest of this course, but you are welcome to click on "Help"  now to learn more about the Analysis </a:t>
            </a:r>
            <a:r>
              <a:rPr lang="en-US" sz="2400" dirty="0" err="1" smtClean="0"/>
              <a:t>Toolpak</a:t>
            </a:r>
            <a:r>
              <a:rPr lang="en-US" sz="2400" dirty="0"/>
              <a:t>.</a:t>
            </a:r>
          </a:p>
          <a:p>
            <a:pPr marL="0" indent="0">
              <a:buNone/>
            </a:pPr>
            <a:endParaRPr lang="en-US" sz="2400" dirty="0"/>
          </a:p>
          <a:p>
            <a:endParaRPr lang="en-US"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9020" y="2667000"/>
            <a:ext cx="4281725"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689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5775960"/>
          </a:xfrm>
        </p:spPr>
        <p:txBody>
          <a:bodyPr>
            <a:normAutofit/>
          </a:bodyPr>
          <a:lstStyle/>
          <a:p>
            <a:r>
              <a:rPr lang="en-US" sz="2000" dirty="0"/>
              <a:t>A file in Excel is called a "</a:t>
            </a:r>
            <a:r>
              <a:rPr lang="en-US" sz="2000" dirty="0" smtClean="0"/>
              <a:t>Work book</a:t>
            </a:r>
            <a:r>
              <a:rPr lang="en-US" sz="2000" dirty="0"/>
              <a:t>", and each workbook can contain several "Sheets". A "sheet" is a table with rows and columns, where the rows are numbered and whose columns are labeled with letters from A to Z, then AA, AB, ... and so on.</a:t>
            </a:r>
          </a:p>
          <a:p>
            <a:endParaRPr lang="en-US"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9512" y="1773237"/>
            <a:ext cx="6784975" cy="508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0114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457200"/>
            <a:ext cx="8229600" cy="5775960"/>
          </a:xfrm>
        </p:spPr>
        <p:txBody>
          <a:bodyPr>
            <a:normAutofit/>
          </a:bodyPr>
          <a:lstStyle/>
          <a:p>
            <a:r>
              <a:rPr lang="en-US" sz="2400" dirty="0"/>
              <a:t>Each cell in a table can contain text, numbers, or formulas, as well as more sophisticated types such as currencies, dates, etc. In addition, sheets can contain graphic elements such as charts that can be linked to values in specific cells.</a:t>
            </a:r>
          </a:p>
          <a:p>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0313" y="2438400"/>
            <a:ext cx="7041332"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931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381000"/>
            <a:ext cx="8229600" cy="6004560"/>
          </a:xfrm>
        </p:spPr>
        <p:txBody>
          <a:bodyPr>
            <a:noAutofit/>
          </a:bodyPr>
          <a:lstStyle/>
          <a:p>
            <a:r>
              <a:rPr lang="en-US" sz="1600" dirty="0"/>
              <a:t>The power of Excel comes from creating formulas that perform calculations on cells containing numbers. Every time a number involved in a formula changes, the resulting value of the formula also changes automatically. To see a simple example, download a sample Excel worksheet by clicking on </a:t>
            </a:r>
            <a:r>
              <a:rPr lang="en-US" sz="1600" dirty="0" smtClean="0"/>
              <a:t>the link </a:t>
            </a:r>
            <a:r>
              <a:rPr lang="en-US" sz="1600" dirty="0"/>
              <a:t>below (but first read on a little more).</a:t>
            </a:r>
          </a:p>
          <a:p>
            <a:pPr marL="0" indent="0" algn="ctr">
              <a:buNone/>
            </a:pPr>
            <a:r>
              <a:rPr lang="en-US" sz="1600" u="sng" dirty="0">
                <a:hlinkClick r:id="rId2"/>
              </a:rPr>
              <a:t> click to open Microsoft Excel spreadsheet</a:t>
            </a:r>
            <a:endParaRPr lang="en-US" sz="1600" dirty="0"/>
          </a:p>
          <a:p>
            <a:pPr marL="0" indent="0">
              <a:buNone/>
            </a:pPr>
            <a:r>
              <a:rPr lang="en-US" sz="1600" b="1" dirty="0"/>
              <a:t>NOTE: </a:t>
            </a:r>
            <a:r>
              <a:rPr lang="en-US" sz="1600" dirty="0"/>
              <a:t>If Excel does not automatically start,  or you see a lot of strange characters instead, then right-click on the above link and save the document to your desktop. Then double-click on the downloaded icon to make Excel start. Either method will be okay for the remainder of the course.</a:t>
            </a:r>
          </a:p>
          <a:p>
            <a:r>
              <a:rPr lang="en-US" sz="1600" dirty="0"/>
              <a:t>If everything works, you will see a "live" spreadsheet in a separate window that looks similar to the video below.</a:t>
            </a:r>
          </a:p>
          <a:p>
            <a:pPr lvl="1"/>
            <a:r>
              <a:rPr lang="en-US" sz="1600" dirty="0"/>
              <a:t>Click on the cell B5 to see that it contains the number 80.</a:t>
            </a:r>
          </a:p>
          <a:p>
            <a:pPr lvl="1"/>
            <a:r>
              <a:rPr lang="en-US" sz="1600" dirty="0"/>
              <a:t>Click on the cell D8 to see that it contains a formula (in this case the SUM formula)</a:t>
            </a:r>
          </a:p>
          <a:p>
            <a:pPr lvl="1"/>
            <a:r>
              <a:rPr lang="en-US" sz="1600" dirty="0"/>
              <a:t>Change the data in cell B8 to 100 and press return.</a:t>
            </a:r>
          </a:p>
          <a:p>
            <a:pPr lvl="2"/>
            <a:r>
              <a:rPr lang="en-US" sz="1600" dirty="0"/>
              <a:t>Did the sum in cell D8 change?</a:t>
            </a:r>
          </a:p>
          <a:p>
            <a:pPr lvl="2"/>
            <a:r>
              <a:rPr lang="en-US" sz="1600" dirty="0"/>
              <a:t>Did the sum in cell D9 change?</a:t>
            </a:r>
          </a:p>
          <a:p>
            <a:pPr lvl="2"/>
            <a:r>
              <a:rPr lang="en-US" sz="1600" dirty="0"/>
              <a:t>Did the bar chart change?</a:t>
            </a:r>
          </a:p>
          <a:p>
            <a:r>
              <a:rPr lang="en-US" sz="1600" dirty="0"/>
              <a:t>When you are done, close the window that contains the spreadsheet. If you are asked whether to save your changes, select no. Make sure you know how to return to this document in your web browser. </a:t>
            </a:r>
          </a:p>
          <a:p>
            <a:endParaRPr lang="en-US" sz="16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676400"/>
            <a:ext cx="323850"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153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229600" cy="5257800"/>
          </a:xfrm>
        </p:spPr>
        <p:txBody>
          <a:bodyPr>
            <a:noAutofit/>
          </a:bodyPr>
          <a:lstStyle/>
          <a:p>
            <a:r>
              <a:rPr lang="en-US" sz="1900" dirty="0"/>
              <a:t>You can also start Microsoft Excel without clicking on a link. Here is a quick overview of creating, saving, and retrieving data:</a:t>
            </a:r>
          </a:p>
          <a:p>
            <a:pPr lvl="1"/>
            <a:r>
              <a:rPr lang="en-US" sz="1900" dirty="0"/>
              <a:t>To start Excel, click on the "</a:t>
            </a:r>
            <a:r>
              <a:rPr lang="en-US" sz="1900" i="1" dirty="0"/>
              <a:t>Start</a:t>
            </a:r>
            <a:r>
              <a:rPr lang="en-US" sz="1900" dirty="0"/>
              <a:t>" button and search for an entry labeled </a:t>
            </a:r>
            <a:r>
              <a:rPr lang="en-US" sz="1900" i="1" dirty="0"/>
              <a:t>"Microsoft Excel"</a:t>
            </a:r>
            <a:r>
              <a:rPr lang="en-US" sz="1900" dirty="0"/>
              <a:t>. You might need to click "</a:t>
            </a:r>
            <a:r>
              <a:rPr lang="en-US" sz="1900" i="1" dirty="0"/>
              <a:t>All Programs</a:t>
            </a:r>
            <a:r>
              <a:rPr lang="en-US" sz="1900" dirty="0"/>
              <a:t>" to see that entry, or it might be located directly on your desktop. If you are using Windows 8, look on the </a:t>
            </a:r>
            <a:r>
              <a:rPr lang="en-US" sz="1900" i="1" dirty="0"/>
              <a:t>"Start"</a:t>
            </a:r>
            <a:r>
              <a:rPr lang="en-US" sz="1900" dirty="0"/>
              <a:t> screen for the </a:t>
            </a:r>
            <a:r>
              <a:rPr lang="en-US" sz="1900" i="1" dirty="0"/>
              <a:t>Excel</a:t>
            </a:r>
            <a:r>
              <a:rPr lang="en-US" sz="1900" dirty="0"/>
              <a:t> icon.</a:t>
            </a:r>
          </a:p>
          <a:p>
            <a:pPr lvl="1"/>
            <a:r>
              <a:rPr lang="en-US" sz="1900" dirty="0"/>
              <a:t>If you cannot find any of these entries, double click on the desktop icon "My Computer", then "Drive C" and then on the "Program Files" folder. If you double-click on a folder named "Microsoft Office" it should contain another folder named "Office10" or "Office 11" or "Office 12", which in turn will contain the "Excel" program. Double-click that Excel icon to start the program. Alternatively, if you are using Windows 8, </a:t>
            </a:r>
            <a:r>
              <a:rPr lang="en-US" sz="1900" dirty="0" smtClean="0"/>
              <a:t>swipe </a:t>
            </a:r>
            <a:r>
              <a:rPr lang="en-US" sz="1900" dirty="0"/>
              <a:t>on the right side of the screen to bring up the </a:t>
            </a:r>
            <a:r>
              <a:rPr lang="en-US" sz="1900" i="1" dirty="0"/>
              <a:t>Charms</a:t>
            </a:r>
            <a:r>
              <a:rPr lang="en-US" sz="1900" dirty="0"/>
              <a:t> menu, tap </a:t>
            </a:r>
            <a:r>
              <a:rPr lang="en-US" sz="1900" i="1" dirty="0"/>
              <a:t>Search</a:t>
            </a:r>
            <a:r>
              <a:rPr lang="en-US" sz="1900" dirty="0"/>
              <a:t>, and type </a:t>
            </a:r>
            <a:r>
              <a:rPr lang="en-US" sz="1900" i="1" dirty="0"/>
              <a:t>"Excel".</a:t>
            </a:r>
            <a:endParaRPr lang="en-US" sz="1900" dirty="0"/>
          </a:p>
          <a:p>
            <a:pPr lvl="1"/>
            <a:r>
              <a:rPr lang="en-US" sz="1900" dirty="0"/>
              <a:t>If you still cannot find Excel, you may not have the program installed properly, and you should call the help desk at extension x2222.</a:t>
            </a:r>
          </a:p>
          <a:p>
            <a:endParaRPr lang="en-US" sz="1900" dirty="0"/>
          </a:p>
        </p:txBody>
      </p:sp>
      <p:sp>
        <p:nvSpPr>
          <p:cNvPr id="3" name="Title 2"/>
          <p:cNvSpPr>
            <a:spLocks noGrp="1"/>
          </p:cNvSpPr>
          <p:nvPr>
            <p:ph type="title"/>
          </p:nvPr>
        </p:nvSpPr>
        <p:spPr/>
        <p:txBody>
          <a:bodyPr>
            <a:noAutofit/>
          </a:bodyPr>
          <a:lstStyle/>
          <a:p>
            <a:r>
              <a:rPr lang="en-US" sz="3600" dirty="0">
                <a:effectLst>
                  <a:outerShdw blurRad="38100" dist="38100" dir="2700000" algn="tl">
                    <a:srgbClr val="000000">
                      <a:alpha val="43137"/>
                    </a:srgbClr>
                  </a:outerShdw>
                </a:effectLst>
              </a:rPr>
              <a:t>Creating, Saving, and Retrieving Data</a:t>
            </a:r>
          </a:p>
        </p:txBody>
      </p:sp>
    </p:spTree>
    <p:extLst>
      <p:ext uri="{BB962C8B-B14F-4D97-AF65-F5344CB8AC3E}">
        <p14:creationId xmlns:p14="http://schemas.microsoft.com/office/powerpoint/2010/main" xmlns="" val="334251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pPr marL="0" indent="0">
              <a:buNone/>
            </a:pPr>
            <a:r>
              <a:rPr lang="en-US" b="1" i="1" dirty="0"/>
              <a:t>Practice</a:t>
            </a:r>
            <a:r>
              <a:rPr lang="en-US" i="1" dirty="0"/>
              <a:t>: Start Microsoft Excel now.</a:t>
            </a:r>
            <a:endParaRPr lang="en-US" dirty="0"/>
          </a:p>
          <a:p>
            <a:r>
              <a:rPr lang="en-US" dirty="0"/>
              <a:t>Once Excel is open, you can enter data by clicking on a particular cell, then typing text, numbers, or formulas. If you move to another cell by clicking on </a:t>
            </a:r>
            <a:r>
              <a:rPr lang="en-US" dirty="0" smtClean="0"/>
              <a:t>it, your </a:t>
            </a:r>
            <a:r>
              <a:rPr lang="en-US" dirty="0"/>
              <a:t>changes will be entered into the current cell. You can also:</a:t>
            </a:r>
          </a:p>
          <a:p>
            <a:pPr lvl="1"/>
            <a:r>
              <a:rPr lang="en-US" dirty="0"/>
              <a:t>hit TAB to enter your data and move the active cell to the right of the current one</a:t>
            </a:r>
          </a:p>
          <a:p>
            <a:pPr lvl="1"/>
            <a:r>
              <a:rPr lang="en-US" dirty="0"/>
              <a:t>hit ENTER to enter your data and move the active cell to the next row, usually to the beginning of that row</a:t>
            </a:r>
          </a:p>
          <a:p>
            <a:pPr lvl="1"/>
            <a:r>
              <a:rPr lang="en-US" dirty="0"/>
              <a:t>use the ARROW keys to enter your data and move the active cell in the indicated direction</a:t>
            </a:r>
          </a:p>
          <a:p>
            <a:pPr lvl="1"/>
            <a:r>
              <a:rPr lang="en-US" dirty="0"/>
              <a:t>hit END, LEFT-ARROW to move the </a:t>
            </a:r>
            <a:r>
              <a:rPr lang="en-US" dirty="0" smtClean="0"/>
              <a:t>first </a:t>
            </a:r>
            <a:r>
              <a:rPr lang="en-US" dirty="0"/>
              <a:t>cell in a row</a:t>
            </a:r>
          </a:p>
          <a:p>
            <a:pPr lvl="1"/>
            <a:r>
              <a:rPr lang="en-US" dirty="0"/>
              <a:t>hit END, RIGHT-ARROW to move to the last cell in a row</a:t>
            </a:r>
          </a:p>
          <a:p>
            <a:endParaRPr lang="en-US" dirty="0"/>
          </a:p>
        </p:txBody>
      </p:sp>
    </p:spTree>
    <p:extLst>
      <p:ext uri="{BB962C8B-B14F-4D97-AF65-F5344CB8AC3E}">
        <p14:creationId xmlns:p14="http://schemas.microsoft.com/office/powerpoint/2010/main" xmlns="" val="3613194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92500" lnSpcReduction="10000"/>
          </a:bodyPr>
          <a:lstStyle/>
          <a:p>
            <a:pPr marL="0" indent="0">
              <a:buNone/>
            </a:pPr>
            <a:r>
              <a:rPr lang="en-US" b="1" i="1" dirty="0"/>
              <a:t>Practice: </a:t>
            </a:r>
            <a:r>
              <a:rPr lang="en-US" i="1" dirty="0"/>
              <a:t>What's the label of the last column in Excel? How many rows can an Excel spreadsheet contain? Move to the cell A1 and enter the numbers 10, 20, 30, 40, 50, 60, 70, 80, 90, 100, one number per cell, in the cells A1 to A10.</a:t>
            </a:r>
            <a:endParaRPr lang="en-US" dirty="0"/>
          </a:p>
          <a:p>
            <a:r>
              <a:rPr lang="en-US" dirty="0"/>
              <a:t>Excel tries to format your data based on what you enter. Numbers, for example, are right-aligned while text is left-aligned. To ensure that Excel treats your input the way you </a:t>
            </a:r>
            <a:r>
              <a:rPr lang="en-US" dirty="0" smtClean="0"/>
              <a:t>want it</a:t>
            </a:r>
            <a:endParaRPr lang="en-US" dirty="0"/>
          </a:p>
          <a:p>
            <a:pPr lvl="1"/>
            <a:r>
              <a:rPr lang="en-US" dirty="0"/>
              <a:t>if you start your input with a single quote ' it will be treated as text, even if you enter a number</a:t>
            </a:r>
          </a:p>
          <a:p>
            <a:pPr lvl="1"/>
            <a:r>
              <a:rPr lang="en-US" dirty="0"/>
              <a:t>if you start your input with an equal sign, it will be treated as a formula</a:t>
            </a:r>
          </a:p>
          <a:p>
            <a:r>
              <a:rPr lang="en-US" dirty="0"/>
              <a:t>Excel knows </a:t>
            </a:r>
            <a:r>
              <a:rPr lang="en-US" i="1" dirty="0"/>
              <a:t>many</a:t>
            </a:r>
            <a:r>
              <a:rPr lang="en-US" dirty="0"/>
              <a:t> formulas, and we will get to know some of them as our course progresses. For now, we will introduce </a:t>
            </a:r>
            <a:r>
              <a:rPr lang="en-US" dirty="0" smtClean="0"/>
              <a:t>the </a:t>
            </a:r>
            <a:r>
              <a:rPr lang="en-US" i="1" dirty="0" smtClean="0"/>
              <a:t>sum</a:t>
            </a:r>
            <a:r>
              <a:rPr lang="en-US" dirty="0"/>
              <a:t> formula, which will compute the sum of all numeric entries in a specified range of cells.</a:t>
            </a:r>
          </a:p>
          <a:p>
            <a:pPr marL="0" indent="0">
              <a:buNone/>
            </a:pPr>
            <a:endParaRPr lang="en-US" dirty="0"/>
          </a:p>
        </p:txBody>
      </p:sp>
    </p:spTree>
    <p:extLst>
      <p:ext uri="{BB962C8B-B14F-4D97-AF65-F5344CB8AC3E}">
        <p14:creationId xmlns:p14="http://schemas.microsoft.com/office/powerpoint/2010/main" xmlns="" val="48889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fontScale="85000" lnSpcReduction="10000"/>
          </a:bodyPr>
          <a:lstStyle/>
          <a:p>
            <a:pPr marL="0" indent="0">
              <a:buNone/>
            </a:pPr>
            <a:r>
              <a:rPr lang="en-US" b="1" i="1" dirty="0"/>
              <a:t>Practice</a:t>
            </a:r>
            <a:r>
              <a:rPr lang="en-US" i="1" dirty="0"/>
              <a:t>: Enter your name in cell A12. Enter the </a:t>
            </a:r>
            <a:r>
              <a:rPr lang="en-US" i="1" dirty="0" smtClean="0"/>
              <a:t>formula</a:t>
            </a:r>
            <a:r>
              <a:rPr lang="en-US" dirty="0"/>
              <a:t> </a:t>
            </a:r>
            <a:r>
              <a:rPr lang="en-US" dirty="0" smtClean="0"/>
              <a:t>=sum(A1:A10) </a:t>
            </a:r>
            <a:r>
              <a:rPr lang="en-US" i="1" dirty="0" smtClean="0"/>
              <a:t>into </a:t>
            </a:r>
            <a:r>
              <a:rPr lang="en-US" i="1" dirty="0"/>
              <a:t>cell A11, typing it exactly as shown.</a:t>
            </a:r>
            <a:endParaRPr lang="en-US" dirty="0"/>
          </a:p>
          <a:p>
            <a:r>
              <a:rPr lang="en-US" dirty="0"/>
              <a:t>You can save the data you worked on last just as in every other Microsoft Windows application (select File | Save or click the disk-like icon on the toolbar), and you can, of course, retrieve your data again any time. Please make sure to remember the folder in which you saved your data.</a:t>
            </a:r>
          </a:p>
          <a:p>
            <a:pPr marL="0" indent="0">
              <a:buNone/>
            </a:pPr>
            <a:r>
              <a:rPr lang="en-US" b="1" i="1" dirty="0"/>
              <a:t>Practice</a:t>
            </a:r>
            <a:r>
              <a:rPr lang="en-US" i="1" dirty="0"/>
              <a:t>: Save the data you created (it should contain the numbers 10 through 100, their sum, and your name). </a:t>
            </a:r>
            <a:endParaRPr lang="en-US" dirty="0"/>
          </a:p>
          <a:p>
            <a:r>
              <a:rPr lang="en-US" dirty="0"/>
              <a:t>There is a lot more to know and learn about Excel. For additional details, you could take a course  or workshop about Excel through CTC or TLTC, or you could work through the extensive Microsoft Office Help documentation available by selecting "Help | Microsoft Excel Help". If the "Office Assistant" shows up, click on "Options" and un-check the "Use Office Assistant" checkbox. Then select "Help | Microsoft Help" again to see a list of all available topics.</a:t>
            </a:r>
          </a:p>
          <a:p>
            <a:endParaRPr lang="en-US" dirty="0"/>
          </a:p>
        </p:txBody>
      </p:sp>
    </p:spTree>
    <p:extLst>
      <p:ext uri="{BB962C8B-B14F-4D97-AF65-F5344CB8AC3E}">
        <p14:creationId xmlns:p14="http://schemas.microsoft.com/office/powerpoint/2010/main" xmlns="" val="680939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
      <a:majorFont>
        <a:latin typeface="Palatino Linotype"/>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329</TotalTime>
  <Words>1339</Words>
  <Application>Microsoft Office PowerPoint</Application>
  <PresentationFormat>On-screen Show (4:3)</PresentationFormat>
  <Paragraphs>125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Origin</vt:lpstr>
      <vt:lpstr>Using Microsoft Excel</vt:lpstr>
      <vt:lpstr>What is Excel</vt:lpstr>
      <vt:lpstr>Slide 3</vt:lpstr>
      <vt:lpstr>Slide 4</vt:lpstr>
      <vt:lpstr>Slide 5</vt:lpstr>
      <vt:lpstr>Creating, Saving, and Retrieving Data</vt:lpstr>
      <vt:lpstr>Slide 7</vt:lpstr>
      <vt:lpstr>Slide 8</vt:lpstr>
      <vt:lpstr>Slide 9</vt:lpstr>
      <vt:lpstr>Calculations with Spreadsheet Data </vt:lpstr>
      <vt:lpstr>Slide 11</vt:lpstr>
      <vt:lpstr>Slide 12</vt:lpstr>
      <vt:lpstr>Slide 13</vt:lpstr>
      <vt:lpstr>Slide 14</vt:lpstr>
      <vt:lpstr>Slide 15</vt:lpstr>
      <vt:lpstr>Installing the Analysis Pack</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Justin Bateh</cp:lastModifiedBy>
  <cp:revision>66</cp:revision>
  <dcterms:created xsi:type="dcterms:W3CDTF">2013-12-28T07:56:45Z</dcterms:created>
  <dcterms:modified xsi:type="dcterms:W3CDTF">2014-01-10T19:44:07Z</dcterms:modified>
</cp:coreProperties>
</file>