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900"/>
    <a:srgbClr val="006666"/>
    <a:srgbClr val="008080"/>
    <a:srgbClr val="333300"/>
    <a:srgbClr val="66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44"/>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mathcs.org/statistics/course/00-data/math1101_survey_numeric.xl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w02.shu.edu/lspace/ongoing/math/1101/schedule.nsf/f47e3b92e80e2d43852561500021fb8c/fab4325f2b4d29018525664e001b423a?OpenDocument"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mathcs.org/statistics/datasets/MLBPlayerSalaries.xlsx"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mathcs.org/statistics/course/00-data/student-survey.xl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office.microsoft.com/training/training.aspx?AssetID=RC102058721033&amp;CTT=6&amp;Origin=RP102058711033"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effectLst>
                  <a:outerShdw blurRad="38100" dist="38100" dir="2700000" algn="tl">
                    <a:srgbClr val="000000">
                      <a:alpha val="43137"/>
                    </a:srgbClr>
                  </a:outerShdw>
                </a:effectLst>
              </a:rPr>
              <a:t>Graphical Data Representation</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5105400"/>
            <a:ext cx="6858000" cy="990600"/>
          </a:xfrm>
        </p:spPr>
        <p:txBody>
          <a:bodyPr>
            <a:normAutofit fontScale="92500" lnSpcReduction="20000"/>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smtClean="0"/>
              <a:t> </a:t>
            </a:r>
            <a:endParaRPr lang="en-US"/>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dirty="0"/>
              <a:t>Nice, but not great (I don't like that the bars go horizontally, it would be nicer if they went vertically instead), so we will want improve on this a little:</a:t>
            </a:r>
          </a:p>
          <a:p>
            <a:pPr lvl="1"/>
            <a:r>
              <a:rPr lang="en-US" sz="2200" dirty="0"/>
              <a:t>double-click on the existing chart to bring up its </a:t>
            </a:r>
            <a:r>
              <a:rPr lang="en-US" sz="2200" i="1" dirty="0"/>
              <a:t>Design</a:t>
            </a:r>
            <a:r>
              <a:rPr lang="en-US" sz="2200" dirty="0"/>
              <a:t> </a:t>
            </a:r>
            <a:r>
              <a:rPr lang="en-US" sz="2200" dirty="0" smtClean="0"/>
              <a:t>ribbon</a:t>
            </a:r>
          </a:p>
          <a:p>
            <a:pPr lvl="1"/>
            <a:endParaRPr lang="en-US" sz="2200" dirty="0"/>
          </a:p>
          <a:p>
            <a:pPr lvl="1"/>
            <a:endParaRPr lang="en-US" sz="2200" dirty="0" smtClean="0"/>
          </a:p>
          <a:p>
            <a:pPr lvl="1"/>
            <a:endParaRPr lang="en-US" sz="2200" dirty="0"/>
          </a:p>
          <a:p>
            <a:pPr lvl="1"/>
            <a:endParaRPr lang="en-US" sz="2200" dirty="0" smtClean="0"/>
          </a:p>
          <a:p>
            <a:pPr lvl="1"/>
            <a:r>
              <a:rPr lang="en-US" sz="2200" dirty="0"/>
              <a:t>Click on the </a:t>
            </a:r>
            <a:r>
              <a:rPr lang="en-US" sz="2200" i="1" dirty="0"/>
              <a:t>Change Chart Type </a:t>
            </a:r>
            <a:r>
              <a:rPr lang="en-US" sz="2200" dirty="0"/>
              <a:t>and select the </a:t>
            </a:r>
            <a:r>
              <a:rPr lang="en-US" sz="2200" i="1" dirty="0"/>
              <a:t>Column</a:t>
            </a:r>
            <a:r>
              <a:rPr lang="en-US" sz="2200" dirty="0"/>
              <a:t> template and pick </a:t>
            </a:r>
            <a:r>
              <a:rPr lang="en-US" sz="2200" i="1" dirty="0"/>
              <a:t>3D Clustered Column</a:t>
            </a:r>
            <a:endParaRPr lang="en-US" sz="2200" dirty="0"/>
          </a:p>
          <a:p>
            <a:pPr lvl="1"/>
            <a:r>
              <a:rPr lang="en-US" sz="2200" dirty="0"/>
              <a:t>Select the</a:t>
            </a:r>
            <a:r>
              <a:rPr lang="en-US" sz="2200" i="1" dirty="0"/>
              <a:t> 'Series 1</a:t>
            </a:r>
            <a:r>
              <a:rPr lang="en-US" sz="2200" dirty="0"/>
              <a:t>' label on the chart and remove it by hitting </a:t>
            </a:r>
            <a:r>
              <a:rPr lang="en-US" sz="2200" i="1" dirty="0"/>
              <a:t>Delete</a:t>
            </a:r>
            <a:endParaRPr lang="en-US" sz="2200" dirty="0"/>
          </a:p>
          <a:p>
            <a:pPr lvl="1"/>
            <a:r>
              <a:rPr lang="en-US" sz="2200" dirty="0"/>
              <a:t>Switch to the </a:t>
            </a:r>
            <a:r>
              <a:rPr lang="en-US" sz="2200" i="1" dirty="0"/>
              <a:t>Layout</a:t>
            </a:r>
            <a:r>
              <a:rPr lang="en-US" sz="2200" dirty="0"/>
              <a:t> ribbon and add a </a:t>
            </a:r>
            <a:r>
              <a:rPr lang="en-US" sz="2200" i="1" dirty="0"/>
              <a:t>Chart Title</a:t>
            </a:r>
            <a:endParaRPr lang="en-US" sz="2200" dirty="0"/>
          </a:p>
          <a:p>
            <a:pPr lvl="1"/>
            <a:r>
              <a:rPr lang="en-US" sz="2200" i="1" dirty="0"/>
              <a:t>Right-click</a:t>
            </a:r>
            <a:r>
              <a:rPr lang="en-US" sz="2200" dirty="0"/>
              <a:t> on the y-axis, pick </a:t>
            </a:r>
            <a:r>
              <a:rPr lang="en-US" sz="2200" i="1" dirty="0"/>
              <a:t>Format Axis</a:t>
            </a:r>
            <a:r>
              <a:rPr lang="en-US" sz="2200" dirty="0"/>
              <a:t> and make sure that the range on the y-axis goes from 0 to 6800</a:t>
            </a:r>
          </a:p>
          <a:p>
            <a:pPr lvl="1"/>
            <a:endParaRPr lang="en-US" dirty="0"/>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2514600"/>
            <a:ext cx="640080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07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This should be the result of our reformatting effort so far</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pPr marL="0" indent="0">
              <a:buNone/>
            </a:pPr>
            <a:r>
              <a:rPr lang="en-US" sz="2000" b="1" dirty="0"/>
              <a:t>Try this:</a:t>
            </a:r>
            <a:r>
              <a:rPr lang="en-US" sz="2000" dirty="0"/>
              <a:t> To accentuate </a:t>
            </a:r>
            <a:r>
              <a:rPr lang="en-US" sz="2000" i="1" dirty="0"/>
              <a:t>Germany</a:t>
            </a:r>
            <a:r>
              <a:rPr lang="en-US" sz="2000" dirty="0"/>
              <a:t>, say, change the color of Germany's vertical bar to, say, green (right click on the bar, etc.). Changing colors is but one trick to draw attention to one particular feature of your chart. In fact, you can use such techniques to highlight some data and downplay others without actually changing the data. We will explore this further in a homework assignment.</a:t>
            </a:r>
          </a:p>
          <a:p>
            <a:endParaRPr lang="en-US" sz="2000" dirty="0"/>
          </a:p>
          <a:p>
            <a:endParaRPr lang="en-US" sz="20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4576" y="1261241"/>
            <a:ext cx="4719898" cy="3082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532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The previous chart types work well for categorical data since there are usually a limited amount of categories. The most important type of graphical data representation for </a:t>
            </a:r>
            <a:r>
              <a:rPr lang="en-US" i="1" dirty="0"/>
              <a:t>numerical</a:t>
            </a:r>
            <a:r>
              <a:rPr lang="en-US" dirty="0"/>
              <a:t> data is a</a:t>
            </a:r>
            <a:r>
              <a:rPr lang="en-US" b="1" dirty="0"/>
              <a:t> Frequency Histogram</a:t>
            </a:r>
            <a:r>
              <a:rPr lang="en-US" dirty="0"/>
              <a:t>, or histogram for short. Let's consider an example:</a:t>
            </a:r>
          </a:p>
          <a:p>
            <a:pPr marL="0" indent="0">
              <a:buNone/>
            </a:pPr>
            <a:r>
              <a:rPr lang="en-US" sz="3000" b="1" i="1" dirty="0">
                <a:solidFill>
                  <a:srgbClr val="C00000"/>
                </a:solidFill>
                <a:latin typeface="+mj-lt"/>
              </a:rPr>
              <a:t>Example</a:t>
            </a:r>
            <a:r>
              <a:rPr lang="en-US" sz="3000" i="1" dirty="0">
                <a:solidFill>
                  <a:srgbClr val="C00000"/>
                </a:solidFill>
                <a:latin typeface="+mj-lt"/>
              </a:rPr>
              <a:t>:</a:t>
            </a:r>
            <a:r>
              <a:rPr lang="en-US" i="1" dirty="0"/>
              <a:t> In an anonymous survey of students in a stats course (like the one you filled out at the beginning of the class) you were asked your sex, male or female. Here are the responses received</a:t>
            </a:r>
            <a:r>
              <a:rPr lang="en-US" i="1" dirty="0" smtClean="0"/>
              <a:t>:</a:t>
            </a:r>
          </a:p>
          <a:p>
            <a:pPr marL="0" indent="0">
              <a:buNone/>
            </a:pPr>
            <a:endParaRPr lang="en-US" dirty="0"/>
          </a:p>
          <a:p>
            <a:pPr marL="0" indent="0">
              <a:buNone/>
            </a:pPr>
            <a:r>
              <a:rPr lang="en-US" i="1" dirty="0"/>
              <a:t>2, 1, 2, 1, 2, 1, 2, 1, 2, 1, 1, 1, 2, 1, 1, 2, 1, 2, 2, 2, 2, 2, 2, 2, 2, 1, 1, 2, 2, 2, 2, 2, 2, 1, 2, 1, 2, 2, </a:t>
            </a:r>
            <a:r>
              <a:rPr lang="en-US" i="1" dirty="0" smtClean="0"/>
              <a:t>1</a:t>
            </a:r>
          </a:p>
          <a:p>
            <a:pPr marL="0" indent="0">
              <a:buNone/>
            </a:pPr>
            <a:endParaRPr lang="en-US" dirty="0"/>
          </a:p>
          <a:p>
            <a:pPr marL="0" indent="0">
              <a:buNone/>
            </a:pPr>
            <a:r>
              <a:rPr lang="en-US" i="1" dirty="0"/>
              <a:t>where 1 = male and 2 = female.</a:t>
            </a:r>
            <a:endParaRPr lang="en-US" dirty="0"/>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Frequency Histogram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4963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Autofit/>
          </a:bodyPr>
          <a:lstStyle/>
          <a:p>
            <a:r>
              <a:rPr lang="en-US" sz="1600" dirty="0"/>
              <a:t>First, as a quick review, is this a numeric, nominal, or ordinal variable - I hope you're thinking "nominal" and you don't get fooled by the minor detail that the values are all numbers (which are merely code for the categories).</a:t>
            </a:r>
          </a:p>
          <a:p>
            <a:r>
              <a:rPr lang="en-US" sz="1600" dirty="0"/>
              <a:t>Second, a usual bar chart (or pie chart) would not work well. I am not really interested in the fact that some responses were 1, others were 2. Instead I want to know </a:t>
            </a:r>
            <a:r>
              <a:rPr lang="en-US" sz="1600" i="1" dirty="0"/>
              <a:t>how many 1's</a:t>
            </a:r>
            <a:r>
              <a:rPr lang="en-US" sz="1600" dirty="0"/>
              <a:t> (men) </a:t>
            </a:r>
            <a:r>
              <a:rPr lang="en-US" sz="1600" dirty="0" smtClean="0"/>
              <a:t>and </a:t>
            </a:r>
            <a:r>
              <a:rPr lang="en-US" sz="1600" i="1" dirty="0" smtClean="0"/>
              <a:t>how </a:t>
            </a:r>
            <a:r>
              <a:rPr lang="en-US" sz="1600" i="1" dirty="0"/>
              <a:t>many 2's</a:t>
            </a:r>
            <a:r>
              <a:rPr lang="en-US" sz="1600" dirty="0"/>
              <a:t> (women) there are, or in the </a:t>
            </a:r>
            <a:r>
              <a:rPr lang="en-US" sz="1600" i="1" dirty="0"/>
              <a:t>frequencies</a:t>
            </a:r>
            <a:r>
              <a:rPr lang="en-US" sz="1600" dirty="0"/>
              <a:t> of the various responses. In this case I could (relatively) easily count the values manually to find the following frequencies</a:t>
            </a:r>
            <a:r>
              <a:rPr lang="en-US" sz="1600" dirty="0" smtClean="0"/>
              <a:t>:</a:t>
            </a:r>
          </a:p>
          <a:p>
            <a:endParaRPr lang="en-US" sz="1600" dirty="0"/>
          </a:p>
          <a:p>
            <a:endParaRPr lang="en-US" sz="1600" dirty="0" smtClean="0"/>
          </a:p>
          <a:p>
            <a:endParaRPr lang="en-US" sz="1600" dirty="0"/>
          </a:p>
          <a:p>
            <a:pPr marL="0" indent="0">
              <a:buNone/>
            </a:pPr>
            <a:endParaRPr lang="en-US" sz="1600" dirty="0"/>
          </a:p>
          <a:p>
            <a:r>
              <a:rPr lang="en-US" sz="1600" dirty="0"/>
              <a:t>This frequency table tells me, for example, that more women than men are taking this stats class. Also, if I meet a person from this class completely at random on the street, there is a "15 in 39" chance it is a man and a "24 in 39" chance it's a woman (we'll do some probability theory later but this should make common sense).</a:t>
            </a:r>
          </a:p>
          <a:p>
            <a:r>
              <a:rPr lang="en-US" sz="1600" dirty="0"/>
              <a:t>In the above example we could generate our frequency table manually easy enough, and we could subsequently use that table to generate an appropriate chart. But if we have hundreds or thousands or responses, we would like to use Excel to generate the frequency table and associated chart.  Also, it may not be completely clear in which category responses fall. especially if the variables are numeric. As usual, Excel will provide a relatively convenient method for us to automate our calculations.</a:t>
            </a:r>
          </a:p>
          <a:p>
            <a:pPr marL="0" indent="0">
              <a:buNone/>
            </a:pPr>
            <a:endParaRPr lang="en-US" sz="1600" dirty="0"/>
          </a:p>
          <a:p>
            <a:endParaRPr lang="en-US" sz="16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2438400"/>
            <a:ext cx="7926570" cy="1794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8357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75960"/>
          </a:xfrm>
        </p:spPr>
        <p:txBody>
          <a:bodyPr>
            <a:normAutofit/>
          </a:bodyPr>
          <a:lstStyle/>
          <a:p>
            <a:pPr marL="0" indent="0">
              <a:buNone/>
            </a:pPr>
            <a:r>
              <a:rPr lang="en-US" b="1" i="1" dirty="0">
                <a:solidFill>
                  <a:srgbClr val="C00000"/>
                </a:solidFill>
                <a:latin typeface="+mj-lt"/>
              </a:rPr>
              <a:t>Example:</a:t>
            </a:r>
            <a:r>
              <a:rPr lang="en-US" b="1" i="1" dirty="0"/>
              <a:t> </a:t>
            </a:r>
            <a:r>
              <a:rPr lang="en-US" sz="2200" i="1" dirty="0"/>
              <a:t>Many communities add fluoride to water to prevent tooth decay. In a 25 day period, these levels of fluoride were measured:</a:t>
            </a:r>
            <a:endParaRPr lang="en-US" sz="2200" dirty="0"/>
          </a:p>
          <a:p>
            <a:pPr marL="0" indent="0">
              <a:buNone/>
            </a:pPr>
            <a:r>
              <a:rPr lang="en-US" sz="2200" i="1" dirty="0"/>
              <a:t>75, 86, 84, 85, 97, 94, 89, 84, 83, 89, 88, 78, 77, 76, 82, 72, 92, 105, 94, 83, 81, 85, 97, 93, 79</a:t>
            </a:r>
            <a:endParaRPr lang="en-US" sz="2200" dirty="0"/>
          </a:p>
          <a:p>
            <a:pPr lvl="1"/>
            <a:r>
              <a:rPr lang="en-US" sz="1800" i="1" dirty="0"/>
              <a:t>There are too many numbers for pie or bar chart, and in fact we are not interested in the actual numbers as much as we are interested in the frequency with which they occur. Hence, we want to group them into categories, and then graph the frequency counts of these categories instead of the original numbers.</a:t>
            </a:r>
            <a:endParaRPr lang="en-US" sz="1800" dirty="0"/>
          </a:p>
          <a:p>
            <a:endParaRPr lang="en-US" sz="24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8003" y="3773214"/>
            <a:ext cx="1371208" cy="2778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012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sz="2000" dirty="0"/>
              <a:t>As mentioned, we will use Excel to create such a frequency histogram. This time, however, we will not use the Chart Wizard but instead our first procedure from the Analysis </a:t>
            </a:r>
            <a:r>
              <a:rPr lang="en-US" sz="2000" dirty="0" err="1"/>
              <a:t>ToolPak</a:t>
            </a:r>
            <a:r>
              <a:rPr lang="en-US" sz="2000" dirty="0"/>
              <a:t>.</a:t>
            </a:r>
          </a:p>
          <a:p>
            <a:pPr lvl="1"/>
            <a:r>
              <a:rPr lang="en-US" sz="1800" dirty="0"/>
              <a:t>Start Excel and enter the above numbers, all in one column. You do not need to enter a title or anything else, just the numbers in one column. Note that the picture only shows the first and last few numbers, but you should, of course, enter all numbers in the first column.</a:t>
            </a:r>
          </a:p>
          <a:p>
            <a:pPr lvl="1"/>
            <a:r>
              <a:rPr lang="en-US" sz="1800" dirty="0"/>
              <a:t>Now bring up the "Data Analysis ..." dialog (remember, it is available on the "Data" ribbon). If you do not see this item, you must first install the "Analysis Pak", as described previously. Anyhow, a dialog box similar to the following will </a:t>
            </a:r>
            <a:r>
              <a:rPr lang="en-US" sz="1800" dirty="0" smtClean="0"/>
              <a:t>appear</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smtClean="0"/>
          </a:p>
          <a:p>
            <a:pPr lvl="1"/>
            <a:r>
              <a:rPr lang="en-US" sz="1800" dirty="0"/>
              <a:t>Highlight the entry "Histogram", as in the above picture, then click on "OK".</a:t>
            </a:r>
          </a:p>
          <a:p>
            <a:pPr lvl="1"/>
            <a:endParaRPr lang="en-US" sz="1800" dirty="0"/>
          </a:p>
          <a:p>
            <a:endParaRPr lang="en-US" sz="20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657600"/>
            <a:ext cx="4021302" cy="2000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0105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800" dirty="0"/>
              <a:t>To continue with the instructions, you need to enter the options for a (frequency) histogram next, including the location of the data to be used and the categories that you want to use.</a:t>
            </a:r>
          </a:p>
          <a:p>
            <a:endParaRPr lang="en-US" sz="2800"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514600"/>
            <a:ext cx="4983736"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836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775960"/>
          </a:xfrm>
        </p:spPr>
        <p:txBody>
          <a:bodyPr>
            <a:normAutofit/>
          </a:bodyPr>
          <a:lstStyle/>
          <a:p>
            <a:r>
              <a:rPr lang="en-US" sz="2000" dirty="0"/>
              <a:t>The various options in this dialog box need further explanation (click on "Help" inside that dialog box):</a:t>
            </a:r>
          </a:p>
          <a:p>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xmlns="" val="524823112"/>
              </p:ext>
            </p:extLst>
          </p:nvPr>
        </p:nvGraphicFramePr>
        <p:xfrm>
          <a:off x="457200" y="1066800"/>
          <a:ext cx="8458200" cy="5617273"/>
        </p:xfrm>
        <a:graphic>
          <a:graphicData uri="http://schemas.openxmlformats.org/drawingml/2006/table">
            <a:tbl>
              <a:tblPr firstRow="1" firstCol="1" bandRow="1"/>
              <a:tblGrid>
                <a:gridCol w="1905000"/>
                <a:gridCol w="6553200"/>
              </a:tblGrid>
              <a:tr h="205876">
                <a:tc>
                  <a:txBody>
                    <a:bodyPr/>
                    <a:lstStyle/>
                    <a:p>
                      <a:pPr marL="0" marR="0">
                        <a:lnSpc>
                          <a:spcPct val="115000"/>
                        </a:lnSpc>
                        <a:spcBef>
                          <a:spcPts val="0"/>
                        </a:spcBef>
                        <a:spcAft>
                          <a:spcPts val="0"/>
                        </a:spcAft>
                      </a:pPr>
                      <a:r>
                        <a:rPr lang="en-US" sz="1350" b="1">
                          <a:effectLst/>
                          <a:latin typeface="Times New Roman"/>
                          <a:ea typeface="Times New Roman"/>
                          <a:cs typeface="Times New Roman"/>
                        </a:rPr>
                        <a:t>Input Range</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Enter the reference for the range of data you want to analyze.</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34">
                <a:tc>
                  <a:txBody>
                    <a:bodyPr/>
                    <a:lstStyle/>
                    <a:p>
                      <a:pPr marL="0" marR="0">
                        <a:lnSpc>
                          <a:spcPct val="115000"/>
                        </a:lnSpc>
                        <a:spcBef>
                          <a:spcPts val="0"/>
                        </a:spcBef>
                        <a:spcAft>
                          <a:spcPts val="0"/>
                        </a:spcAft>
                      </a:pPr>
                      <a:r>
                        <a:rPr lang="en-US" sz="1350" b="1" dirty="0">
                          <a:effectLst/>
                          <a:latin typeface="Times New Roman"/>
                          <a:ea typeface="Times New Roman"/>
                          <a:cs typeface="Times New Roman"/>
                        </a:rPr>
                        <a:t>Bin Range: [optional]</a:t>
                      </a:r>
                      <a:endParaRPr lang="en-US" sz="13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dirty="0">
                          <a:effectLst/>
                          <a:latin typeface="Times New Roman"/>
                          <a:ea typeface="Times New Roman"/>
                          <a:cs typeface="Times New Roman"/>
                        </a:rPr>
                        <a:t>Enter the cell reference to a range that contains an optional set of boundary values that define bin ranges. These values should be in ascending order. Excel counts the number of data points between the current bin number and the adjoining higher bin, if any. A number is counted in a particular bin if it is equal to or less than the bin number down to the last bin. All values below the first bin value are counted together, as are the values above the last bin value. If you omit the bin range, Excel creates a set of evenly distributed bins between the data's minimum and maximum values.</a:t>
                      </a:r>
                      <a:endParaRPr lang="en-US" sz="13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29">
                <a:tc>
                  <a:txBody>
                    <a:bodyPr/>
                    <a:lstStyle/>
                    <a:p>
                      <a:pPr marL="0" marR="0">
                        <a:lnSpc>
                          <a:spcPct val="115000"/>
                        </a:lnSpc>
                        <a:spcBef>
                          <a:spcPts val="0"/>
                        </a:spcBef>
                        <a:spcAft>
                          <a:spcPts val="0"/>
                        </a:spcAft>
                      </a:pPr>
                      <a:r>
                        <a:rPr lang="en-US" sz="1350" b="1">
                          <a:effectLst/>
                          <a:latin typeface="Times New Roman"/>
                          <a:ea typeface="Times New Roman"/>
                          <a:cs typeface="Times New Roman"/>
                        </a:rPr>
                        <a:t>Labels</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Check this if the first row or column of your input range contains labels. Clear this check box if your input range has no labels; Excel generates appropriate data labels for the output table.</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29">
                <a:tc>
                  <a:txBody>
                    <a:bodyPr/>
                    <a:lstStyle/>
                    <a:p>
                      <a:pPr marL="0" marR="0">
                        <a:lnSpc>
                          <a:spcPct val="115000"/>
                        </a:lnSpc>
                        <a:spcBef>
                          <a:spcPts val="0"/>
                        </a:spcBef>
                        <a:spcAft>
                          <a:spcPts val="0"/>
                        </a:spcAft>
                      </a:pPr>
                      <a:r>
                        <a:rPr lang="en-US" sz="1350" b="1">
                          <a:effectLst/>
                          <a:latin typeface="Times New Roman"/>
                          <a:ea typeface="Times New Roman"/>
                          <a:cs typeface="Times New Roman"/>
                        </a:rPr>
                        <a:t>Output Range:</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Enter the reference for the upper-left cell of the output table. Excel automatically determines the size of the output area and displays a message if the output table will replace existing data.</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31">
                <a:tc>
                  <a:txBody>
                    <a:bodyPr/>
                    <a:lstStyle/>
                    <a:p>
                      <a:pPr marL="0" marR="0">
                        <a:lnSpc>
                          <a:spcPct val="115000"/>
                        </a:lnSpc>
                        <a:spcBef>
                          <a:spcPts val="0"/>
                        </a:spcBef>
                        <a:spcAft>
                          <a:spcPts val="0"/>
                        </a:spcAft>
                      </a:pPr>
                      <a:r>
                        <a:rPr lang="en-US" sz="1350" b="1">
                          <a:effectLst/>
                          <a:latin typeface="Times New Roman"/>
                          <a:ea typeface="Times New Roman"/>
                          <a:cs typeface="Times New Roman"/>
                        </a:rPr>
                        <a:t>New Worksheet Ply</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Click to insert a new worksheet in the current workbook and paste the results starting at cell A1 of the new worksheet. To name the new worksheet, type a name in the box.</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753">
                <a:tc>
                  <a:txBody>
                    <a:bodyPr/>
                    <a:lstStyle/>
                    <a:p>
                      <a:pPr marL="0" marR="0">
                        <a:lnSpc>
                          <a:spcPct val="115000"/>
                        </a:lnSpc>
                        <a:spcBef>
                          <a:spcPts val="0"/>
                        </a:spcBef>
                        <a:spcAft>
                          <a:spcPts val="0"/>
                        </a:spcAft>
                      </a:pPr>
                      <a:r>
                        <a:rPr lang="en-US" sz="1350" b="1">
                          <a:effectLst/>
                          <a:latin typeface="Times New Roman"/>
                          <a:ea typeface="Times New Roman"/>
                          <a:cs typeface="Times New Roman"/>
                        </a:rPr>
                        <a:t>New Workbook</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Click to create a new workbook and paste the results on a new worksheet in the new workbook.</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29">
                <a:tc>
                  <a:txBody>
                    <a:bodyPr/>
                    <a:lstStyle/>
                    <a:p>
                      <a:pPr marL="0" marR="0">
                        <a:lnSpc>
                          <a:spcPct val="115000"/>
                        </a:lnSpc>
                        <a:spcBef>
                          <a:spcPts val="0"/>
                        </a:spcBef>
                        <a:spcAft>
                          <a:spcPts val="0"/>
                        </a:spcAft>
                      </a:pPr>
                      <a:r>
                        <a:rPr lang="en-US" sz="1350" b="1">
                          <a:effectLst/>
                          <a:latin typeface="Times New Roman"/>
                          <a:ea typeface="Times New Roman"/>
                          <a:cs typeface="Times New Roman"/>
                        </a:rPr>
                        <a:t>Pareto (sorted histogram)</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Select to present data in the output table in descending order of frequency. If this check box is cleared, Excel presents the data in ascending order and omits the three rightmost columns that contain the sorted data.</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170">
                <a:tc>
                  <a:txBody>
                    <a:bodyPr/>
                    <a:lstStyle/>
                    <a:p>
                      <a:pPr marL="0" marR="0">
                        <a:lnSpc>
                          <a:spcPct val="115000"/>
                        </a:lnSpc>
                        <a:spcBef>
                          <a:spcPts val="0"/>
                        </a:spcBef>
                        <a:spcAft>
                          <a:spcPts val="0"/>
                        </a:spcAft>
                      </a:pPr>
                      <a:r>
                        <a:rPr lang="en-US" sz="1350" b="1">
                          <a:effectLst/>
                          <a:latin typeface="Times New Roman"/>
                          <a:ea typeface="Times New Roman"/>
                          <a:cs typeface="Times New Roman"/>
                        </a:rPr>
                        <a:t>Cumulative Percentage</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a:effectLst/>
                          <a:latin typeface="Times New Roman"/>
                          <a:ea typeface="Times New Roman"/>
                          <a:cs typeface="Times New Roman"/>
                        </a:rPr>
                        <a:t>Select to generate an output table column for cumulative percentages and to include a cumulative percentage line in the histogram chart. Clear to omit the cumulative percentages.</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014">
                <a:tc>
                  <a:txBody>
                    <a:bodyPr/>
                    <a:lstStyle/>
                    <a:p>
                      <a:pPr marL="0" marR="0">
                        <a:lnSpc>
                          <a:spcPct val="115000"/>
                        </a:lnSpc>
                        <a:spcBef>
                          <a:spcPts val="0"/>
                        </a:spcBef>
                        <a:spcAft>
                          <a:spcPts val="0"/>
                        </a:spcAft>
                      </a:pPr>
                      <a:r>
                        <a:rPr lang="en-US" sz="1350" b="1">
                          <a:effectLst/>
                          <a:latin typeface="Times New Roman"/>
                          <a:ea typeface="Times New Roman"/>
                          <a:cs typeface="Times New Roman"/>
                        </a:rPr>
                        <a:t>Chart Output</a:t>
                      </a:r>
                      <a:endParaRPr lang="en-US" sz="135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50" dirty="0">
                          <a:effectLst/>
                          <a:latin typeface="Times New Roman"/>
                          <a:ea typeface="Times New Roman"/>
                          <a:cs typeface="Times New Roman"/>
                        </a:rPr>
                        <a:t>Select to generate an embedded histogram chart with the output table.</a:t>
                      </a:r>
                      <a:endParaRPr lang="en-US" sz="135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1864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Autofit/>
          </a:bodyPr>
          <a:lstStyle/>
          <a:p>
            <a:r>
              <a:rPr lang="en-US" sz="1800" dirty="0"/>
              <a:t>There are a lot of options, perhaps confusing ones, but the only mandatory option is the input range. In our case, we need to enter the data range (the cells containing the data) and we need to make sure that the option "Chart Output" is selected. Excel provides an easy method to select the data range (or many other cell ranges within dialog boxes).</a:t>
            </a:r>
          </a:p>
          <a:p>
            <a:pPr lvl="1"/>
            <a:r>
              <a:rPr lang="en-US" sz="1400" dirty="0"/>
              <a:t>In the above dialog box, you will notice three "cell selector" icons </a:t>
            </a:r>
            <a:r>
              <a:rPr lang="en-US" sz="1400" dirty="0" smtClean="0"/>
              <a:t>  </a:t>
            </a:r>
            <a:r>
              <a:rPr lang="en-US" sz="1400" dirty="0"/>
              <a:t>(for the "Input Range", the "Bin Range", and the "Output Range")</a:t>
            </a:r>
          </a:p>
          <a:p>
            <a:r>
              <a:rPr lang="en-US" sz="1800" dirty="0"/>
              <a:t>In our case, you should click on the cell selector icon    next to the "Input Range". The "Histogram" dialog box will temporarily shrink and you can now use the mouse and/or cursor keys to select the appropriate cells by highlighting them</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a:t>When you have selected the appropriate cells, click the "Return" icon in the small "Histogram" dialog to return to the original "Histogram" dialog box. You should now see the text "$A$1:$A$25" as "Input Range".</a:t>
            </a:r>
          </a:p>
          <a:p>
            <a:endParaRPr lang="en-US" sz="1800" dirty="0"/>
          </a:p>
          <a:p>
            <a:endParaRPr lang="en-US" sz="1800"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9665" y="3532297"/>
            <a:ext cx="5484669" cy="17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3987" y="1809010"/>
            <a:ext cx="188913" cy="17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5517" y="2350978"/>
            <a:ext cx="188913" cy="17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53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75960"/>
          </a:xfrm>
        </p:spPr>
        <p:txBody>
          <a:bodyPr>
            <a:normAutofit/>
          </a:bodyPr>
          <a:lstStyle/>
          <a:p>
            <a:r>
              <a:rPr lang="en-US" sz="1900" dirty="0"/>
              <a:t>Next, we should determine the "bins" that in turn will determine the category boundaries. However, for a "quick" histogram, we do not need to fill in the bin range and instead Excel will compute the highest and lowest data point and subdivide the values automatically into evenly divided categories. In other words, for this particular example we will leave the "Bin Range" empty (we will provide a second example where we manually determine the categories, or bins).</a:t>
            </a:r>
          </a:p>
          <a:p>
            <a:r>
              <a:rPr lang="en-US" sz="1900" dirty="0"/>
              <a:t>We can now choose to display a frequency table only, or a frequency table together with a histogram chart, simply by selecting or de-selecting "Chart Output". We have done that (i.e. frequency table plus chart), and the output looks similar to the following:</a:t>
            </a:r>
          </a:p>
          <a:p>
            <a:endParaRPr lang="en-US" sz="19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5528" y="4001814"/>
            <a:ext cx="626871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7969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105400"/>
          </a:xfrm>
        </p:spPr>
        <p:txBody>
          <a:bodyPr>
            <a:normAutofit fontScale="85000" lnSpcReduction="20000"/>
          </a:bodyPr>
          <a:lstStyle/>
          <a:p>
            <a:r>
              <a:rPr lang="en-US" dirty="0"/>
              <a:t>As we have seen in chapter 1, </a:t>
            </a:r>
            <a:r>
              <a:rPr lang="en-US" i="1" dirty="0"/>
              <a:t>statistics is the study of making sense of data</a:t>
            </a:r>
            <a:r>
              <a:rPr lang="en-US" dirty="0"/>
              <a:t>, and consists of four components: collecting, summarizing, analyzing, and presenting data. In this step we will concern ourselves with summarizing data.</a:t>
            </a:r>
          </a:p>
          <a:p>
            <a:r>
              <a:rPr lang="en-US" dirty="0"/>
              <a:t>Usually when data is collecting there is a lot of numbers, results, responses, etc. In fact, there is usually so much data that it needs to be summarized before it can be analyzed. One approach to summarizing data is to summarize it in graphical or tabular form. Since a picture is worth more than 10,000 words, we hope to be able to detect patterns or be able to draw conclusions once we see data presented graphically.</a:t>
            </a:r>
          </a:p>
          <a:p>
            <a:r>
              <a:rPr lang="en-US" dirty="0"/>
              <a:t>In this chapter we will discuss how to use Excel to create Pie and Bar Charts for categorical variables and Histograms for numerical variables. We will also show how charts can be used to emphasize different points of views without modifying or falsifying data.</a:t>
            </a:r>
          </a:p>
          <a:p>
            <a:endParaRPr lang="en-US" dirty="0"/>
          </a:p>
        </p:txBody>
      </p:sp>
      <p:sp>
        <p:nvSpPr>
          <p:cNvPr id="3" name="Title 2"/>
          <p:cNvSpPr>
            <a:spLocks noGrp="1"/>
          </p:cNvSpPr>
          <p:nvPr>
            <p:ph type="title"/>
          </p:nvPr>
        </p:nvSpPr>
        <p:spPr/>
        <p:txBody>
          <a:bodyPr>
            <a:normAutofit/>
          </a:bodyPr>
          <a:lstStyle/>
          <a:p>
            <a:r>
              <a:rPr lang="en-US" sz="3300" dirty="0" smtClean="0">
                <a:effectLst>
                  <a:outerShdw blurRad="38100" dist="38100" dir="2700000" algn="tl">
                    <a:srgbClr val="000000">
                      <a:alpha val="43137"/>
                    </a:srgbClr>
                  </a:outerShdw>
                </a:effectLst>
              </a:rPr>
              <a:t>What is Graphical Data Representation</a:t>
            </a:r>
            <a:endParaRPr lang="en-US" sz="3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78906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400" dirty="0"/>
              <a:t>As usual, we can now customize our chart by double-clicking on its components to replace the various titles by more meaningful names, and removing the "Frequency" label. Out final histogram might look like this</a:t>
            </a:r>
            <a:r>
              <a:rPr lang="en-US" sz="2400" dirty="0" smtClean="0"/>
              <a:t>:</a:t>
            </a:r>
          </a:p>
          <a:p>
            <a:endParaRPr lang="en-US" sz="2400" dirty="0"/>
          </a:p>
          <a:p>
            <a:endParaRPr lang="en-US" sz="2400" dirty="0" smtClean="0"/>
          </a:p>
          <a:p>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r>
              <a:rPr lang="en-US" sz="2400" dirty="0"/>
              <a:t>We have changed the color of the frequency bars to red, the background to light brown, and we have replaced the various titles by more appropriate names.</a:t>
            </a:r>
          </a:p>
          <a:p>
            <a:endParaRPr lang="en-US" sz="2400"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247900"/>
            <a:ext cx="5417486"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1948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000" dirty="0"/>
              <a:t>In this example Excel determined the categories for our numeric variable (the "bins") automatically. Excel decided:</a:t>
            </a:r>
          </a:p>
          <a:p>
            <a:pPr lvl="1"/>
            <a:r>
              <a:rPr lang="en-US" sz="2000" dirty="0"/>
              <a:t>category 1 goes from 0 to 72 and includes 1 measurement</a:t>
            </a:r>
          </a:p>
          <a:p>
            <a:pPr lvl="1"/>
            <a:r>
              <a:rPr lang="en-US" sz="2000" dirty="0"/>
              <a:t>category 2 goes from 72 to 78.6 and includes 4 measurements</a:t>
            </a:r>
          </a:p>
          <a:p>
            <a:pPr lvl="1"/>
            <a:r>
              <a:rPr lang="en-US" sz="2000" dirty="0"/>
              <a:t>category 3 goes from 78.6 to 85.2 and includes 9 measurements</a:t>
            </a:r>
          </a:p>
          <a:p>
            <a:pPr lvl="1"/>
            <a:r>
              <a:rPr lang="en-US" sz="2000" dirty="0"/>
              <a:t>category, 4 goes hour 85.2 to 91.8 and includes 4 measurements </a:t>
            </a:r>
          </a:p>
          <a:p>
            <a:pPr lvl="1"/>
            <a:r>
              <a:rPr lang="en-US" sz="2000" dirty="0"/>
              <a:t>category 5 goes from 91.8 to 98.4 and includes 6 measurements </a:t>
            </a:r>
          </a:p>
          <a:p>
            <a:pPr lvl="1"/>
            <a:r>
              <a:rPr lang="en-US" sz="2000" dirty="0"/>
              <a:t>category 6 includes everything above 98.4 and includes 1 measurement </a:t>
            </a:r>
          </a:p>
          <a:p>
            <a:r>
              <a:rPr lang="en-US" sz="2000" dirty="0"/>
              <a:t>This means, for example, that on 9 of the 25 days measured the pollution was between 78.6 and 85.2.</a:t>
            </a:r>
          </a:p>
          <a:p>
            <a:r>
              <a:rPr lang="en-US" sz="2000" dirty="0"/>
              <a:t>By the way, I hope you notice that this description of the categories leaves room for </a:t>
            </a:r>
            <a:r>
              <a:rPr lang="en-US" sz="2000" dirty="0" smtClean="0"/>
              <a:t>interpretation</a:t>
            </a:r>
            <a:r>
              <a:rPr lang="en-US" sz="2000" dirty="0"/>
              <a:t>.  Where, for example, would a value go that is right on the border between two bins? For example, would a measurement of 78.6 fall into category 2 or  in  3? What do you think will Excel decide in a borderline case such as this? As a hint, look at the last two categories and generalize from there.</a:t>
            </a:r>
          </a:p>
          <a:p>
            <a:endParaRPr lang="en-US" sz="2000" dirty="0"/>
          </a:p>
        </p:txBody>
      </p:sp>
    </p:spTree>
    <p:extLst>
      <p:ext uri="{BB962C8B-B14F-4D97-AF65-F5344CB8AC3E}">
        <p14:creationId xmlns:p14="http://schemas.microsoft.com/office/powerpoint/2010/main" xmlns="" val="14930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pPr marL="0" indent="0">
              <a:buNone/>
            </a:pPr>
            <a:r>
              <a:rPr lang="en-US" b="1" dirty="0"/>
              <a:t>Practice</a:t>
            </a:r>
            <a:r>
              <a:rPr lang="en-US" dirty="0"/>
              <a:t>: Open the Excel spreadsheet linked below. It shows the age of respondents to a survey.  Generate a frequency histogram and determine if the variable is homogeneous or heterogeneous. Use the default number of categories Excel comes up with.</a:t>
            </a:r>
          </a:p>
          <a:p>
            <a:pPr marL="0" indent="0" algn="ctr">
              <a:buNone/>
            </a:pPr>
            <a:r>
              <a:rPr lang="en-US" dirty="0">
                <a:hlinkClick r:id="rId2"/>
              </a:rPr>
              <a:t>numeric survey results</a:t>
            </a:r>
            <a:endParaRPr lang="en-US" dirty="0"/>
          </a:p>
          <a:p>
            <a:r>
              <a:rPr lang="en-US" dirty="0"/>
              <a:t>Excel's histogram tool works well for numeric variables, but in case the variable is not numeric another procedure works better and we will outline that in a subsequent section.  In our next example, however, we assume we do have a numeric variable and we are interested in defining the categories (aka bins) ourselves. This is usually not necessary but is useful, particularly for large data sets. but if you are pressed for time you may skip this portion and perhaps mark it for review at a later time. As a reward for those not adverse to a </a:t>
            </a:r>
            <a:r>
              <a:rPr lang="en-US" dirty="0" smtClean="0"/>
              <a:t>challenge</a:t>
            </a:r>
            <a:r>
              <a:rPr lang="en-US" dirty="0"/>
              <a:t>, you'll get to analyze the salaries of Major League Baseball players over the past decades and the end of this section; interesting stuff indeed!</a:t>
            </a:r>
          </a:p>
          <a:p>
            <a:r>
              <a:rPr lang="en-US" dirty="0"/>
              <a:t>Please note that Excel's default categories for numeric variables usually (but not always) work fine, but it is sometimes necessary to have a specific number of categories. The procedure to define your own categories is perhaps a little more complicated than our previous procedure but - we will look at it as an opportunity, not a difficulty ...</a:t>
            </a:r>
          </a:p>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1676400"/>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86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sz="2800" b="1" i="1" dirty="0">
                <a:solidFill>
                  <a:srgbClr val="C00000"/>
                </a:solidFill>
                <a:latin typeface="+mj-lt"/>
              </a:rPr>
              <a:t>Example:</a:t>
            </a:r>
            <a:r>
              <a:rPr lang="en-US" sz="2800" b="1" i="1" dirty="0"/>
              <a:t> </a:t>
            </a:r>
            <a:r>
              <a:rPr lang="en-US" i="1" dirty="0"/>
              <a:t>A study was done that measured heights of widgets produced in a certain factory. Here are the results</a:t>
            </a:r>
            <a:r>
              <a:rPr lang="en-US" i="1" dirty="0" smtClean="0"/>
              <a:t>:</a:t>
            </a:r>
          </a:p>
          <a:p>
            <a:pPr marL="0" indent="0">
              <a:buNone/>
            </a:pPr>
            <a:endParaRPr lang="en-US" sz="2400" dirty="0"/>
          </a:p>
          <a:p>
            <a:pPr marL="0" indent="0">
              <a:buNone/>
            </a:pPr>
            <a:r>
              <a:rPr lang="en-US" sz="2400" i="1" dirty="0"/>
              <a:t>3, 2, 5, 1, 4, 11, 3, 8, 23, 2, 6, 17, 5, 12, 35, 3, 8, 23, 6, 14, 41, 7, 16, 47, 8, 18, 53, 10, 22, 65, 9, 20, </a:t>
            </a:r>
            <a:r>
              <a:rPr lang="en-US" sz="2400" i="1" dirty="0" smtClean="0"/>
              <a:t>59</a:t>
            </a:r>
          </a:p>
          <a:p>
            <a:pPr marL="0" indent="0">
              <a:buNone/>
            </a:pPr>
            <a:endParaRPr lang="en-US" sz="2400" dirty="0"/>
          </a:p>
          <a:p>
            <a:pPr lvl="1"/>
            <a:r>
              <a:rPr lang="en-US" sz="2600" i="1" dirty="0"/>
              <a:t>Construct a frequency table with associated chart using five categories and again using eight categories</a:t>
            </a:r>
            <a:r>
              <a:rPr lang="en-US" sz="2600" i="1" dirty="0" smtClean="0"/>
              <a:t>.</a:t>
            </a:r>
          </a:p>
          <a:p>
            <a:pPr marL="274320" lvl="1" indent="0">
              <a:buNone/>
            </a:pPr>
            <a:endParaRPr lang="en-US" sz="2600" dirty="0"/>
          </a:p>
          <a:p>
            <a:r>
              <a:rPr lang="en-US" dirty="0"/>
              <a:t>As usual, start  Excel and enter the above data, all numbers in one column.</a:t>
            </a:r>
          </a:p>
          <a:p>
            <a:pPr lvl="1"/>
            <a:endParaRPr lang="en-US" sz="2400" dirty="0"/>
          </a:p>
        </p:txBody>
      </p:sp>
    </p:spTree>
    <p:extLst>
      <p:ext uri="{BB962C8B-B14F-4D97-AF65-F5344CB8AC3E}">
        <p14:creationId xmlns:p14="http://schemas.microsoft.com/office/powerpoint/2010/main" xmlns="" val="664194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0000" lnSpcReduction="20000"/>
          </a:bodyPr>
          <a:lstStyle/>
          <a:p>
            <a:r>
              <a:rPr lang="en-US" sz="2800" dirty="0"/>
              <a:t>Before we can generate the histogram using the "Data Analysis ..." menu entry we need to perform a few calculations so that we get the desired number of categories. In the previous example Excel handled the category selection automatically, but this time we want to specify bounds so that we get exactly 5 (or 8) categories. Here is what we have to do:</a:t>
            </a:r>
            <a:endParaRPr lang="en-US" sz="3200" dirty="0"/>
          </a:p>
          <a:p>
            <a:pPr lvl="1"/>
            <a:r>
              <a:rPr lang="en-US" sz="2900" dirty="0"/>
              <a:t>Decide on the number of categories you want (usually between 5 and 10)</a:t>
            </a:r>
            <a:endParaRPr lang="en-US" sz="3400" dirty="0"/>
          </a:p>
          <a:p>
            <a:pPr lvl="1"/>
            <a:r>
              <a:rPr lang="en-US" sz="2900" dirty="0"/>
              <a:t>Compute the minimum (smallest) value of our data</a:t>
            </a:r>
            <a:endParaRPr lang="en-US" sz="3400" dirty="0"/>
          </a:p>
          <a:p>
            <a:pPr lvl="1"/>
            <a:r>
              <a:rPr lang="en-US" sz="2900" dirty="0"/>
              <a:t>Compute the maximum (largest) value of our data</a:t>
            </a:r>
            <a:endParaRPr lang="en-US" sz="3400" dirty="0"/>
          </a:p>
          <a:p>
            <a:pPr lvl="1"/>
            <a:r>
              <a:rPr lang="en-US" sz="2900" dirty="0"/>
              <a:t>Compute the range of our data, i.e. range = maximum - minimum</a:t>
            </a:r>
            <a:endParaRPr lang="en-US" sz="3400" dirty="0"/>
          </a:p>
          <a:p>
            <a:pPr lvl="1"/>
            <a:r>
              <a:rPr lang="en-US" sz="2900" dirty="0"/>
              <a:t>Compute the width of each category, i.e. width = range / (number of categories)</a:t>
            </a:r>
            <a:endParaRPr lang="en-US" sz="3400" dirty="0"/>
          </a:p>
          <a:p>
            <a:pPr lvl="1"/>
            <a:r>
              <a:rPr lang="en-US" sz="2900" dirty="0"/>
              <a:t>Find the separation points for each category, given by:</a:t>
            </a:r>
            <a:br>
              <a:rPr lang="en-US" sz="2900" dirty="0"/>
            </a:br>
            <a:r>
              <a:rPr lang="en-US" sz="2900" dirty="0"/>
              <a:t> </a:t>
            </a:r>
            <a:endParaRPr lang="en-US" sz="3400" dirty="0"/>
          </a:p>
          <a:p>
            <a:pPr lvl="2"/>
            <a:r>
              <a:rPr lang="en-US" sz="2600" dirty="0"/>
              <a:t>minimum + 1 * width</a:t>
            </a:r>
            <a:endParaRPr lang="en-US" sz="2900" dirty="0"/>
          </a:p>
          <a:p>
            <a:pPr lvl="2"/>
            <a:r>
              <a:rPr lang="en-US" sz="2600" dirty="0"/>
              <a:t>minimum + 2 * width</a:t>
            </a:r>
            <a:endParaRPr lang="en-US" sz="2900" dirty="0"/>
          </a:p>
          <a:p>
            <a:pPr lvl="2"/>
            <a:r>
              <a:rPr lang="en-US" sz="2600" dirty="0"/>
              <a:t>   ...   </a:t>
            </a:r>
            <a:endParaRPr lang="en-US" sz="2900" dirty="0"/>
          </a:p>
          <a:p>
            <a:pPr lvl="2"/>
            <a:r>
              <a:rPr lang="en-US" sz="2600" dirty="0"/>
              <a:t>minimum + (n-1) * width</a:t>
            </a:r>
            <a:endParaRPr lang="en-US" sz="2900" dirty="0"/>
          </a:p>
          <a:p>
            <a:pPr marL="594360" lvl="2" indent="0">
              <a:buNone/>
            </a:pPr>
            <a:r>
              <a:rPr lang="en-US" sz="2600" dirty="0"/>
              <a:t>where n is the number of categories we want.</a:t>
            </a:r>
            <a:endParaRPr lang="en-US" sz="3400" dirty="0"/>
          </a:p>
          <a:p>
            <a:endParaRPr lang="en-US" dirty="0"/>
          </a:p>
        </p:txBody>
      </p:sp>
    </p:spTree>
    <p:extLst>
      <p:ext uri="{BB962C8B-B14F-4D97-AF65-F5344CB8AC3E}">
        <p14:creationId xmlns:p14="http://schemas.microsoft.com/office/powerpoint/2010/main" xmlns="" val="2964930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Autofit/>
          </a:bodyPr>
          <a:lstStyle/>
          <a:p>
            <a:r>
              <a:rPr lang="en-US" sz="1700" dirty="0"/>
              <a:t>This could be done easily by hand, but Excel provides formulas for doing this as well. In fact, a by-hand computation (with the help of a simple calculator is probably easier - and you should most definitely do that - but since we are committed to Excel, I'll show how to do it with Excel formulas. </a:t>
            </a:r>
          </a:p>
          <a:p>
            <a:r>
              <a:rPr lang="en-US" sz="1700" dirty="0"/>
              <a:t>In the picture below, we show the results of these computations, together with the formulas that yield the various numbers</a:t>
            </a:r>
            <a:r>
              <a:rPr lang="en-US" sz="1700" dirty="0" smtClean="0"/>
              <a:t>:</a:t>
            </a:r>
          </a:p>
          <a:p>
            <a:endParaRPr lang="en-US" sz="1700" dirty="0"/>
          </a:p>
          <a:p>
            <a:endParaRPr lang="en-US" sz="1700" dirty="0" smtClean="0"/>
          </a:p>
          <a:p>
            <a:endParaRPr lang="en-US" sz="1700" dirty="0"/>
          </a:p>
          <a:p>
            <a:endParaRPr lang="en-US" sz="1700" dirty="0" smtClean="0"/>
          </a:p>
          <a:p>
            <a:endParaRPr lang="en-US" sz="1700" dirty="0"/>
          </a:p>
          <a:p>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a:p>
          <a:p>
            <a:r>
              <a:rPr lang="en-US" sz="1700" dirty="0"/>
              <a:t>The formulas, displayed in blue on light brown background, are actually entered in place of the numbers shown in the above picture, i.e. you will not see those formulas in the actual Excel spreadsheet. To recall how to enter formulas like these, please </a:t>
            </a:r>
            <a:r>
              <a:rPr lang="en-US" sz="1700" u="sng" dirty="0">
                <a:hlinkClick r:id="rId2"/>
              </a:rPr>
              <a:t>refer to a previous section</a:t>
            </a:r>
            <a:r>
              <a:rPr lang="en-US" sz="1700" dirty="0"/>
              <a:t>.</a:t>
            </a:r>
          </a:p>
          <a:p>
            <a:endParaRPr lang="en-US" sz="1700" dirty="0"/>
          </a:p>
          <a:p>
            <a:endParaRPr lang="en-US" sz="17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8000" y="2286000"/>
            <a:ext cx="5270041"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181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41020"/>
            <a:ext cx="8229600" cy="5775960"/>
          </a:xfrm>
        </p:spPr>
        <p:txBody>
          <a:bodyPr>
            <a:noAutofit/>
          </a:bodyPr>
          <a:lstStyle/>
          <a:p>
            <a:r>
              <a:rPr lang="en-US" sz="2400" dirty="0"/>
              <a:t>Note that there are four category breakpoints, which will result in five categories:</a:t>
            </a:r>
          </a:p>
          <a:p>
            <a:pPr lvl="1"/>
            <a:r>
              <a:rPr lang="en-US" sz="1800" dirty="0"/>
              <a:t>numbers below 13.8, including 13.8</a:t>
            </a:r>
          </a:p>
          <a:p>
            <a:pPr lvl="1"/>
            <a:r>
              <a:rPr lang="en-US" sz="1800" dirty="0"/>
              <a:t>numbers bigger than 13.8 and less than or equal to 26.6</a:t>
            </a:r>
          </a:p>
          <a:p>
            <a:pPr lvl="1"/>
            <a:r>
              <a:rPr lang="en-US" sz="1800" dirty="0"/>
              <a:t>numbers bigger than 26.6 and less than or equal to 39.4</a:t>
            </a:r>
          </a:p>
          <a:p>
            <a:pPr lvl="1"/>
            <a:r>
              <a:rPr lang="en-US" sz="1800" dirty="0"/>
              <a:t>numbers bigger than 39.4 and less than or equal to 52.2</a:t>
            </a:r>
          </a:p>
          <a:p>
            <a:pPr lvl="1"/>
            <a:r>
              <a:rPr lang="en-US" sz="1800" dirty="0"/>
              <a:t>numbers bigger than 52.2</a:t>
            </a:r>
          </a:p>
          <a:p>
            <a:r>
              <a:rPr lang="en-US" sz="2400" dirty="0"/>
              <a:t>Now we proceed just as before, but this time we will select the cells D8 to D11 as "Bin Range" in addition to the previous example. In other words:</a:t>
            </a:r>
          </a:p>
          <a:p>
            <a:pPr lvl="1"/>
            <a:r>
              <a:rPr lang="en-US" sz="1800" dirty="0"/>
              <a:t>Select "Data Analysis ..." from the "Tools" menu</a:t>
            </a:r>
          </a:p>
          <a:p>
            <a:pPr lvl="1"/>
            <a:r>
              <a:rPr lang="en-US" sz="1800" dirty="0"/>
              <a:t>Select "Histogram" and click on "OK"</a:t>
            </a:r>
          </a:p>
          <a:p>
            <a:pPr lvl="1"/>
            <a:r>
              <a:rPr lang="en-US" sz="1800" dirty="0"/>
              <a:t>Select as "Input Range" the cells containing the data numbers, in our example A1 to A33</a:t>
            </a:r>
          </a:p>
          <a:p>
            <a:pPr lvl="1"/>
            <a:r>
              <a:rPr lang="en-US" sz="1800" dirty="0"/>
              <a:t>Select as "Bin Range" the cells containing the numbers in D8 to D11</a:t>
            </a:r>
          </a:p>
          <a:p>
            <a:pPr lvl="1"/>
            <a:r>
              <a:rPr lang="en-US" sz="1800" dirty="0"/>
              <a:t>Select the option "Chart Output" and, by necessity (as mentioned above), also "New Workbook" for the output</a:t>
            </a:r>
          </a:p>
          <a:p>
            <a:endParaRPr lang="en-US" sz="2400" dirty="0"/>
          </a:p>
        </p:txBody>
      </p:sp>
    </p:spTree>
    <p:extLst>
      <p:ext uri="{BB962C8B-B14F-4D97-AF65-F5344CB8AC3E}">
        <p14:creationId xmlns:p14="http://schemas.microsoft.com/office/powerpoint/2010/main" xmlns="" val="3683502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a:p>
          <a:p>
            <a:r>
              <a:rPr lang="en-US" sz="2400" dirty="0" smtClean="0"/>
              <a:t>Click </a:t>
            </a:r>
            <a:r>
              <a:rPr lang="en-US" sz="2400" dirty="0"/>
              <a:t>on "OK" to produce a frequency chart similar to this one:</a:t>
            </a:r>
          </a:p>
          <a:p>
            <a:endParaRPr lang="en-US" sz="2000" dirty="0"/>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3422" y="381000"/>
            <a:ext cx="4617155" cy="3318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1234" y="4419600"/>
            <a:ext cx="5449887" cy="200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197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75960"/>
          </a:xfrm>
        </p:spPr>
        <p:txBody>
          <a:bodyPr>
            <a:normAutofit/>
          </a:bodyPr>
          <a:lstStyle/>
          <a:p>
            <a:r>
              <a:rPr lang="en-US" sz="2400" dirty="0"/>
              <a:t>It is now very simply to create a frequency table and chart with 8 (or any other number of) categories: in the original spreadsheet, simply change the number of categories from 5 to 8 (which will change the "Width" as well as the current category cutoff points) and add 3 additional cutoff points (using the appropriate formulas):</a:t>
            </a:r>
          </a:p>
          <a:p>
            <a:endParaRPr lang="en-US" sz="2400" dirty="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9812" y="2819400"/>
            <a:ext cx="5544375" cy="3431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487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Autofit/>
          </a:bodyPr>
          <a:lstStyle/>
          <a:p>
            <a:r>
              <a:rPr lang="en-US" sz="1700" dirty="0"/>
              <a:t>Select again "Histograms" from the "Data Analysis ..." entry of the "Tools" menu, but make sure that the "Bin Range" now contains the new cutoff points just computed. The final result will look similar to this</a:t>
            </a:r>
            <a:r>
              <a:rPr lang="en-US" sz="1700" dirty="0" smtClean="0"/>
              <a:t>:</a:t>
            </a:r>
          </a:p>
          <a:p>
            <a:endParaRPr lang="en-US" sz="1700" dirty="0"/>
          </a:p>
          <a:p>
            <a:endParaRPr lang="en-US" sz="1700" dirty="0" smtClean="0"/>
          </a:p>
          <a:p>
            <a:endParaRPr lang="en-US" sz="1700" dirty="0"/>
          </a:p>
          <a:p>
            <a:pPr marL="0" indent="0">
              <a:buNone/>
            </a:pPr>
            <a:endParaRPr lang="en-US" sz="1700" dirty="0" smtClean="0"/>
          </a:p>
          <a:p>
            <a:endParaRPr lang="en-US" sz="1700" dirty="0" smtClean="0"/>
          </a:p>
          <a:p>
            <a:endParaRPr lang="en-US" sz="1700" dirty="0"/>
          </a:p>
          <a:p>
            <a:r>
              <a:rPr lang="en-US" sz="1700" dirty="0"/>
              <a:t>Of course we could again change the corresponding titles, colors, ranges, etc. by double-clicking on them. By the way, do you think this is a homogeneous or heterogeneous distribution - I hope you're thinking that most values clump around the category 9, which would indicate it is - if you had to decide - homogeneous. And note that you would arrive at the same conclusion if you had considered the previous histogram with 5 bins.</a:t>
            </a:r>
          </a:p>
          <a:p>
            <a:pPr marL="0" indent="0">
              <a:buNone/>
            </a:pPr>
            <a:r>
              <a:rPr lang="en-US" sz="1700" b="1" dirty="0"/>
              <a:t>Practice</a:t>
            </a:r>
            <a:r>
              <a:rPr lang="en-US" sz="1700" dirty="0"/>
              <a:t>: The next Excel spreadsheet contains data for salaries of Major League Baseball player from 1988 to 2011. Open the data files and create a histogram for the salary variable. Think about whether it is actually a good idea to create this histogram. Perhaps there is some problem with this, some information that you don't quite capture if you create a histogram for the entire data</a:t>
            </a:r>
            <a:r>
              <a:rPr lang="en-US" sz="1700" dirty="0" smtClean="0"/>
              <a:t>?</a:t>
            </a:r>
            <a:endParaRPr lang="en-US" sz="1700" dirty="0"/>
          </a:p>
          <a:p>
            <a:pPr marL="0" indent="0" algn="ctr">
              <a:buNone/>
            </a:pPr>
            <a:r>
              <a:rPr lang="en-US" sz="1700" dirty="0">
                <a:hlinkClick r:id="rId2"/>
              </a:rPr>
              <a:t>major league baseball salaries</a:t>
            </a:r>
            <a:endParaRPr lang="en-US" sz="1700" dirty="0"/>
          </a:p>
          <a:p>
            <a:endParaRPr lang="en-US" sz="1700" dirty="0"/>
          </a:p>
          <a:p>
            <a:endParaRPr lang="en-US" sz="1700"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7806" y="1295400"/>
            <a:ext cx="3608387" cy="194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7797" y="6348577"/>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699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100" dirty="0"/>
              <a:t>Pie charts are a convenient way to visualize data if the categories that divide the data are not that numerous, like 10 or less. Pie charts apply to categorical variables (either ordinal or nominal). In most cases pie charts are not appropriate for numerical variables since there usually would be too many different numbers for that type of variable</a:t>
            </a:r>
            <a:r>
              <a:rPr lang="en-US" sz="2100" dirty="0" smtClean="0"/>
              <a:t>.</a:t>
            </a:r>
            <a:endParaRPr lang="en-US" sz="2100" dirty="0"/>
          </a:p>
          <a:p>
            <a:pPr marL="0" indent="0">
              <a:buNone/>
            </a:pPr>
            <a:r>
              <a:rPr lang="en-US" sz="2400" b="1" i="1" dirty="0">
                <a:solidFill>
                  <a:srgbClr val="C00000"/>
                </a:solidFill>
                <a:latin typeface="+mj-lt"/>
              </a:rPr>
              <a:t>Example: </a:t>
            </a:r>
            <a:r>
              <a:rPr lang="en-US" sz="2100" i="1" dirty="0"/>
              <a:t>Suppose a survey was done among 1000 adults about their job situations, with the following results</a:t>
            </a:r>
            <a:r>
              <a:rPr lang="en-US" sz="2100" i="1" dirty="0" smtClean="0"/>
              <a:t>:</a:t>
            </a:r>
          </a:p>
          <a:p>
            <a:endParaRPr lang="en-US" sz="2000" i="1" dirty="0" smtClean="0"/>
          </a:p>
          <a:p>
            <a:endParaRPr lang="en-US" sz="2000" i="1" dirty="0"/>
          </a:p>
          <a:p>
            <a:endParaRPr lang="en-US" sz="2000" i="1" dirty="0" smtClean="0"/>
          </a:p>
          <a:p>
            <a:endParaRPr lang="en-US" sz="2000" i="1" dirty="0"/>
          </a:p>
          <a:p>
            <a:endParaRPr lang="en-US" sz="2000" i="1" dirty="0" smtClean="0"/>
          </a:p>
          <a:p>
            <a:pPr lvl="1"/>
            <a:r>
              <a:rPr lang="en-US" sz="2000" i="1" dirty="0"/>
              <a:t>Use a Pie chart to represent this data.</a:t>
            </a:r>
            <a:endParaRPr lang="en-US" sz="2000" dirty="0"/>
          </a:p>
          <a:p>
            <a:pPr marL="0" indent="0">
              <a:buNone/>
            </a:pPr>
            <a:endParaRPr lang="en-US" sz="2000" dirty="0"/>
          </a:p>
          <a:p>
            <a:endParaRPr lang="en-US" sz="20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Creating Pie Charts</a:t>
            </a:r>
            <a:endParaRPr lang="en-US"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832944471"/>
              </p:ext>
            </p:extLst>
          </p:nvPr>
        </p:nvGraphicFramePr>
        <p:xfrm>
          <a:off x="1143000" y="4343400"/>
          <a:ext cx="6019799" cy="1081024"/>
        </p:xfrm>
        <a:graphic>
          <a:graphicData uri="http://schemas.openxmlformats.org/drawingml/2006/table">
            <a:tbl>
              <a:tblPr firstRow="1" firstCol="1" bandRow="1"/>
              <a:tblGrid>
                <a:gridCol w="1274781"/>
                <a:gridCol w="1345602"/>
                <a:gridCol w="3399416"/>
              </a:tblGrid>
              <a:tr h="660400">
                <a:tc>
                  <a:txBody>
                    <a:bodyPr/>
                    <a:lstStyle/>
                    <a:p>
                      <a:pPr marL="0" marR="0" algn="ctr">
                        <a:lnSpc>
                          <a:spcPct val="115000"/>
                        </a:lnSpc>
                        <a:spcBef>
                          <a:spcPts val="0"/>
                        </a:spcBef>
                        <a:spcAft>
                          <a:spcPts val="1000"/>
                        </a:spcAft>
                      </a:pPr>
                      <a:r>
                        <a:rPr lang="en-US" sz="2400" dirty="0">
                          <a:solidFill>
                            <a:srgbClr val="000000"/>
                          </a:solidFill>
                          <a:effectLst/>
                          <a:latin typeface="Trebuchet MS"/>
                          <a:ea typeface="Times New Roman"/>
                          <a:cs typeface="Times New Roman"/>
                        </a:rPr>
                        <a:t>No Job</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solidFill>
                            <a:srgbClr val="000000"/>
                          </a:solidFill>
                          <a:effectLst/>
                          <a:latin typeface="Trebuchet MS"/>
                          <a:ea typeface="Times New Roman"/>
                          <a:cs typeface="Times New Roman"/>
                        </a:rPr>
                        <a:t>One Job</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solidFill>
                            <a:srgbClr val="000000"/>
                          </a:solidFill>
                          <a:effectLst/>
                          <a:latin typeface="Trebuchet MS"/>
                          <a:ea typeface="Times New Roman"/>
                          <a:cs typeface="Times New Roman"/>
                        </a:rPr>
                        <a:t>More than one Job</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gn="ctr">
                        <a:lnSpc>
                          <a:spcPct val="115000"/>
                        </a:lnSpc>
                        <a:spcBef>
                          <a:spcPts val="0"/>
                        </a:spcBef>
                        <a:spcAft>
                          <a:spcPts val="1000"/>
                        </a:spcAft>
                      </a:pPr>
                      <a:r>
                        <a:rPr lang="en-US" sz="2400" dirty="0">
                          <a:solidFill>
                            <a:srgbClr val="000000"/>
                          </a:solidFill>
                          <a:effectLst/>
                          <a:latin typeface="Trebuchet MS"/>
                          <a:ea typeface="Times New Roman"/>
                          <a:cs typeface="Times New Roman"/>
                        </a:rPr>
                        <a:t>122</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a:solidFill>
                            <a:srgbClr val="000000"/>
                          </a:solidFill>
                          <a:effectLst/>
                          <a:latin typeface="Trebuchet MS"/>
                          <a:ea typeface="Times New Roman"/>
                          <a:cs typeface="Times New Roman"/>
                        </a:rPr>
                        <a:t>536</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dirty="0">
                          <a:solidFill>
                            <a:srgbClr val="000000"/>
                          </a:solidFill>
                          <a:effectLst/>
                          <a:latin typeface="Trebuchet MS"/>
                          <a:ea typeface="Times New Roman"/>
                          <a:cs typeface="Times New Roman"/>
                        </a:rPr>
                        <a:t>342</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8134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Using graphical data representation provides a great opportunity to visualize data so that it conveys a particular point of view. This is not cheating, it is simply using some visual aides to make your data appear to support one particular point of view over another without actually changing the data.</a:t>
            </a:r>
          </a:p>
          <a:p>
            <a:r>
              <a:rPr lang="en-US" sz="2400" dirty="0"/>
              <a:t>Here is, for example, a table of how much different states spend per students in dollars in 1980:</a:t>
            </a:r>
          </a:p>
          <a:p>
            <a:endParaRPr lang="en-US" sz="24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Bending the Rules</a:t>
            </a:r>
            <a:endParaRPr lang="en-US" dirty="0">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4395952"/>
            <a:ext cx="11371212"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8809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300" dirty="0"/>
              <a:t>If we insert a vertical bar chart as described in a previous section without picking any options, it might look similar to the following</a:t>
            </a:r>
            <a:r>
              <a:rPr lang="en-US" sz="2300" dirty="0" smtClean="0"/>
              <a:t>:</a:t>
            </a:r>
          </a:p>
          <a:p>
            <a:endParaRPr lang="en-US" sz="2300" dirty="0"/>
          </a:p>
          <a:p>
            <a:endParaRPr lang="en-US" sz="2300" dirty="0" smtClean="0"/>
          </a:p>
          <a:p>
            <a:endParaRPr lang="en-US" sz="2300" dirty="0"/>
          </a:p>
          <a:p>
            <a:endParaRPr lang="en-US" sz="2300" dirty="0" smtClean="0"/>
          </a:p>
          <a:p>
            <a:endParaRPr lang="en-US" sz="2300" dirty="0"/>
          </a:p>
          <a:p>
            <a:endParaRPr lang="en-US" sz="2300" dirty="0" smtClean="0"/>
          </a:p>
          <a:p>
            <a:pPr marL="0" indent="0">
              <a:buNone/>
            </a:pPr>
            <a:endParaRPr lang="en-US" sz="2300" dirty="0" smtClean="0"/>
          </a:p>
          <a:p>
            <a:pPr marL="0" indent="0">
              <a:buNone/>
            </a:pPr>
            <a:endParaRPr lang="en-US" sz="2300" dirty="0"/>
          </a:p>
          <a:p>
            <a:r>
              <a:rPr lang="en-US" sz="2300" dirty="0"/>
              <a:t>It is easy to see that New Jersey spends the most per student, about twice as much as states like Arkansas or Mississippi. The difference between NJ and AK is pretty clear</a:t>
            </a:r>
            <a:r>
              <a:rPr lang="en-US" sz="2300" dirty="0" smtClean="0"/>
              <a:t>.</a:t>
            </a:r>
            <a:r>
              <a:rPr lang="en-US" sz="2300" dirty="0"/>
              <a:t/>
            </a:r>
            <a:br>
              <a:rPr lang="en-US" sz="2300" dirty="0"/>
            </a:br>
            <a:r>
              <a:rPr lang="en-US" sz="2300" dirty="0"/>
              <a:t> </a:t>
            </a:r>
          </a:p>
          <a:p>
            <a:endParaRPr lang="en-US" sz="2300"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0064" y="1959011"/>
            <a:ext cx="4943872" cy="2939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2006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sz="2000" dirty="0"/>
              <a:t>Now suppose we want to give a presentation in which the state of Arkansas looks reasonably good as compared to the state of New Jersey. We could create a bar char that minimizes the differences in state spending by using a particularly "large" scale on the y-axis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a:t>We are also de-emphasizing the empty space that results in choosing a large y-scale by placing the chart title into that area. In this chart it is still clear that NJ spends the most per student - after all, we cannot change the actual data - but the difference does not look quite so stark any more. As another option, we could remove the vertical gridlines to make it harder to see exactly how much money the different states actually spend.</a:t>
            </a:r>
          </a:p>
          <a:p>
            <a:endParaRPr lang="en-US" sz="2000" dirty="0"/>
          </a:p>
          <a:p>
            <a:endParaRPr lang="en-US" sz="2000"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3128" y="1752600"/>
            <a:ext cx="3683000" cy="267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3453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Autofit/>
          </a:bodyPr>
          <a:lstStyle/>
          <a:p>
            <a:r>
              <a:rPr lang="en-US" sz="1500" dirty="0"/>
              <a:t>Now let's try the opposite: we want to give a presentation in which the state of Arkansas looks very bad as compared to the state of New Jersey. Thus, we pick a scale on the y-axis that makes sure that the difference between Arkansas and New Jersey appears as large as possible. In particular, we choose a y-scale that starts at 1000 and ends at 2400, instead of more standard values such as 0 to, say, 3000</a:t>
            </a:r>
            <a:r>
              <a:rPr lang="en-US" sz="1500" dirty="0" smtClean="0"/>
              <a:t>.</a:t>
            </a:r>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pPr marL="0" indent="0">
              <a:buNone/>
            </a:pPr>
            <a:endParaRPr lang="en-US" sz="1500" dirty="0"/>
          </a:p>
          <a:p>
            <a:r>
              <a:rPr lang="en-US" sz="1500" dirty="0"/>
              <a:t>We also picked an "aggressive" color (red) for the Arkansas figure and a "calm" color (green) for New Jersey, emphasizing the fact that we want to represent Arkansas as "bad" and New Jersey as "good". In this chart AK looks pretty bad compared to NJ - in fact, it seems as if NJ spends many times more money per student than AK - but w have not changed the actual data values.</a:t>
            </a:r>
          </a:p>
          <a:p>
            <a:r>
              <a:rPr lang="en-US" sz="1500" dirty="0"/>
              <a:t>All three charts represent the same data and they are perfectly valid. Yet visually they tell different stories. There are many other tricks that are used frequently to represent data in such as way as to support one particular point of view without outright misrepresenting reality.</a:t>
            </a:r>
          </a:p>
          <a:p>
            <a:endParaRPr lang="en-US" sz="1500" dirty="0"/>
          </a:p>
          <a:p>
            <a:endParaRPr lang="en-US" sz="1500"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6718" y="1618593"/>
            <a:ext cx="3230563" cy="269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5483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457200"/>
            <a:ext cx="8305800" cy="5928360"/>
          </a:xfrm>
        </p:spPr>
        <p:txBody>
          <a:bodyPr>
            <a:normAutofit fontScale="85000" lnSpcReduction="20000"/>
          </a:bodyPr>
          <a:lstStyle/>
          <a:p>
            <a:pPr marL="0" indent="0">
              <a:buNone/>
            </a:pPr>
            <a:r>
              <a:rPr lang="en-US" sz="2700" b="1" dirty="0" smtClean="0"/>
              <a:t>Exercise</a:t>
            </a:r>
            <a:r>
              <a:rPr lang="en-US" sz="2700" dirty="0"/>
              <a:t>: Support you have some data showing the cases of H1N1 flue infections per region as follows</a:t>
            </a:r>
            <a:r>
              <a:rPr lang="en-US" sz="2700" dirty="0" smtClean="0"/>
              <a:t>:</a:t>
            </a:r>
            <a:endParaRPr lang="en-US" sz="2700" dirty="0"/>
          </a:p>
          <a:p>
            <a:pPr lvl="1"/>
            <a:r>
              <a:rPr lang="en-US" dirty="0"/>
              <a:t>Region 01 - Boston: 215</a:t>
            </a:r>
          </a:p>
          <a:p>
            <a:pPr lvl="1"/>
            <a:r>
              <a:rPr lang="en-US" dirty="0"/>
              <a:t>Region 02 - New York: 229</a:t>
            </a:r>
          </a:p>
          <a:p>
            <a:pPr lvl="1"/>
            <a:r>
              <a:rPr lang="en-US" dirty="0"/>
              <a:t>Region 03 - Philadelphia: 193</a:t>
            </a:r>
          </a:p>
          <a:p>
            <a:pPr lvl="1"/>
            <a:r>
              <a:rPr lang="en-US" dirty="0"/>
              <a:t>Region 04 - Atlanta: 301</a:t>
            </a:r>
          </a:p>
          <a:p>
            <a:pPr lvl="1"/>
            <a:r>
              <a:rPr lang="en-US" dirty="0"/>
              <a:t>Region 05 - Chicago: 1788</a:t>
            </a:r>
          </a:p>
          <a:p>
            <a:pPr lvl="1"/>
            <a:r>
              <a:rPr lang="en-US" dirty="0"/>
              <a:t>Region 06 - Dallas: 734</a:t>
            </a:r>
          </a:p>
          <a:p>
            <a:pPr lvl="1"/>
            <a:r>
              <a:rPr lang="en-US" dirty="0"/>
              <a:t>Region 07 - Kansas City: 164</a:t>
            </a:r>
          </a:p>
          <a:p>
            <a:pPr lvl="1"/>
            <a:r>
              <a:rPr lang="en-US" dirty="0"/>
              <a:t>Region 08 - Denver: 175</a:t>
            </a:r>
          </a:p>
          <a:p>
            <a:pPr lvl="1"/>
            <a:r>
              <a:rPr lang="en-US" dirty="0"/>
              <a:t>Region 09 - San Francisco: 1080</a:t>
            </a:r>
          </a:p>
          <a:p>
            <a:pPr lvl="1"/>
            <a:r>
              <a:rPr lang="en-US" dirty="0"/>
              <a:t>Region 10 - Seattle: </a:t>
            </a:r>
            <a:r>
              <a:rPr lang="en-US" dirty="0" smtClean="0"/>
              <a:t>420</a:t>
            </a:r>
          </a:p>
          <a:p>
            <a:pPr marL="274320" lvl="1" indent="0">
              <a:buNone/>
            </a:pPr>
            <a:endParaRPr lang="en-US" dirty="0" smtClean="0"/>
          </a:p>
          <a:p>
            <a:r>
              <a:rPr lang="en-US" sz="2700" dirty="0"/>
              <a:t>If you were a health official in Dallas, you might want to use this data to try to get people in your region to vaccinate against the H1N1 flue. Thus, you are trying to create a chart that emphasizes the number of cases in Dallas versus the other regions so that your citizens are motivated to get vaccinated.</a:t>
            </a:r>
            <a:endParaRPr lang="en-US" dirty="0"/>
          </a:p>
          <a:p>
            <a:endParaRPr lang="en-US" dirty="0"/>
          </a:p>
        </p:txBody>
      </p:sp>
    </p:spTree>
    <p:extLst>
      <p:ext uri="{BB962C8B-B14F-4D97-AF65-F5344CB8AC3E}">
        <p14:creationId xmlns:p14="http://schemas.microsoft.com/office/powerpoint/2010/main" xmlns="" val="216437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304800"/>
            <a:ext cx="8305800" cy="6080760"/>
          </a:xfrm>
        </p:spPr>
        <p:txBody>
          <a:bodyPr>
            <a:noAutofit/>
          </a:bodyPr>
          <a:lstStyle/>
          <a:p>
            <a:r>
              <a:rPr lang="en-US" sz="1800" dirty="0" smtClean="0"/>
              <a:t>Here </a:t>
            </a:r>
            <a:r>
              <a:rPr lang="en-US" sz="1800" dirty="0"/>
              <a:t>are a few suggestions</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1800" dirty="0"/>
          </a:p>
          <a:p>
            <a:r>
              <a:rPr lang="en-US" sz="1800" dirty="0"/>
              <a:t>Which of these charts do you like the best? Create your own chart to </a:t>
            </a:r>
            <a:r>
              <a:rPr lang="en-US" sz="1800" dirty="0" smtClean="0"/>
              <a:t>emphasize </a:t>
            </a:r>
            <a:r>
              <a:rPr lang="en-US" sz="1800" dirty="0"/>
              <a:t>the figure in "Region 06 - Dallas".</a:t>
            </a:r>
          </a:p>
          <a:p>
            <a:pPr marL="0" indent="0">
              <a:buNone/>
            </a:pPr>
            <a:r>
              <a:rPr lang="en-US" sz="1800" b="1" dirty="0"/>
              <a:t>Try this: </a:t>
            </a:r>
            <a:r>
              <a:rPr lang="en-US" sz="1800" dirty="0"/>
              <a:t>Check your local newspaper or online news source to find some charts. See if these charts try to promote any particular point of view or if they are relatively neutral.</a:t>
            </a:r>
          </a:p>
          <a:p>
            <a:endParaRPr lang="en-US" sz="1800" dirty="0"/>
          </a:p>
          <a:p>
            <a:endParaRPr lang="en-US" sz="1800" dirty="0"/>
          </a:p>
          <a:p>
            <a:pPr marL="0" indent="0">
              <a:buNone/>
            </a:pPr>
            <a:endParaRPr lang="en-US" sz="1800"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4150" y="762000"/>
            <a:ext cx="6235700" cy="430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1536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Often one would like to know the frequency of occurrence of values for a variable in percent. This is similar to a frequency histogram we studies earlier, but a </a:t>
            </a:r>
            <a:r>
              <a:rPr lang="en-US" i="1" dirty="0"/>
              <a:t>histogram</a:t>
            </a:r>
            <a:r>
              <a:rPr lang="en-US" dirty="0"/>
              <a:t> only applies to numerical variables, while the procedure outlines in this section will apply to </a:t>
            </a:r>
            <a:r>
              <a:rPr lang="en-US" i="1" dirty="0" smtClean="0"/>
              <a:t>categorical </a:t>
            </a:r>
            <a:r>
              <a:rPr lang="en-US" dirty="0" smtClean="0"/>
              <a:t>variables</a:t>
            </a:r>
            <a:r>
              <a:rPr lang="en-US" dirty="0"/>
              <a:t>. Unfortunately the procedure is somewhat lengthy, but with a little bit of practice it should not be too bad.</a:t>
            </a:r>
          </a:p>
          <a:p>
            <a:pPr marL="0" indent="0">
              <a:buNone/>
            </a:pPr>
            <a:r>
              <a:rPr lang="en-US" sz="2800" b="1" dirty="0">
                <a:solidFill>
                  <a:srgbClr val="C00000"/>
                </a:solidFill>
                <a:latin typeface="+mj-lt"/>
              </a:rPr>
              <a:t>Example:</a:t>
            </a:r>
            <a:r>
              <a:rPr lang="en-US" dirty="0"/>
              <a:t> A survey was conducted in the summer of 2004, asking several students in a statistics course a number of questions about their background and musical taste. The data can be found by clicking on the link below. Display a bar chart for the race of the students. In other words, compute how many of the students are white, black, </a:t>
            </a:r>
            <a:r>
              <a:rPr lang="en-US" dirty="0" err="1"/>
              <a:t>hispanic</a:t>
            </a:r>
            <a:r>
              <a:rPr lang="en-US" dirty="0"/>
              <a:t>, etc. and display those figures in a bar chart.</a:t>
            </a:r>
          </a:p>
          <a:p>
            <a:r>
              <a:rPr lang="en-US" dirty="0"/>
              <a:t>Here is the spreadsheet that contains the results of this survey:</a:t>
            </a:r>
          </a:p>
          <a:p>
            <a:pPr marL="0" indent="0" algn="ctr">
              <a:buNone/>
            </a:pPr>
            <a:r>
              <a:rPr lang="en-US" dirty="0">
                <a:hlinkClick r:id="rId2"/>
              </a:rPr>
              <a:t>Student Survey</a:t>
            </a:r>
            <a:endParaRPr lang="en-US" dirty="0"/>
          </a:p>
          <a:p>
            <a:endParaRPr lang="en-US" dirty="0"/>
          </a:p>
        </p:txBody>
      </p:sp>
      <p:sp>
        <p:nvSpPr>
          <p:cNvPr id="3" name="Title 2"/>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Frequency Charts for Categorical Variables</a:t>
            </a:r>
            <a:endParaRPr lang="en-US" sz="3200" dirty="0">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5715000"/>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9513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5852160"/>
          </a:xfrm>
        </p:spPr>
        <p:txBody>
          <a:bodyPr>
            <a:noAutofit/>
          </a:bodyPr>
          <a:lstStyle/>
          <a:p>
            <a:r>
              <a:rPr lang="en-US" sz="2200" dirty="0"/>
              <a:t>Loading this data into Excel, we see that there is one column of interest, entitled "Race". However, that column represents a categorical variable (ordinal or nominal?) so we can not compute a frequency histogram. Also, the values are not numeric so we can't ask Excel to automatically add up all the "</a:t>
            </a:r>
            <a:r>
              <a:rPr lang="en-US" sz="2200" dirty="0" err="1"/>
              <a:t>hispanics</a:t>
            </a:r>
            <a:r>
              <a:rPr lang="en-US" sz="2200" dirty="0"/>
              <a:t>" (for example</a:t>
            </a:r>
            <a:r>
              <a:rPr lang="en-US" sz="2200" dirty="0" smtClean="0"/>
              <a:t>).</a:t>
            </a:r>
          </a:p>
          <a:p>
            <a:endParaRPr lang="en-US" sz="2200" dirty="0"/>
          </a:p>
          <a:p>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r>
              <a:rPr lang="en-US" sz="2200" dirty="0"/>
              <a:t>But since that column does contain the data we want to display, we need to learn a new procedure for handling categorical data. The procedure should automatically count the frequencies of the various races and present those counts in a bar chart.</a:t>
            </a:r>
          </a:p>
          <a:p>
            <a:endParaRPr lang="en-US" sz="2200" dirty="0"/>
          </a:p>
          <a:p>
            <a:endParaRPr lang="en-US" sz="2200"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5313" y="2590800"/>
            <a:ext cx="5413375" cy="206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386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sz="1800" dirty="0"/>
              <a:t>Before we figure out how Excel can do this automatically let's simply do it by hand. Inspecting the data we see that there are 5 categories, White, Black, Hispanic, Pacific Islander, and Other. We type these categories into an empty part of the Excel spreadsheet and manually count how many people in each category are contained in our data. We add these counts, or frequencies, next to each category manually</a:t>
            </a:r>
            <a:r>
              <a:rPr lang="en-US" sz="1800" dirty="0" smtClean="0"/>
              <a:t>:</a:t>
            </a:r>
          </a:p>
          <a:p>
            <a:endParaRPr lang="en-US" sz="1800" dirty="0"/>
          </a:p>
          <a:p>
            <a:endParaRPr lang="en-US" sz="1800" dirty="0" smtClean="0"/>
          </a:p>
          <a:p>
            <a:endParaRPr lang="en-US" sz="1800" dirty="0" smtClean="0"/>
          </a:p>
          <a:p>
            <a:endParaRPr lang="en-US" sz="1800" dirty="0"/>
          </a:p>
          <a:p>
            <a:r>
              <a:rPr lang="en-US" sz="1800" dirty="0"/>
              <a:t>Now it should be easy to create the appropriate bar chart - make sure to do it, it works just as described in the previous section on creating simple bar charts.</a:t>
            </a:r>
          </a:p>
          <a:p>
            <a:r>
              <a:rPr lang="en-US" sz="1800" dirty="0"/>
              <a:t>Our manual procedure barely worked because we did not have that much data. For large data sets we need to figure out an automatic procedure to create a table of frequencies and the associated bar chart. Fortunately, Excel has just such a procedure, called a </a:t>
            </a:r>
            <a:r>
              <a:rPr lang="en-US" sz="1800" b="1" dirty="0"/>
              <a:t>Pivot Table</a:t>
            </a:r>
            <a:r>
              <a:rPr lang="en-US" sz="1800" dirty="0"/>
              <a:t>. The Pivot tool is found as the first button of the "Insert" ribbon. It looks slightly different depending on the version of Excel but the differences are pretty minor and you should be able to figure it out. For detailed assistance - </a:t>
            </a:r>
            <a:r>
              <a:rPr lang="en-US" sz="1800" i="1" dirty="0"/>
              <a:t>if you are using Excel 2007</a:t>
            </a:r>
            <a:r>
              <a:rPr lang="en-US" sz="1800" dirty="0"/>
              <a:t> - you could </a:t>
            </a:r>
            <a:r>
              <a:rPr lang="en-US" sz="1800" u="sng" dirty="0">
                <a:hlinkClick r:id="rId2"/>
              </a:rPr>
              <a:t>try this helpful video</a:t>
            </a:r>
            <a:r>
              <a:rPr lang="en-US" sz="1800" dirty="0"/>
              <a:t>.</a:t>
            </a:r>
          </a:p>
          <a:p>
            <a:pPr marL="0" indent="0">
              <a:buNone/>
            </a:pPr>
            <a:endParaRPr lang="en-US" sz="1800" dirty="0"/>
          </a:p>
          <a:p>
            <a:endParaRPr lang="en-US" sz="1800"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9678" y="2209800"/>
            <a:ext cx="2146301"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5213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a:t>The Pivot tool is actually a lot more flexible than we will need in our course, but it will for sure create the type of tables that we will be interested in. We will, in fact, see that tool again subsequent sections.</a:t>
            </a:r>
          </a:p>
          <a:p>
            <a:pPr lvl="1"/>
            <a:r>
              <a:rPr lang="en-US" dirty="0"/>
              <a:t>Load the above spreadsheet into Excel and click anywhere </a:t>
            </a:r>
            <a:r>
              <a:rPr lang="en-US" i="1" dirty="0"/>
              <a:t>outside</a:t>
            </a:r>
            <a:r>
              <a:rPr lang="en-US" dirty="0"/>
              <a:t> the data area, for example below the last row of data. If you don't put the cursor into a free cell, the Pivot tool will be disabled.</a:t>
            </a:r>
          </a:p>
          <a:p>
            <a:pPr lvl="1"/>
            <a:r>
              <a:rPr lang="en-US" dirty="0"/>
              <a:t>Select "Insert" -&gt; "Pivot Table" and choose the entire data table for the </a:t>
            </a:r>
            <a:r>
              <a:rPr lang="en-US" dirty="0" smtClean="0"/>
              <a:t>Input/Range </a:t>
            </a:r>
            <a:r>
              <a:rPr lang="en-US" dirty="0"/>
              <a:t>field, using the by now familiar range selector. Make sure to pick the entire data table, including the first row containing labels.</a:t>
            </a:r>
          </a:p>
          <a:p>
            <a:pPr lvl="1"/>
            <a:r>
              <a:rPr lang="en-US" dirty="0"/>
              <a:t>You can choose to put the resulting pivot table into a new spreadsheet, but for now we can just leave it at the bottom of the data range.</a:t>
            </a:r>
          </a:p>
          <a:p>
            <a:pPr lvl="1"/>
            <a:r>
              <a:rPr lang="en-US" dirty="0"/>
              <a:t>Click "Okay" to generate the pivot table (which will initially be empty)</a:t>
            </a:r>
          </a:p>
          <a:p>
            <a:endParaRPr lang="en-US" dirty="0"/>
          </a:p>
        </p:txBody>
      </p:sp>
    </p:spTree>
    <p:extLst>
      <p:ext uri="{BB962C8B-B14F-4D97-AF65-F5344CB8AC3E}">
        <p14:creationId xmlns:p14="http://schemas.microsoft.com/office/powerpoint/2010/main" xmlns="" val="312565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800" dirty="0"/>
              <a:t>Instead of using a table - which may or may not look "pretty" - we need to represent the data in a pie chart. We proceed as follows:</a:t>
            </a:r>
          </a:p>
          <a:p>
            <a:pPr lvl="1"/>
            <a:r>
              <a:rPr lang="en-US" sz="2400" dirty="0"/>
              <a:t>Start Microsoft Excel</a:t>
            </a:r>
          </a:p>
          <a:p>
            <a:pPr lvl="1"/>
            <a:r>
              <a:rPr lang="en-US" sz="2400" dirty="0"/>
              <a:t>Enter the above data, using the first three columns and two rows of the spreadsheet. Your spreadsheet should look similar to this:</a:t>
            </a:r>
          </a:p>
          <a:p>
            <a:endParaRPr lang="en-US" sz="28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3388" y="4191000"/>
            <a:ext cx="4817224"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149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928360"/>
          </a:xfrm>
        </p:spPr>
        <p:txBody>
          <a:bodyPr>
            <a:noAutofit/>
          </a:bodyPr>
          <a:lstStyle/>
          <a:p>
            <a:r>
              <a:rPr lang="en-US" sz="1800" dirty="0"/>
              <a:t>You will see a "potential frequency/percentage table" containing labels such as "Drop Row Field Here", "Drop Column Fields Here", etc., but no data values are yet contained in the table. There will also be a window called "Field List" containing the available variables from your data, in our case "ID", "Sex", "Weight", "Height", "Race", etc. You can "drag-and-drop" these variables to the various slots in the table to create a variety of useful tables for data analysis</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1800" dirty="0"/>
          </a:p>
          <a:p>
            <a:pPr marL="0" indent="0">
              <a:buNone/>
            </a:pPr>
            <a:endParaRPr lang="en-US" sz="1800" dirty="0" smtClean="0"/>
          </a:p>
          <a:p>
            <a:pPr marL="0" indent="0">
              <a:buNone/>
            </a:pPr>
            <a:endParaRPr lang="en-US" sz="1800" dirty="0"/>
          </a:p>
          <a:p>
            <a:pPr lvl="1"/>
            <a:r>
              <a:rPr lang="en-US" sz="1600" dirty="0"/>
              <a:t>Drag the variable "Race" from the field list into the "Drop Row Fields" area of the table. Your table will adjust, showing you all available "Race" categories but as for now no frequencies (counts) yet.</a:t>
            </a:r>
          </a:p>
          <a:p>
            <a:pPr lvl="1"/>
            <a:r>
              <a:rPr lang="en-US" sz="1600" dirty="0"/>
              <a:t>Next, again drag the variable "Race" from the field list, but this time drag it to the "Drop Data" or "Value" area in the middle.</a:t>
            </a:r>
          </a:p>
          <a:p>
            <a:endParaRPr lang="en-US" sz="1800" dirty="0"/>
          </a:p>
          <a:p>
            <a:endParaRPr lang="en-US" sz="1800" dirty="0"/>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0255" y="2438400"/>
            <a:ext cx="4103489" cy="2615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858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You will finally see the counts of how many occurrences fell inside each race category, which of course will turn out similar to the one we created manually before, except this time it includes the "blank" category (and the order may be different.</a:t>
            </a:r>
          </a:p>
          <a:p>
            <a:r>
              <a:rPr lang="en-US" dirty="0"/>
              <a:t>For extra credit, see if you can eliminate the "blank" response row. </a:t>
            </a:r>
            <a:r>
              <a:rPr lang="en-US" i="1" dirty="0"/>
              <a:t>Hint: maybe you can find a drop-down menu somewhere where you can 'uncheck' unwanted categories. Also, when you double-click the "Count of race" label in the table you can specify exactly what type of counts should be shown and in which way it should be formatted. Try for example to get your counts to appear as percent of the overall total.</a:t>
            </a:r>
            <a:endParaRPr lang="en-US" dirty="0"/>
          </a:p>
          <a:p>
            <a:pPr lvl="1"/>
            <a:r>
              <a:rPr lang="en-US" dirty="0"/>
              <a:t>You can now create the bar chart as usual, including or excluding the blank response as you see fit. But it is even easier: if you position your cursor inside the "pivot" table, an "Analyze" ribbon will appear as one of the "Pivot Tools" - it will contain a "Pivot Chart" button, use that to create a chart.</a:t>
            </a:r>
          </a:p>
          <a:p>
            <a:endParaRPr lang="en-US" dirty="0"/>
          </a:p>
        </p:txBody>
      </p:sp>
    </p:spTree>
    <p:extLst>
      <p:ext uri="{BB962C8B-B14F-4D97-AF65-F5344CB8AC3E}">
        <p14:creationId xmlns:p14="http://schemas.microsoft.com/office/powerpoint/2010/main" xmlns="" val="1925411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noAutofit/>
          </a:bodyPr>
          <a:lstStyle/>
          <a:p>
            <a:pPr marL="0" indent="0">
              <a:buNone/>
            </a:pPr>
            <a:r>
              <a:rPr lang="en-US" sz="1900" b="1" dirty="0"/>
              <a:t>Exercise</a:t>
            </a:r>
            <a:r>
              <a:rPr lang="en-US" sz="1900" dirty="0"/>
              <a:t>: Please practice using the same data set and create:</a:t>
            </a:r>
          </a:p>
          <a:p>
            <a:pPr lvl="1"/>
            <a:r>
              <a:rPr lang="en-US" sz="1900" dirty="0"/>
              <a:t>a bar chart representing the number of males and females in the survey</a:t>
            </a:r>
          </a:p>
          <a:p>
            <a:pPr lvl="1"/>
            <a:r>
              <a:rPr lang="en-US" sz="1900" dirty="0"/>
              <a:t>a bar chart representing the number of vegetarians in the survey</a:t>
            </a:r>
          </a:p>
          <a:p>
            <a:pPr lvl="1"/>
            <a:r>
              <a:rPr lang="en-US" sz="1900" dirty="0"/>
              <a:t>For review, create a histogram for "weight". The obstacle here will be that there is one (or more) blank data points for this variable.</a:t>
            </a:r>
          </a:p>
          <a:p>
            <a:pPr lvl="1"/>
            <a:r>
              <a:rPr lang="en-US" sz="1900" dirty="0"/>
              <a:t>The more review, create a histogram for "height". In this case you will notice that one guy entered 5 as height, which does not make sense compared to all the other data points. What should you do with this exceptional value?</a:t>
            </a:r>
          </a:p>
          <a:p>
            <a:r>
              <a:rPr lang="en-US" sz="1900" dirty="0"/>
              <a:t>You should of course use the Pivot tool, not count the frequencies manually. For your reference, the charts for the first two questions are as follows</a:t>
            </a:r>
            <a:r>
              <a:rPr lang="en-US" sz="1900" dirty="0" smtClean="0"/>
              <a:t>:</a:t>
            </a:r>
          </a:p>
          <a:p>
            <a:endParaRPr lang="en-US" sz="1900" dirty="0"/>
          </a:p>
          <a:p>
            <a:endParaRPr lang="en-US" sz="1900" dirty="0" smtClean="0"/>
          </a:p>
          <a:p>
            <a:endParaRPr lang="en-US" sz="1900" dirty="0" smtClean="0"/>
          </a:p>
          <a:p>
            <a:pPr marL="0" indent="0">
              <a:buNone/>
            </a:pPr>
            <a:endParaRPr lang="en-US" sz="1900" dirty="0" smtClean="0"/>
          </a:p>
          <a:p>
            <a:r>
              <a:rPr lang="en-US" sz="1900" dirty="0"/>
              <a:t>The last two questions require a good old histogram, which we have covered before.</a:t>
            </a:r>
            <a:endParaRPr lang="en-US" sz="1900" dirty="0" smtClean="0"/>
          </a:p>
          <a:p>
            <a:pPr marL="0" indent="0">
              <a:buNone/>
            </a:pPr>
            <a:endParaRPr lang="en-US" sz="1900" dirty="0"/>
          </a:p>
          <a:p>
            <a:endParaRPr lang="en-US" sz="1900" dirty="0"/>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4169979"/>
            <a:ext cx="5397974"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3391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pPr lvl="1"/>
            <a:r>
              <a:rPr lang="en-US" sz="2600" dirty="0"/>
              <a:t>Highlight the six cells containing the titles and numbers</a:t>
            </a:r>
            <a:r>
              <a:rPr lang="en-US" sz="2600" dirty="0" smtClean="0"/>
              <a:t>, click </a:t>
            </a:r>
            <a:r>
              <a:rPr lang="en-US" sz="2600" dirty="0"/>
              <a:t>on the </a:t>
            </a:r>
            <a:r>
              <a:rPr lang="en-US" sz="2600" i="1" dirty="0"/>
              <a:t>"Insert"</a:t>
            </a:r>
            <a:r>
              <a:rPr lang="en-US" sz="2600" dirty="0"/>
              <a:t> ribbon and hit the </a:t>
            </a:r>
            <a:r>
              <a:rPr lang="en-US" sz="2600" i="1" dirty="0"/>
              <a:t>Pie chart</a:t>
            </a:r>
            <a:r>
              <a:rPr lang="en-US" sz="2600" dirty="0"/>
              <a:t> wizard</a:t>
            </a:r>
            <a:r>
              <a:rPr lang="en-US" sz="2600" dirty="0" smtClean="0"/>
              <a:t>:</a:t>
            </a:r>
          </a:p>
          <a:p>
            <a:pPr lvl="1"/>
            <a:endParaRPr lang="en-US" sz="2600" dirty="0" smtClean="0"/>
          </a:p>
          <a:p>
            <a:pPr lvl="1"/>
            <a:endParaRPr lang="en-US" sz="2600" dirty="0"/>
          </a:p>
          <a:p>
            <a:pPr lvl="1"/>
            <a:endParaRPr lang="en-US" sz="2600" dirty="0" smtClean="0"/>
          </a:p>
          <a:p>
            <a:pPr lvl="1"/>
            <a:endParaRPr lang="en-US" sz="2600" dirty="0"/>
          </a:p>
          <a:p>
            <a:pPr lvl="1"/>
            <a:endParaRPr lang="en-US" sz="2600" dirty="0" smtClean="0"/>
          </a:p>
          <a:p>
            <a:pPr marL="274320" lvl="1" indent="0">
              <a:buNone/>
            </a:pPr>
            <a:endParaRPr lang="en-US" sz="2600" dirty="0"/>
          </a:p>
          <a:p>
            <a:pPr marL="274320" lvl="1" indent="0">
              <a:buNone/>
            </a:pPr>
            <a:r>
              <a:rPr lang="en-US" sz="2600" dirty="0"/>
              <a:t>There are a number of different pie chart types. For now, pick the first type to create a simple 2D pie chart, which will be inserted into your spreadsheet.</a:t>
            </a:r>
          </a:p>
          <a:p>
            <a:pPr lvl="1"/>
            <a:endParaRPr lang="en-US" sz="2600" dirty="0"/>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0975" y="2057400"/>
            <a:ext cx="6242050" cy="2428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662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Autofit/>
          </a:bodyPr>
          <a:lstStyle/>
          <a:p>
            <a:pPr lvl="1"/>
            <a:r>
              <a:rPr lang="en-US" sz="2100" dirty="0"/>
              <a:t>You now have a variety of </a:t>
            </a:r>
            <a:r>
              <a:rPr lang="en-US" sz="2100" i="1" dirty="0"/>
              <a:t>Design</a:t>
            </a:r>
            <a:r>
              <a:rPr lang="en-US" sz="2100" dirty="0"/>
              <a:t>, </a:t>
            </a:r>
            <a:r>
              <a:rPr lang="en-US" sz="2100" i="1" dirty="0"/>
              <a:t>Layout</a:t>
            </a:r>
            <a:r>
              <a:rPr lang="en-US" sz="2100" dirty="0"/>
              <a:t>, and </a:t>
            </a:r>
            <a:r>
              <a:rPr lang="en-US" sz="2100" i="1" dirty="0"/>
              <a:t>Format</a:t>
            </a:r>
            <a:r>
              <a:rPr lang="en-US" sz="2100" dirty="0"/>
              <a:t> options. Experiment to create a pie chart to your liking. I, for one, like this layout</a:t>
            </a:r>
            <a:r>
              <a:rPr lang="en-US" sz="2100" dirty="0" smtClean="0"/>
              <a:t>:</a:t>
            </a:r>
          </a:p>
          <a:p>
            <a:pPr lvl="1"/>
            <a:endParaRPr lang="en-US" sz="2100" dirty="0"/>
          </a:p>
          <a:p>
            <a:pPr lvl="1"/>
            <a:endParaRPr lang="en-US" sz="2100" dirty="0" smtClean="0"/>
          </a:p>
          <a:p>
            <a:pPr lvl="1"/>
            <a:endParaRPr lang="en-US" sz="2100" dirty="0"/>
          </a:p>
          <a:p>
            <a:pPr lvl="1"/>
            <a:endParaRPr lang="en-US" sz="2100" dirty="0" smtClean="0"/>
          </a:p>
          <a:p>
            <a:pPr lvl="1"/>
            <a:endParaRPr lang="en-US" sz="2100" dirty="0" smtClean="0"/>
          </a:p>
          <a:p>
            <a:pPr marL="274320" lvl="1" indent="0">
              <a:buNone/>
            </a:pPr>
            <a:endParaRPr lang="en-US" sz="2100" dirty="0"/>
          </a:p>
          <a:p>
            <a:pPr marL="274320" lvl="1" indent="0">
              <a:buNone/>
            </a:pPr>
            <a:endParaRPr lang="en-US" sz="2100" dirty="0" smtClean="0"/>
          </a:p>
          <a:p>
            <a:pPr marL="274320" lvl="1" indent="0">
              <a:buNone/>
            </a:pPr>
            <a:endParaRPr lang="en-US" sz="2100" dirty="0" smtClean="0"/>
          </a:p>
          <a:p>
            <a:pPr lvl="1">
              <a:buFont typeface="Arial" pitchFamily="34" charset="0"/>
              <a:buChar char="•"/>
            </a:pPr>
            <a:r>
              <a:rPr lang="en-US" sz="2100" dirty="0" smtClean="0"/>
              <a:t>Note </a:t>
            </a:r>
            <a:r>
              <a:rPr lang="en-US" sz="2100" dirty="0"/>
              <a:t>that Excel has automatically converted the raw data into percentages of the total and rounded it properly. In other words the figure for "one job" was converted </a:t>
            </a:r>
            <a:r>
              <a:rPr lang="en-US" sz="2100" dirty="0" smtClean="0"/>
              <a:t>to</a:t>
            </a:r>
            <a:endParaRPr lang="en-US" sz="2100" dirty="0"/>
          </a:p>
          <a:p>
            <a:pPr marL="160020" lvl="1" indent="0">
              <a:buNone/>
            </a:pPr>
            <a:r>
              <a:rPr lang="en-US" sz="2100" dirty="0" smtClean="0"/>
              <a:t>536 </a:t>
            </a:r>
            <a:r>
              <a:rPr lang="en-US" sz="2100" dirty="0"/>
              <a:t>/ (122 + 536 + 342) * 100 = 536 / 1000 * 100 = 53.6 %, rounded up to 54%</a:t>
            </a:r>
          </a:p>
          <a:p>
            <a:pPr lvl="1"/>
            <a:endParaRPr lang="en-US" sz="2100" dirty="0"/>
          </a:p>
          <a:p>
            <a:pPr lvl="1"/>
            <a:endParaRPr lang="en-US" sz="21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80555" y="1219200"/>
            <a:ext cx="3851208"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738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00554" y="381000"/>
            <a:ext cx="8153400" cy="5928360"/>
          </a:xfrm>
        </p:spPr>
        <p:txBody>
          <a:bodyPr>
            <a:noAutofit/>
          </a:bodyPr>
          <a:lstStyle/>
          <a:p>
            <a:pPr marL="0" indent="0">
              <a:buNone/>
            </a:pPr>
            <a:r>
              <a:rPr lang="en-US" sz="1600" b="1" dirty="0"/>
              <a:t>Practice:</a:t>
            </a:r>
            <a:r>
              <a:rPr lang="en-US" sz="1600" dirty="0"/>
              <a:t> If your pie chart does not have a 3D-look, what would you need to do to re-create the chart but this time with a 3D look? Or if you did pick a 3D look originally, now pick a 'flat' design</a:t>
            </a:r>
            <a:r>
              <a:rPr lang="en-US" sz="1600" dirty="0" smtClean="0"/>
              <a:t>.</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a:p>
          <a:p>
            <a:r>
              <a:rPr lang="en-US" sz="1600" b="1" dirty="0"/>
              <a:t>Note</a:t>
            </a:r>
            <a:r>
              <a:rPr lang="en-US" sz="1600" dirty="0"/>
              <a:t>: If you move your cursor over the various slices of the pie while inside Microsoft Excel, you will see the total number as well as the number in percent corresponding to that slice. In fact, when you double-click on the pie you can choose the "Data Labels" tab from the "Format Data Series" dialog box to include the numbers in a variety of formats in the graph - try it out now.</a:t>
            </a:r>
          </a:p>
          <a:p>
            <a:r>
              <a:rPr lang="en-US" sz="1600" b="1" dirty="0"/>
              <a:t>Exploding your pie chart</a:t>
            </a:r>
            <a:r>
              <a:rPr lang="en-US" sz="1600" dirty="0"/>
              <a:t>: You can also explode your pie chart (which sounds a lot more fun than it is). Simply click on one of the pie slices (not any text, though) and drag it outwards a little - your chart will explode! You can either make one slice move out of the pie or all slides. This is useful to highlight one particular slice. In the example I have also colored that slide green to </a:t>
            </a:r>
            <a:r>
              <a:rPr lang="en-US" sz="1600" dirty="0" err="1" smtClean="0"/>
              <a:t>exentuate</a:t>
            </a:r>
            <a:r>
              <a:rPr lang="en-US" sz="1600" dirty="0" smtClean="0"/>
              <a:t> </a:t>
            </a:r>
            <a:r>
              <a:rPr lang="en-US" sz="1600" dirty="0"/>
              <a:t>it even further by right-clicking on it and selecting "Format Data Series”.</a:t>
            </a:r>
          </a:p>
          <a:p>
            <a:pPr marL="0" indent="0">
              <a:buNone/>
            </a:pPr>
            <a:endParaRPr lang="en-US" sz="1600" dirty="0"/>
          </a:p>
          <a:p>
            <a:endParaRPr lang="en-US" sz="16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6377" y="990600"/>
            <a:ext cx="2173287" cy="2594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092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800" dirty="0"/>
              <a:t>Bar charts are applicable to categorical variables, just as pie charts, but they can accommodate more categories than pie charts.</a:t>
            </a:r>
          </a:p>
          <a:p>
            <a:pPr marL="0" indent="0">
              <a:buNone/>
            </a:pPr>
            <a:r>
              <a:rPr lang="en-US" sz="2800" b="1" i="1" dirty="0">
                <a:solidFill>
                  <a:srgbClr val="C00000"/>
                </a:solidFill>
                <a:latin typeface="+mj-lt"/>
              </a:rPr>
              <a:t>Example:</a:t>
            </a:r>
            <a:r>
              <a:rPr lang="en-US" sz="2800" b="1" i="1" dirty="0"/>
              <a:t> </a:t>
            </a:r>
            <a:r>
              <a:rPr lang="en-US" sz="2800" i="1" dirty="0"/>
              <a:t>A survey was done to find the number of workers employed by major foreign investors</a:t>
            </a:r>
            <a:r>
              <a:rPr lang="en-US" sz="2800" i="1" dirty="0" smtClean="0"/>
              <a:t>.</a:t>
            </a:r>
          </a:p>
          <a:p>
            <a:endParaRPr lang="en-US" sz="2800" i="1" dirty="0"/>
          </a:p>
          <a:p>
            <a:endParaRPr lang="en-US" sz="2800" i="1" dirty="0" smtClean="0"/>
          </a:p>
          <a:p>
            <a:pPr marL="0" indent="0">
              <a:buNone/>
            </a:pPr>
            <a:endParaRPr lang="en-US" sz="2800" i="1" dirty="0" smtClean="0"/>
          </a:p>
          <a:p>
            <a:pPr lvl="1"/>
            <a:r>
              <a:rPr lang="en-US" sz="2500" i="1" dirty="0"/>
              <a:t>Construct a bar </a:t>
            </a:r>
            <a:r>
              <a:rPr lang="en-US" sz="2500" i="1" dirty="0" smtClean="0"/>
              <a:t>chart </a:t>
            </a:r>
            <a:r>
              <a:rPr lang="en-US" sz="2500" i="1" dirty="0"/>
              <a:t>representing this data.</a:t>
            </a:r>
            <a:endParaRPr lang="en-US" sz="2500" dirty="0"/>
          </a:p>
          <a:p>
            <a:pPr marL="0" indent="0">
              <a:buNone/>
            </a:pPr>
            <a:endParaRPr lang="en-US" sz="2800" dirty="0"/>
          </a:p>
          <a:p>
            <a:endParaRPr lang="en-US" sz="28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Creating Bar Charts</a:t>
            </a:r>
            <a:endParaRPr lang="en-US" dirty="0">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6628" y="3799490"/>
            <a:ext cx="11504397" cy="1540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657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77694"/>
            <a:ext cx="8229600" cy="5775960"/>
          </a:xfrm>
        </p:spPr>
        <p:txBody>
          <a:bodyPr>
            <a:normAutofit/>
          </a:bodyPr>
          <a:lstStyle/>
          <a:p>
            <a:r>
              <a:rPr lang="en-US" sz="2000" dirty="0"/>
              <a:t>This time we need to represent the data as a bar chart, with vertical bars, or columns, representing the number of workers employed by major foreign investors (in some unit of measurement):</a:t>
            </a:r>
          </a:p>
          <a:p>
            <a:pPr lvl="1"/>
            <a:r>
              <a:rPr lang="en-US" sz="1800" dirty="0"/>
              <a:t>Start Microsoft Excel</a:t>
            </a:r>
          </a:p>
          <a:p>
            <a:pPr lvl="1"/>
            <a:r>
              <a:rPr lang="en-US" sz="1800" dirty="0"/>
              <a:t>Enter the above data, using the first five columns and two rows of the spreadsheet. Do not worry about the fact that you may not be able to see the entire country names in the first row.</a:t>
            </a:r>
          </a:p>
          <a:p>
            <a:pPr lvl="1"/>
            <a:r>
              <a:rPr lang="en-US" sz="1800" dirty="0"/>
              <a:t>Highlight the ten cells containing the titles and numbers and use the "Insert" ribbon to insert a bar chart. As with the pie chart, there are many different styles you could pick. I went with </a:t>
            </a:r>
            <a:r>
              <a:rPr lang="en-US" sz="1800" i="1" dirty="0"/>
              <a:t>"Clustered Horizontal Cylinder"</a:t>
            </a:r>
            <a:r>
              <a:rPr lang="en-US" sz="1800" dirty="0"/>
              <a:t>, which gave me:</a:t>
            </a:r>
          </a:p>
          <a:p>
            <a:endParaRPr lang="en-US" sz="20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8624" y="4043855"/>
            <a:ext cx="4366752" cy="2209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0442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499</TotalTime>
  <Words>3408</Words>
  <Application>Microsoft Office PowerPoint</Application>
  <PresentationFormat>On-screen Show (4:3)</PresentationFormat>
  <Paragraphs>346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Origin</vt:lpstr>
      <vt:lpstr>Graphical Data Representation</vt:lpstr>
      <vt:lpstr>What is Graphical Data Representation</vt:lpstr>
      <vt:lpstr>Creating Pie Charts</vt:lpstr>
      <vt:lpstr>Slide 4</vt:lpstr>
      <vt:lpstr>Slide 5</vt:lpstr>
      <vt:lpstr>Slide 6</vt:lpstr>
      <vt:lpstr>Slide 7</vt:lpstr>
      <vt:lpstr>Creating Bar Charts</vt:lpstr>
      <vt:lpstr>Slide 9</vt:lpstr>
      <vt:lpstr>Slide 10</vt:lpstr>
      <vt:lpstr>Slide 11</vt:lpstr>
      <vt:lpstr>Frequency Histogram</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Bending the Rules</vt:lpstr>
      <vt:lpstr>Slide 31</vt:lpstr>
      <vt:lpstr>Slide 32</vt:lpstr>
      <vt:lpstr>Slide 33</vt:lpstr>
      <vt:lpstr>Slide 34</vt:lpstr>
      <vt:lpstr>Slide 35</vt:lpstr>
      <vt:lpstr>Frequency Charts for Categorical Variables</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125</cp:revision>
  <dcterms:created xsi:type="dcterms:W3CDTF">2013-12-28T07:56:45Z</dcterms:created>
  <dcterms:modified xsi:type="dcterms:W3CDTF">2014-01-10T19:44:32Z</dcterms:modified>
</cp:coreProperties>
</file>