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900"/>
    <a:srgbClr val="006666"/>
    <a:srgbClr val="008080"/>
    <a:srgbClr val="333300"/>
    <a:srgbClr val="663300"/>
    <a:srgbClr val="142F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64" y="-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7148B-7747-44A9-B6CC-29F3CCF891F5}" type="datetimeFigureOut">
              <a:rPr lang="en-US" smtClean="0"/>
              <a:pPr/>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B9D45-F408-4719-B7BE-6A19CA42E5E7}" type="slidenum">
              <a:rPr lang="en-US" smtClean="0"/>
              <a:pPr/>
              <a:t>‹#›</a:t>
            </a:fld>
            <a:endParaRPr lang="en-US"/>
          </a:p>
        </p:txBody>
      </p:sp>
    </p:spTree>
    <p:extLst>
      <p:ext uri="{BB962C8B-B14F-4D97-AF65-F5344CB8AC3E}">
        <p14:creationId xmlns:p14="http://schemas.microsoft.com/office/powerpoint/2010/main" xmlns="" val="42522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EB9D45-F408-4719-B7BE-6A19CA42E5E7}" type="slidenum">
              <a:rPr lang="en-US" smtClean="0"/>
              <a:pPr/>
              <a:t>46</a:t>
            </a:fld>
            <a:endParaRPr lang="en-US"/>
          </a:p>
        </p:txBody>
      </p:sp>
    </p:spTree>
    <p:extLst>
      <p:ext uri="{BB962C8B-B14F-4D97-AF65-F5344CB8AC3E}">
        <p14:creationId xmlns:p14="http://schemas.microsoft.com/office/powerpoint/2010/main" xmlns="" val="346805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normAutofit/>
          </a:bodyPr>
          <a:lstStyle>
            <a:lvl1pPr>
              <a:defRPr sz="4000" b="1">
                <a:solidFill>
                  <a:srgbClr val="006666"/>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609600"/>
            <a:ext cx="8229600" cy="57759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xmlns="" val="592233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D6E6F8F-52C3-41B2-B216-25F1AC2C2C9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5031EE-BE9D-4C1A-8D83-928C98FA9702}"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E6F8F-52C3-41B2-B216-25F1AC2C2C9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5031EE-BE9D-4C1A-8D83-928C98FA9702}"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E6F8F-52C3-41B2-B216-25F1AC2C2C9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031EE-BE9D-4C1A-8D83-928C98FA9702}"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E6F8F-52C3-41B2-B216-25F1AC2C2C9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5031EE-BE9D-4C1A-8D83-928C98FA9702}" type="datetimeFigureOut">
              <a:rPr lang="en-US" smtClean="0"/>
              <a:pPr/>
              <a:t>1/10/2014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6E6F8F-52C3-41B2-B216-25F1AC2C2C9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1" latinLnBrk="0" hangingPunct="1">
        <a:spcBef>
          <a:spcPct val="0"/>
        </a:spcBef>
        <a:buNone/>
        <a:defRPr kumimoji="0" sz="3600" kern="1200">
          <a:solidFill>
            <a:srgbClr val="33330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rgbClr val="142F86"/>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142F86"/>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142F86"/>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142F86"/>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Correlation_does_not_imply_causatio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athcs.org/statistics/course/00-data/employeeselected.xl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athcs.org/statistics/course/00-data/employeeselected.xl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mathcs.org/statistics/course/00-data/employeeselected.xls"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mathcs.org/statistics/course/00-data/employeeselected.xls"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mathcs.org/statistics/course/00-data/employeeselected.xls"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www.mathcs.org/statistics/course/00-data/gss96-selected.xls"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500" b="1" dirty="0" smtClean="0">
                <a:effectLst>
                  <a:outerShdw blurRad="38100" dist="38100" dir="2700000" algn="tl">
                    <a:srgbClr val="000000">
                      <a:alpha val="43137"/>
                    </a:srgbClr>
                  </a:outerShdw>
                </a:effectLst>
              </a:rPr>
              <a:t>Percentage </a:t>
            </a:r>
            <a:r>
              <a:rPr lang="en-US" sz="3500" b="1" dirty="0">
                <a:effectLst>
                  <a:outerShdw blurRad="38100" dist="38100" dir="2700000" algn="tl">
                    <a:srgbClr val="000000">
                      <a:alpha val="43137"/>
                    </a:srgbClr>
                  </a:outerShdw>
                </a:effectLst>
              </a:rPr>
              <a:t>Tables and Crosstabs</a:t>
            </a:r>
          </a:p>
        </p:txBody>
      </p:sp>
      <p:sp>
        <p:nvSpPr>
          <p:cNvPr id="3" name="Subtitle 2"/>
          <p:cNvSpPr>
            <a:spLocks noGrp="1"/>
          </p:cNvSpPr>
          <p:nvPr>
            <p:ph type="subTitle" idx="1"/>
          </p:nvPr>
        </p:nvSpPr>
        <p:spPr>
          <a:xfrm>
            <a:off x="1219200" y="5124450"/>
            <a:ext cx="6858000" cy="819150"/>
          </a:xfrm>
        </p:spPr>
        <p:txBody>
          <a:bodyPr>
            <a:normAutofit fontScale="70000" lnSpcReduction="20000"/>
          </a:bodyPr>
          <a:lstStyle/>
          <a:p>
            <a:r>
              <a:rPr lang="en-US" dirty="0" smtClean="0"/>
              <a:t>  By Dr. Justin </a:t>
            </a:r>
            <a:r>
              <a:rPr lang="en-US" dirty="0" err="1" smtClean="0"/>
              <a:t>Bateh</a:t>
            </a:r>
            <a:r>
              <a:rPr lang="en-US" dirty="0" smtClean="0"/>
              <a:t>, Florida State College at Jacksonville &amp;</a:t>
            </a:r>
          </a:p>
          <a:p>
            <a:r>
              <a:rPr lang="en-US" dirty="0" smtClean="0"/>
              <a:t>        Dr. Bert </a:t>
            </a:r>
            <a:r>
              <a:rPr lang="en-US" dirty="0" err="1" smtClean="0"/>
              <a:t>Wachsmuth</a:t>
            </a:r>
            <a:r>
              <a:rPr lang="en-US" dirty="0" smtClean="0"/>
              <a:t>, Seton Hall University</a:t>
            </a:r>
          </a:p>
          <a:p>
            <a:r>
              <a:rPr lang="en-US" dirty="0" smtClean="0"/>
              <a:t> </a:t>
            </a:r>
          </a:p>
          <a:p>
            <a:endParaRPr lang="en-US" dirty="0"/>
          </a:p>
        </p:txBody>
      </p:sp>
    </p:spTree>
    <p:extLst>
      <p:ext uri="{BB962C8B-B14F-4D97-AF65-F5344CB8AC3E}">
        <p14:creationId xmlns:p14="http://schemas.microsoft.com/office/powerpoint/2010/main" xmlns="" val="43347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200"/>
            <a:ext cx="8229600" cy="5257800"/>
          </a:xfrm>
        </p:spPr>
        <p:txBody>
          <a:bodyPr>
            <a:noAutofit/>
          </a:bodyPr>
          <a:lstStyle/>
          <a:p>
            <a:r>
              <a:rPr lang="en-US" sz="2000" dirty="0"/>
              <a:t>So far we have analyzed data one variable at a time. We have seen how to compute mean, mode, median, and variance, but each formula only applied to </a:t>
            </a:r>
            <a:r>
              <a:rPr lang="en-US" sz="2000" i="1" dirty="0"/>
              <a:t>one</a:t>
            </a:r>
            <a:r>
              <a:rPr lang="en-US" sz="2000" dirty="0"/>
              <a:t> variable at a time. Now we want to investigate </a:t>
            </a:r>
            <a:r>
              <a:rPr lang="en-US" sz="2000" i="1" dirty="0"/>
              <a:t>two</a:t>
            </a:r>
            <a:r>
              <a:rPr lang="en-US" sz="2000" dirty="0"/>
              <a:t> (or more) variables simultaneously. Usually, a typical question about two variables is:</a:t>
            </a:r>
          </a:p>
          <a:p>
            <a:r>
              <a:rPr lang="en-US" sz="2000" i="1" dirty="0"/>
              <a:t>Is there some relation between one variable and another one, and if so, how can one use knowledge about one variable to predict, approximately, the other.</a:t>
            </a:r>
            <a:endParaRPr lang="en-US" sz="2000" dirty="0"/>
          </a:p>
          <a:p>
            <a:r>
              <a:rPr lang="en-US" sz="2000" dirty="0"/>
              <a:t>Answers to such questions can be very useful:</a:t>
            </a:r>
          </a:p>
          <a:p>
            <a:pPr lvl="1"/>
            <a:r>
              <a:rPr lang="en-US" sz="1800" dirty="0"/>
              <a:t>if smoking causes cancer, we should stop smoking</a:t>
            </a:r>
          </a:p>
          <a:p>
            <a:pPr lvl="1"/>
            <a:r>
              <a:rPr lang="en-US" sz="1800" dirty="0"/>
              <a:t>if having an advanced college degree increases the chance to have a well-paying job, we should try our best to graduate college</a:t>
            </a:r>
          </a:p>
          <a:p>
            <a:pPr lvl="1"/>
            <a:r>
              <a:rPr lang="en-US" sz="1800" dirty="0"/>
              <a:t>if exercising and working out increases our general state of health, we should exercise and work out regularly</a:t>
            </a:r>
          </a:p>
          <a:p>
            <a:pPr lvl="1"/>
            <a:r>
              <a:rPr lang="en-US" sz="1800" dirty="0"/>
              <a:t>if a new drug really does have a positive impact on lowering blood pressure, we should take it if we have high blood pressure</a:t>
            </a:r>
          </a:p>
          <a:p>
            <a:endParaRPr lang="en-US" sz="20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Percentage Tables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12448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pPr algn="l"/>
            <a:r>
              <a:rPr lang="en-US" sz="2000" dirty="0"/>
              <a:t>In most cases the "if" part is the difficult one to determine, i.e. it is not so easy to find out whether two variables (for example smoking and cancer) are indeed related, and even if they are related, it is even harder to determine which is cause and which is result (if smokers have higher cancer rates, does smoking cause cancer, or does having cancer cause you to smoke). In general, correlation does not necessarily imply causation. Here are two examples of incorrectly </a:t>
            </a:r>
            <a:r>
              <a:rPr lang="en-US" sz="2000" dirty="0" smtClean="0"/>
              <a:t>inferring </a:t>
            </a:r>
            <a:r>
              <a:rPr lang="en-US" sz="2000" dirty="0"/>
              <a:t>causation from correlation </a:t>
            </a:r>
            <a:r>
              <a:rPr lang="en-US" sz="1400" dirty="0"/>
              <a:t>(see </a:t>
            </a:r>
            <a:r>
              <a:rPr lang="en-US" sz="1400" dirty="0">
                <a:hlinkClick r:id="rId2"/>
              </a:rPr>
              <a:t>http://en.wikipedia.org/wiki/Correlation_does_not_imply_causation</a:t>
            </a:r>
            <a:r>
              <a:rPr lang="en-US" sz="1400" dirty="0"/>
              <a:t>)</a:t>
            </a:r>
            <a:r>
              <a:rPr lang="en-US" sz="2000" dirty="0"/>
              <a:t>:</a:t>
            </a:r>
            <a:endParaRPr lang="en-US" sz="3200" dirty="0"/>
          </a:p>
          <a:p>
            <a:pPr lvl="1"/>
            <a:r>
              <a:rPr lang="en-US" sz="1800" dirty="0"/>
              <a:t>The more firemen fighting a fire, the bigger the fire is observed to be. Therefore firemen cause an increase in the size of a fire.</a:t>
            </a:r>
          </a:p>
          <a:p>
            <a:pPr lvl="1"/>
            <a:r>
              <a:rPr lang="en-US" sz="1800" dirty="0"/>
              <a:t>Sleeping with one's shoes on is strongly correlated with waking up with a headache. Therefore, sleeping with one's shoes on causes headaches.</a:t>
            </a:r>
          </a:p>
          <a:p>
            <a:r>
              <a:rPr lang="en-US" sz="2000" dirty="0"/>
              <a:t>But let's start at the beginning. We will start our investigation about relationships between variables by taking a closer look at representing data in tables. We won't worry about correlation or causation for now.</a:t>
            </a:r>
          </a:p>
          <a:p>
            <a:pPr marL="0" indent="0">
              <a:buNone/>
            </a:pPr>
            <a:r>
              <a:rPr lang="en-US" sz="2000" b="1" i="1" dirty="0"/>
              <a:t/>
            </a:r>
            <a:br>
              <a:rPr lang="en-US" sz="2000" b="1" i="1" dirty="0"/>
            </a:br>
            <a:r>
              <a:rPr lang="en-US" sz="2000" b="1" i="1" dirty="0"/>
              <a:t> </a:t>
            </a:r>
            <a:endParaRPr lang="en-US" sz="2000" dirty="0"/>
          </a:p>
          <a:p>
            <a:endParaRPr lang="en-US" sz="3600" dirty="0"/>
          </a:p>
        </p:txBody>
      </p:sp>
    </p:spTree>
    <p:extLst>
      <p:ext uri="{BB962C8B-B14F-4D97-AF65-F5344CB8AC3E}">
        <p14:creationId xmlns:p14="http://schemas.microsoft.com/office/powerpoint/2010/main" xmlns="" val="4043873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pPr marL="0" indent="0">
              <a:buNone/>
            </a:pPr>
            <a:r>
              <a:rPr lang="en-US" sz="2800" b="1" i="1" dirty="0">
                <a:solidFill>
                  <a:srgbClr val="C00000"/>
                </a:solidFill>
                <a:latin typeface="+mj-lt"/>
              </a:rPr>
              <a:t>Example:</a:t>
            </a:r>
            <a:r>
              <a:rPr lang="en-US" sz="2800" i="1" dirty="0">
                <a:solidFill>
                  <a:srgbClr val="C00000"/>
                </a:solidFill>
                <a:latin typeface="+mj-lt"/>
              </a:rPr>
              <a:t> </a:t>
            </a:r>
            <a:r>
              <a:rPr lang="en-US" sz="2400" i="1" dirty="0"/>
              <a:t>The residents of Green Township were asked what their opinion about a new Zoning Ordinance was. The answers were broken down by age of the people who were questioned. The result of the survey is summarized in the following table</a:t>
            </a:r>
            <a:r>
              <a:rPr lang="en-US" sz="2400" i="1" dirty="0" smtClean="0"/>
              <a:t>:</a:t>
            </a:r>
          </a:p>
          <a:p>
            <a:pPr marL="0" indent="0">
              <a:buNone/>
            </a:pPr>
            <a:endParaRPr lang="en-US" sz="2400" i="1" dirty="0"/>
          </a:p>
          <a:p>
            <a:pPr marL="0" indent="0">
              <a:buNone/>
            </a:pPr>
            <a:endParaRPr lang="en-US" sz="2400" i="1" dirty="0" smtClean="0"/>
          </a:p>
          <a:p>
            <a:pPr marL="0" indent="0">
              <a:buNone/>
            </a:pPr>
            <a:endParaRPr lang="en-US" sz="2400" i="1" dirty="0"/>
          </a:p>
          <a:p>
            <a:pPr marL="0" indent="0">
              <a:buNone/>
            </a:pPr>
            <a:endParaRPr lang="en-US" sz="2400" i="1" dirty="0" smtClean="0"/>
          </a:p>
          <a:p>
            <a:pPr marL="0" indent="0">
              <a:buNone/>
            </a:pPr>
            <a:endParaRPr lang="en-US" sz="2400" i="1" dirty="0" smtClean="0"/>
          </a:p>
          <a:p>
            <a:pPr marL="0" indent="0">
              <a:buNone/>
            </a:pPr>
            <a:endParaRPr lang="en-US" sz="2400" i="1" dirty="0"/>
          </a:p>
          <a:p>
            <a:r>
              <a:rPr lang="en-US" sz="2400" dirty="0"/>
              <a:t>This table can, of course, be entered into Excel directly, and using a few tools that Excel provides the data entry and formatting is quick and effortless.</a:t>
            </a:r>
          </a:p>
          <a:p>
            <a:pPr marL="0" indent="0">
              <a:buNone/>
            </a:pPr>
            <a:endParaRPr lang="en-US" sz="2400" i="1" dirty="0" smtClean="0"/>
          </a:p>
          <a:p>
            <a:pPr marL="0" indent="0">
              <a:buNone/>
            </a:pPr>
            <a:endParaRPr lang="en-US" sz="2400" dirty="0"/>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xmlns="" val="2820909885"/>
              </p:ext>
            </p:extLst>
          </p:nvPr>
        </p:nvGraphicFramePr>
        <p:xfrm>
          <a:off x="1333500" y="2362200"/>
          <a:ext cx="6477000" cy="2514601"/>
        </p:xfrm>
        <a:graphic>
          <a:graphicData uri="http://schemas.openxmlformats.org/drawingml/2006/table">
            <a:tbl>
              <a:tblPr firstRow="1" firstCol="1" bandRow="1"/>
              <a:tblGrid>
                <a:gridCol w="2252870"/>
                <a:gridCol w="1454978"/>
                <a:gridCol w="1454978"/>
                <a:gridCol w="1314174"/>
              </a:tblGrid>
              <a:tr h="949543">
                <a:tc>
                  <a:txBody>
                    <a:bodyPr/>
                    <a:lstStyle/>
                    <a:p>
                      <a:pPr algn="ctr">
                        <a:lnSpc>
                          <a:spcPct val="115000"/>
                        </a:lnSpc>
                      </a:pPr>
                      <a:endParaRPr lang="en-US" sz="2000" dirty="0">
                        <a:effectLst/>
                        <a:latin typeface="Calibri"/>
                      </a:endParaRPr>
                    </a:p>
                  </a:txBody>
                  <a:tcPr marL="9525" marR="9525" marT="9525" marB="9525">
                    <a:lnL>
                      <a:noFill/>
                    </a:lnL>
                    <a:lnR>
                      <a:noFill/>
                    </a:lnR>
                    <a:lnT>
                      <a:noFill/>
                    </a:lnT>
                    <a:lnB>
                      <a:noFill/>
                    </a:lnB>
                  </a:tcPr>
                </a:tc>
                <a:tc>
                  <a:txBody>
                    <a:bodyPr/>
                    <a:lstStyle/>
                    <a:p>
                      <a:pPr marL="0" marR="0" algn="ctr">
                        <a:lnSpc>
                          <a:spcPct val="115000"/>
                        </a:lnSpc>
                        <a:spcBef>
                          <a:spcPts val="0"/>
                        </a:spcBef>
                        <a:spcAft>
                          <a:spcPts val="1000"/>
                        </a:spcAft>
                      </a:pPr>
                      <a:r>
                        <a:rPr lang="en-US" sz="2000" dirty="0">
                          <a:effectLst/>
                          <a:latin typeface="Calibri"/>
                          <a:ea typeface="Calibri"/>
                          <a:cs typeface="Times New Roman"/>
                        </a:rPr>
                        <a:t>age</a:t>
                      </a:r>
                      <a:br>
                        <a:rPr lang="en-US" sz="2000" dirty="0">
                          <a:effectLst/>
                          <a:latin typeface="Calibri"/>
                          <a:ea typeface="Calibri"/>
                          <a:cs typeface="Times New Roman"/>
                        </a:rPr>
                      </a:br>
                      <a:r>
                        <a:rPr lang="en-US" sz="2000" dirty="0">
                          <a:effectLst/>
                          <a:latin typeface="Calibri"/>
                          <a:ea typeface="Calibri"/>
                          <a:cs typeface="Times New Roman"/>
                        </a:rPr>
                        <a:t>50 or under</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age</a:t>
                      </a:r>
                      <a:br>
                        <a:rPr lang="en-US" sz="2000">
                          <a:effectLst/>
                          <a:latin typeface="Calibri"/>
                          <a:ea typeface="Calibri"/>
                          <a:cs typeface="Times New Roman"/>
                        </a:rPr>
                      </a:br>
                      <a:r>
                        <a:rPr lang="en-US" sz="2000">
                          <a:effectLst/>
                          <a:latin typeface="Calibri"/>
                          <a:ea typeface="Calibri"/>
                          <a:cs typeface="Times New Roman"/>
                        </a:rPr>
                        <a:t>over 50</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Total</a:t>
                      </a:r>
                    </a:p>
                  </a:txBody>
                  <a:tcPr marL="0" marR="0" marT="0" marB="0" anchor="ctr">
                    <a:lnL>
                      <a:noFill/>
                    </a:lnL>
                    <a:lnR>
                      <a:noFill/>
                    </a:lnR>
                    <a:lnT>
                      <a:noFill/>
                    </a:lnT>
                    <a:lnB>
                      <a:noFill/>
                    </a:lnB>
                  </a:tcPr>
                </a:tc>
              </a:tr>
              <a:tr h="521686">
                <a:tc>
                  <a:txBody>
                    <a:bodyPr/>
                    <a:lstStyle/>
                    <a:p>
                      <a:pPr marL="0" marR="0" algn="l">
                        <a:lnSpc>
                          <a:spcPct val="115000"/>
                        </a:lnSpc>
                        <a:spcBef>
                          <a:spcPts val="0"/>
                        </a:spcBef>
                        <a:spcAft>
                          <a:spcPts val="1000"/>
                        </a:spcAft>
                      </a:pPr>
                      <a:r>
                        <a:rPr lang="en-US" sz="2000" dirty="0">
                          <a:effectLst/>
                          <a:latin typeface="Calibri"/>
                          <a:ea typeface="Calibri"/>
                          <a:cs typeface="Times New Roman"/>
                        </a:rPr>
                        <a:t>For Zoning</a:t>
                      </a:r>
                    </a:p>
                  </a:txBody>
                  <a:tcPr marL="9525" marR="9525" marT="9525" marB="9525">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92</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87</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179</a:t>
                      </a:r>
                    </a:p>
                  </a:txBody>
                  <a:tcPr marL="0" marR="0" marT="0" marB="0" anchor="ctr">
                    <a:lnL>
                      <a:noFill/>
                    </a:lnL>
                    <a:lnR>
                      <a:noFill/>
                    </a:lnR>
                    <a:lnT>
                      <a:noFill/>
                    </a:lnT>
                    <a:lnB>
                      <a:noFill/>
                    </a:lnB>
                  </a:tcPr>
                </a:tc>
              </a:tr>
              <a:tr h="521686">
                <a:tc>
                  <a:txBody>
                    <a:bodyPr/>
                    <a:lstStyle/>
                    <a:p>
                      <a:pPr marL="0" marR="0" algn="l">
                        <a:lnSpc>
                          <a:spcPct val="115000"/>
                        </a:lnSpc>
                        <a:spcBef>
                          <a:spcPts val="0"/>
                        </a:spcBef>
                        <a:spcAft>
                          <a:spcPts val="1000"/>
                        </a:spcAft>
                      </a:pPr>
                      <a:r>
                        <a:rPr lang="en-US" sz="2000" dirty="0">
                          <a:effectLst/>
                          <a:latin typeface="Calibri"/>
                          <a:ea typeface="Calibri"/>
                          <a:cs typeface="Times New Roman"/>
                        </a:rPr>
                        <a:t>Against or no opinion</a:t>
                      </a:r>
                    </a:p>
                  </a:txBody>
                  <a:tcPr marL="9525" marR="9525" marT="9525" marB="9525">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158</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75</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233</a:t>
                      </a:r>
                    </a:p>
                  </a:txBody>
                  <a:tcPr marL="0" marR="0" marT="0" marB="0" anchor="ctr">
                    <a:lnL>
                      <a:noFill/>
                    </a:lnL>
                    <a:lnR>
                      <a:noFill/>
                    </a:lnR>
                    <a:lnT>
                      <a:noFill/>
                    </a:lnT>
                    <a:lnB>
                      <a:noFill/>
                    </a:lnB>
                  </a:tcPr>
                </a:tc>
              </a:tr>
              <a:tr h="521686">
                <a:tc>
                  <a:txBody>
                    <a:bodyPr/>
                    <a:lstStyle/>
                    <a:p>
                      <a:pPr marL="0" marR="0" algn="l">
                        <a:lnSpc>
                          <a:spcPct val="115000"/>
                        </a:lnSpc>
                        <a:spcBef>
                          <a:spcPts val="0"/>
                        </a:spcBef>
                        <a:spcAft>
                          <a:spcPts val="1000"/>
                        </a:spcAft>
                      </a:pPr>
                      <a:r>
                        <a:rPr lang="en-US" sz="2000" dirty="0">
                          <a:effectLst/>
                          <a:latin typeface="Calibri"/>
                          <a:ea typeface="Calibri"/>
                          <a:cs typeface="Times New Roman"/>
                        </a:rPr>
                        <a:t>Total</a:t>
                      </a:r>
                    </a:p>
                  </a:txBody>
                  <a:tcPr marL="9525" marR="9525" marT="9525" marB="9525">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250</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162</a:t>
                      </a: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2000" dirty="0">
                          <a:effectLst/>
                          <a:latin typeface="Calibri"/>
                          <a:ea typeface="Calibri"/>
                          <a:cs typeface="Times New Roman"/>
                        </a:rPr>
                        <a:t>412</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xmlns="" val="3401864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rmAutofit/>
          </a:bodyPr>
          <a:lstStyle/>
          <a:p>
            <a:pPr lvl="1"/>
            <a:r>
              <a:rPr lang="en-US" sz="1800" dirty="0"/>
              <a:t>First, let's enter the "raw" data, i.e. all data that is actually collected as opposed to computed data. Our spreadsheet will look similar to this</a:t>
            </a:r>
            <a:r>
              <a:rPr lang="en-US" sz="1800" dirty="0" smtClean="0"/>
              <a:t>:</a:t>
            </a:r>
          </a:p>
          <a:p>
            <a:pPr lvl="1"/>
            <a:endParaRPr lang="en-US" sz="1800" dirty="0"/>
          </a:p>
          <a:p>
            <a:pPr lvl="1"/>
            <a:endParaRPr lang="en-US" sz="1800" dirty="0" smtClean="0"/>
          </a:p>
          <a:p>
            <a:pPr marL="274320" lvl="1" indent="0">
              <a:buNone/>
            </a:pPr>
            <a:endParaRPr lang="en-US" sz="1800" dirty="0" smtClean="0"/>
          </a:p>
          <a:p>
            <a:pPr lvl="1"/>
            <a:endParaRPr lang="en-US" sz="1800" dirty="0"/>
          </a:p>
          <a:p>
            <a:pPr marL="0" indent="0">
              <a:buNone/>
            </a:pPr>
            <a:r>
              <a:rPr lang="en-US" sz="1800" dirty="0" smtClean="0"/>
              <a:t>Note </a:t>
            </a:r>
            <a:r>
              <a:rPr lang="en-US" sz="1800" dirty="0"/>
              <a:t>that some labels may not be completely visible - we will rectify that later automatically</a:t>
            </a:r>
            <a:r>
              <a:rPr lang="en-US" sz="1800" dirty="0" smtClean="0"/>
              <a:t>.</a:t>
            </a:r>
          </a:p>
          <a:p>
            <a:pPr lvl="1"/>
            <a:r>
              <a:rPr lang="en-US" sz="1800" dirty="0"/>
              <a:t>Next, we will asked Excel to compute the totals for us "on the fly". Excel provides a very convenient button for that on the "Home" ribbon: the "Auto Sum" button </a:t>
            </a:r>
            <a:r>
              <a:rPr lang="en-US" sz="1800" dirty="0" smtClean="0"/>
              <a:t>   . </a:t>
            </a:r>
            <a:r>
              <a:rPr lang="en-US" sz="1800" dirty="0"/>
              <a:t>Position the cursor in the cell for the first row total and press "Auto Sum" </a:t>
            </a:r>
            <a:r>
              <a:rPr lang="en-US" sz="1800" dirty="0" smtClean="0"/>
              <a:t>   </a:t>
            </a:r>
            <a:r>
              <a:rPr lang="en-US" sz="1800" dirty="0"/>
              <a:t>. Excel will indicate the cells that it is going to sum up, which should be all cells to the left (of course you could also enter the "=sum()" formula and pick the range manually, but the 'auto sum' tool is quicker in this case</a:t>
            </a:r>
            <a:r>
              <a:rPr lang="en-US" sz="1800" dirty="0" smtClean="0"/>
              <a:t>).</a:t>
            </a:r>
          </a:p>
          <a:p>
            <a:pPr lvl="1"/>
            <a:endParaRPr lang="en-US" sz="1800" dirty="0"/>
          </a:p>
          <a:p>
            <a:pPr lvl="1"/>
            <a:endParaRPr lang="en-US" sz="1800" dirty="0" smtClean="0"/>
          </a:p>
          <a:p>
            <a:pPr lvl="1"/>
            <a:endParaRPr lang="en-US" sz="1800" dirty="0"/>
          </a:p>
          <a:p>
            <a:pPr lvl="1"/>
            <a:endParaRPr lang="en-US" sz="1800" dirty="0"/>
          </a:p>
          <a:p>
            <a:pPr marL="0" indent="0">
              <a:buNone/>
            </a:pPr>
            <a:endParaRPr lang="en-US" sz="1800" dirty="0"/>
          </a:p>
          <a:p>
            <a:pPr lvl="1"/>
            <a:endParaRPr lang="en-US" sz="1800" dirty="0"/>
          </a:p>
          <a:p>
            <a:endParaRPr lang="en-US" sz="18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990600"/>
            <a:ext cx="3185141" cy="1415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http://www.mathcs.org/statistics/course/Tables/images/percent003.g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0298" y="4953000"/>
            <a:ext cx="3735743" cy="1376417"/>
          </a:xfrm>
          <a:prstGeom prst="rect">
            <a:avLst/>
          </a:prstGeom>
          <a:noFill/>
          <a:ln>
            <a:noFill/>
          </a:ln>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83768" y="3829408"/>
            <a:ext cx="261937"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3567470"/>
            <a:ext cx="261937"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9046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41020"/>
            <a:ext cx="8229600" cy="5775960"/>
          </a:xfrm>
        </p:spPr>
        <p:txBody>
          <a:bodyPr>
            <a:normAutofit fontScale="85000" lnSpcReduction="20000"/>
          </a:bodyPr>
          <a:lstStyle/>
          <a:p>
            <a:pPr lvl="1"/>
            <a:r>
              <a:rPr lang="en-US" dirty="0"/>
              <a:t>Press ENTER to accept the choice and Excel will automatically compute the total and enter it in the appropriate cell.</a:t>
            </a:r>
          </a:p>
          <a:p>
            <a:pPr lvl="1"/>
            <a:r>
              <a:rPr lang="en-US" dirty="0"/>
              <a:t>Keep on using the "Auto Sum" button until all totals are computed. In other words, each time position the cursor first in the cell that will contain the sum, then press "Auto Sum", then press ENTER.</a:t>
            </a:r>
          </a:p>
          <a:p>
            <a:pPr lvl="1"/>
            <a:r>
              <a:rPr lang="en-US" dirty="0"/>
              <a:t>You can optionally format your table to make it look nice. Select "Format as Table" on the "Home" ribbon and pick a format you like. Here is the final table, nicely formatted (with all labels visible</a:t>
            </a:r>
            <a:r>
              <a:rPr lang="en-US" dirty="0" smtClean="0"/>
              <a:t>):</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marL="0" indent="0" algn="l">
              <a:buNone/>
            </a:pPr>
            <a:r>
              <a:rPr lang="en-US" dirty="0" smtClean="0"/>
              <a:t>If </a:t>
            </a:r>
            <a:r>
              <a:rPr lang="en-US" dirty="0"/>
              <a:t>your table does not </a:t>
            </a:r>
            <a:r>
              <a:rPr lang="en-US" i="1" dirty="0"/>
              <a:t>look</a:t>
            </a:r>
            <a:r>
              <a:rPr lang="en-US" dirty="0"/>
              <a:t> like this it is fine, but it should contain the appropriate row and column totals.</a:t>
            </a:r>
            <a:br>
              <a:rPr lang="en-US" dirty="0"/>
            </a:br>
            <a:endParaRPr lang="en-US" dirty="0"/>
          </a:p>
          <a:p>
            <a:pPr marL="0" indent="0">
              <a:buNone/>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2175" y="3276600"/>
            <a:ext cx="6919649"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487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90600"/>
            <a:ext cx="8229600" cy="5638800"/>
          </a:xfrm>
        </p:spPr>
        <p:txBody>
          <a:bodyPr>
            <a:normAutofit fontScale="70000" lnSpcReduction="20000"/>
          </a:bodyPr>
          <a:lstStyle/>
          <a:p>
            <a:r>
              <a:rPr lang="en-US" dirty="0"/>
              <a:t>The above table looks nice, but is not very helpful. It is not meaningful, for example, to know that 92 people age 50 or under are for zoning. What </a:t>
            </a:r>
            <a:r>
              <a:rPr lang="en-US" i="1" dirty="0"/>
              <a:t>would be </a:t>
            </a:r>
            <a:r>
              <a:rPr lang="en-US" dirty="0"/>
              <a:t>useful, of course, would be to know percentages instead of actual figures. So, to better analyze the data we will convert each number to percent. However, for each entry there are three possible percentages to compute:</a:t>
            </a:r>
          </a:p>
          <a:p>
            <a:pPr lvl="1"/>
            <a:r>
              <a:rPr lang="en-US" sz="2600" dirty="0"/>
              <a:t>we could use a </a:t>
            </a:r>
            <a:r>
              <a:rPr lang="en-US" sz="2600" i="1" dirty="0"/>
              <a:t>row</a:t>
            </a:r>
            <a:r>
              <a:rPr lang="en-US" sz="2600" dirty="0"/>
              <a:t> total to convert a number into percent (row percentages)</a:t>
            </a:r>
          </a:p>
          <a:p>
            <a:pPr lvl="1"/>
            <a:r>
              <a:rPr lang="en-US" sz="2600" dirty="0"/>
              <a:t>we could use a </a:t>
            </a:r>
            <a:r>
              <a:rPr lang="en-US" sz="2600" i="1" dirty="0"/>
              <a:t>column</a:t>
            </a:r>
            <a:r>
              <a:rPr lang="en-US" sz="2600" dirty="0"/>
              <a:t> total to convert a number into percent (column percentages)</a:t>
            </a:r>
          </a:p>
          <a:p>
            <a:pPr lvl="1"/>
            <a:r>
              <a:rPr lang="en-US" sz="2600" dirty="0"/>
              <a:t>we could use the </a:t>
            </a:r>
            <a:r>
              <a:rPr lang="en-US" sz="2600" i="1" dirty="0"/>
              <a:t>grand total</a:t>
            </a:r>
            <a:r>
              <a:rPr lang="en-US" sz="2600" dirty="0"/>
              <a:t> to convert a number into percent (total percentages)</a:t>
            </a:r>
          </a:p>
          <a:p>
            <a:r>
              <a:rPr lang="en-US" dirty="0"/>
              <a:t>Row and column percentages are the most useful, and we will first show how to generate each of them, then discuss when to use which. </a:t>
            </a:r>
            <a:endParaRPr lang="en-US" dirty="0" smtClean="0"/>
          </a:p>
          <a:p>
            <a:r>
              <a:rPr lang="en-US" dirty="0"/>
              <a:t>Let's convert each number into the appropriate </a:t>
            </a:r>
            <a:r>
              <a:rPr lang="en-US" b="1" dirty="0"/>
              <a:t>row percentages</a:t>
            </a:r>
            <a:r>
              <a:rPr lang="en-US" dirty="0"/>
              <a:t>, i.e. we will use the row total to convert a number into percent:</a:t>
            </a:r>
          </a:p>
          <a:p>
            <a:pPr lvl="1"/>
            <a:r>
              <a:rPr lang="en-US" sz="2600" dirty="0"/>
              <a:t>First, we will copy the original table to a new location just below it:</a:t>
            </a:r>
          </a:p>
          <a:p>
            <a:pPr lvl="2"/>
            <a:r>
              <a:rPr lang="en-US" sz="2600" dirty="0"/>
              <a:t>select all cells from the table</a:t>
            </a:r>
          </a:p>
          <a:p>
            <a:pPr lvl="2"/>
            <a:r>
              <a:rPr lang="en-US" sz="2600" dirty="0"/>
              <a:t>choose "Copy" from the "Edit" menu</a:t>
            </a:r>
          </a:p>
          <a:p>
            <a:pPr lvl="2"/>
            <a:r>
              <a:rPr lang="en-US" sz="2600" dirty="0"/>
              <a:t>position the cursor in the first column a few cells below the original table</a:t>
            </a:r>
          </a:p>
          <a:p>
            <a:pPr lvl="2"/>
            <a:r>
              <a:rPr lang="en-US" sz="2600" dirty="0"/>
              <a:t>select "Paste" from the "Edit" menu.</a:t>
            </a:r>
          </a:p>
          <a:p>
            <a:endParaRPr lang="en-US" dirty="0"/>
          </a:p>
          <a:p>
            <a:endParaRPr lang="en-US" dirty="0"/>
          </a:p>
        </p:txBody>
      </p:sp>
      <p:sp>
        <p:nvSpPr>
          <p:cNvPr id="3" name="Title 2"/>
          <p:cNvSpPr>
            <a:spLocks noGrp="1"/>
          </p:cNvSpPr>
          <p:nvPr>
            <p:ph type="title"/>
          </p:nvPr>
        </p:nvSpPr>
        <p:spPr>
          <a:xfrm>
            <a:off x="457200" y="228600"/>
            <a:ext cx="8229600" cy="990600"/>
          </a:xfrm>
        </p:spPr>
        <p:txBody>
          <a:bodyPr anchor="t">
            <a:normAutofit fontScale="90000"/>
          </a:bodyPr>
          <a:lstStyle/>
          <a:p>
            <a:r>
              <a:rPr lang="en-US" i="1" dirty="0">
                <a:solidFill>
                  <a:srgbClr val="002060"/>
                </a:solidFill>
              </a:rPr>
              <a:t>Row and Column </a:t>
            </a:r>
            <a:r>
              <a:rPr lang="en-US" i="1" dirty="0" smtClean="0">
                <a:solidFill>
                  <a:srgbClr val="002060"/>
                </a:solidFill>
              </a:rPr>
              <a:t>Percentage</a:t>
            </a:r>
            <a:r>
              <a:rPr lang="en-US" i="1" dirty="0">
                <a:solidFill>
                  <a:srgbClr val="002060"/>
                </a:solidFill>
              </a:rPr>
              <a:t/>
            </a:r>
            <a:br>
              <a:rPr lang="en-US" i="1"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xmlns="" val="153485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Autofit/>
          </a:bodyPr>
          <a:lstStyle/>
          <a:p>
            <a:pPr marL="0" indent="0">
              <a:buNone/>
            </a:pPr>
            <a:r>
              <a:rPr lang="en-US" sz="2000" dirty="0" smtClean="0"/>
              <a:t>A </a:t>
            </a:r>
            <a:r>
              <a:rPr lang="en-US" sz="2000" dirty="0"/>
              <a:t>second copy of the original table will appear</a:t>
            </a:r>
            <a:r>
              <a:rPr lang="en-US" sz="2000" dirty="0" smtClean="0"/>
              <a: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r>
              <a:rPr lang="en-US" sz="2000" dirty="0"/>
              <a:t>At this point you have a choice:</a:t>
            </a:r>
          </a:p>
          <a:p>
            <a:pPr lvl="1"/>
            <a:r>
              <a:rPr lang="en-US" sz="1800" dirty="0"/>
              <a:t>you could convert the numbers to percentages "by hand" (well, by hand would mean using a regular calculator)</a:t>
            </a:r>
          </a:p>
          <a:p>
            <a:pPr lvl="1"/>
            <a:r>
              <a:rPr lang="en-US" sz="1800" dirty="0"/>
              <a:t>you could convert the numbers to percentages using Excel</a:t>
            </a:r>
          </a:p>
          <a:p>
            <a:r>
              <a:rPr lang="en-US" sz="2000" dirty="0"/>
              <a:t>Excel </a:t>
            </a:r>
            <a:r>
              <a:rPr lang="en-US" sz="2000" i="1" dirty="0"/>
              <a:t>would</a:t>
            </a:r>
            <a:r>
              <a:rPr lang="en-US" sz="2000" dirty="0"/>
              <a:t> do the computations for you, of course, but in this case the power of Excel might actually be overkill. So, we will first convert the figures by hand, using a normal calculator, and then - as an appendix for the Excel enthusiast - we'll show how to use Excel if you insist.</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a:p>
          <a:p>
            <a:pPr lvl="1"/>
            <a:endParaRPr lang="en-US" sz="2000" dirty="0"/>
          </a:p>
          <a:p>
            <a:endParaRPr lang="en-US" sz="20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0521" y="1143000"/>
            <a:ext cx="4745703"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527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20000"/>
          </a:bodyPr>
          <a:lstStyle/>
          <a:p>
            <a:r>
              <a:rPr lang="en-US" dirty="0"/>
              <a:t>In cell B8 the 'raw data' is 92, indicating that there were 92 people age 50 or under who were 'for' zoning. The total in row 8 is 179, indicating that a total of 179 people were 'for' zoning. Thus, the row percentage of people 'for' zoning who are age 50 or under is</a:t>
            </a:r>
          </a:p>
          <a:p>
            <a:pPr marL="0" indent="0" algn="ctr">
              <a:buNone/>
            </a:pPr>
            <a:r>
              <a:rPr lang="en-US" dirty="0"/>
              <a:t>92 / 179 = 0.514 = 51.4%</a:t>
            </a:r>
          </a:p>
          <a:p>
            <a:r>
              <a:rPr lang="en-US" dirty="0"/>
              <a:t>Thus, 0.514 (or 51.4%) of those people 'for' zoning were age 50 or under, and therefore we manually enter the number 0.514 into cell B8, replacing the original value of 92.</a:t>
            </a:r>
          </a:p>
          <a:p>
            <a:r>
              <a:rPr lang="en-US" dirty="0"/>
              <a:t>Similarly, in cell C8 the raw data is 87, which we convert into row percentage as follows</a:t>
            </a:r>
          </a:p>
          <a:p>
            <a:pPr marL="0" indent="0" algn="ctr">
              <a:buNone/>
            </a:pPr>
            <a:r>
              <a:rPr lang="en-US" dirty="0"/>
              <a:t>87 / 179 = 0.486</a:t>
            </a:r>
          </a:p>
          <a:p>
            <a:r>
              <a:rPr lang="en-US" dirty="0"/>
              <a:t>Thus, 0.486 (or 48.6%) of those people 'for' zoning were over 50 years of age, so we manually enter the number 0.486, replacing the value of 87.</a:t>
            </a:r>
          </a:p>
          <a:p>
            <a:endParaRPr lang="en-US" dirty="0"/>
          </a:p>
        </p:txBody>
      </p:sp>
      <p:sp>
        <p:nvSpPr>
          <p:cNvPr id="3" name="Title 2"/>
          <p:cNvSpPr>
            <a:spLocks noGrp="1"/>
          </p:cNvSpPr>
          <p:nvPr>
            <p:ph type="title"/>
          </p:nvPr>
        </p:nvSpPr>
        <p:spPr>
          <a:xfrm>
            <a:off x="457200" y="304800"/>
            <a:ext cx="8229600" cy="990600"/>
          </a:xfrm>
        </p:spPr>
        <p:txBody>
          <a:bodyPr anchor="t">
            <a:noAutofit/>
          </a:bodyPr>
          <a:lstStyle/>
          <a:p>
            <a:r>
              <a:rPr lang="en-US" i="1" dirty="0">
                <a:solidFill>
                  <a:srgbClr val="002060"/>
                </a:solidFill>
              </a:rPr>
              <a:t>Converting to Row Percentage</a:t>
            </a:r>
            <a:br>
              <a:rPr lang="en-US" i="1"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xmlns="" val="146088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We repeat similar calculations to turn all of the raw data in rows 9 (dividing by 233) and 10 (dividing by 412) into row percentages, and we replace the row totals by 1 (or 100%). Our converted table should look like this, showing the converted numbers but not in percentages:</a:t>
            </a:r>
          </a:p>
          <a:p>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6454" y="3200400"/>
            <a:ext cx="6813285" cy="315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1691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Finally, it is simple to get Excel to format the numbers in cells B8:D10 as percentages:</a:t>
            </a:r>
          </a:p>
          <a:p>
            <a:pPr lvl="1"/>
            <a:r>
              <a:rPr lang="en-US" dirty="0"/>
              <a:t>Mark the cells containing the ratios in the second table (B8 to D10)</a:t>
            </a:r>
          </a:p>
          <a:p>
            <a:pPr lvl="1"/>
            <a:r>
              <a:rPr lang="en-US" dirty="0"/>
              <a:t>Click the "%" symbol on the "Home" ribbon, or choose "Percentage" from the drop down menu in the "Number" group.</a:t>
            </a:r>
          </a:p>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161" y="3429000"/>
            <a:ext cx="6249677"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3435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650" dirty="0"/>
              <a:t>Often one would like to know the frequency of occurrence of values for a variable in percent. This is similar to a frequency histogram or table we studied earlier, but a frequency histogram only applies to numerical variables, while the procedure outlines in this section will apply to categorical variables, much like we did in section 3.6 (there we were interested in charts, now we want percentages).</a:t>
            </a:r>
          </a:p>
          <a:p>
            <a:r>
              <a:rPr lang="en-US" sz="1650" dirty="0"/>
              <a:t>Thus, this chapter re-introduces the Pivot Table tool we already saw in chapter 3.6. This time we will add some more details, but a potion of the section is as before so you might want to review section 3.6. before reading on.</a:t>
            </a:r>
          </a:p>
          <a:p>
            <a:pPr marL="0" indent="0">
              <a:buNone/>
            </a:pPr>
            <a:r>
              <a:rPr lang="en-US" sz="2000" b="1" i="1" dirty="0">
                <a:solidFill>
                  <a:srgbClr val="C00000"/>
                </a:solidFill>
                <a:latin typeface="+mj-lt"/>
              </a:rPr>
              <a:t>Example:</a:t>
            </a:r>
            <a:r>
              <a:rPr lang="en-US" sz="1650" i="1" dirty="0"/>
              <a:t> A survey was conducted, asking 474 randomly selected people for their income level. Display a percentage table for the frequencies for all income levels. In other words, compute, in percentage, how many of the 474 people fall in income level 1, how many in income level 2, etc.</a:t>
            </a:r>
            <a:endParaRPr lang="en-US" sz="1650" dirty="0"/>
          </a:p>
          <a:p>
            <a:r>
              <a:rPr lang="en-US" sz="1650" dirty="0"/>
              <a:t>As usual, Excel will be just the tool for this job. Load the following spreadsheet into Excel containing the results of this survey:</a:t>
            </a:r>
          </a:p>
          <a:p>
            <a:pPr marL="0" indent="0" algn="ctr">
              <a:buNone/>
            </a:pPr>
            <a:r>
              <a:rPr lang="en-US" sz="1650" dirty="0">
                <a:hlinkClick r:id="rId2"/>
              </a:rPr>
              <a:t>Selected Employees</a:t>
            </a:r>
            <a:endParaRPr lang="en-US" sz="1650" dirty="0"/>
          </a:p>
          <a:p>
            <a:r>
              <a:rPr lang="en-US" sz="1650" dirty="0"/>
              <a:t>After loading this data we see that there is one column of interest, entitled "Salary Level". However, that column represents a categorical variable (ordinal or nominal?) so we cannot compute a frequency histogram. So, we need to learn a new procedure for handling categorical data.</a:t>
            </a:r>
          </a:p>
          <a:p>
            <a:endParaRPr lang="en-US" sz="1650" dirty="0"/>
          </a:p>
        </p:txBody>
      </p:sp>
      <p:sp>
        <p:nvSpPr>
          <p:cNvPr id="3" name="Title 2"/>
          <p:cNvSpPr>
            <a:spLocks noGrp="1"/>
          </p:cNvSpPr>
          <p:nvPr>
            <p:ph type="title"/>
          </p:nvPr>
        </p:nvSpPr>
        <p:spPr/>
        <p:txBody>
          <a:bodyPr anchor="ctr">
            <a:normAutofit fontScale="90000"/>
          </a:bodyPr>
          <a:lstStyle/>
          <a:p>
            <a:r>
              <a:rPr lang="en-US" dirty="0">
                <a:effectLst>
                  <a:outerShdw blurRad="38100" dist="38100" dir="2700000" algn="tl">
                    <a:srgbClr val="000000">
                      <a:alpha val="43137"/>
                    </a:srgbClr>
                  </a:outerShdw>
                </a:effectLst>
              </a:rPr>
              <a:t>Frequency Histograms for Categorical Variables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54741" y="5121601"/>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6393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dirty="0"/>
              <a:t>Similarly, we can create a third table, containing column percentages. The details are left as an exercise, but for the calculations we need to convert the raw data values by dividing by the </a:t>
            </a:r>
            <a:r>
              <a:rPr lang="en-US" sz="2000" i="1" dirty="0"/>
              <a:t>column</a:t>
            </a:r>
            <a:r>
              <a:rPr lang="en-US" sz="2000" dirty="0"/>
              <a:t> totals instead of the </a:t>
            </a:r>
            <a:r>
              <a:rPr lang="en-US" sz="2000" i="1" dirty="0"/>
              <a:t>row</a:t>
            </a:r>
            <a:r>
              <a:rPr lang="en-US" sz="2000" dirty="0"/>
              <a:t> totals. If we do everything correctly our three tables (properly formatted) should look like this:</a:t>
            </a:r>
          </a:p>
          <a:p>
            <a:endParaRPr lang="en-US" sz="2000" dirty="0"/>
          </a:p>
        </p:txBody>
      </p:sp>
      <p:sp>
        <p:nvSpPr>
          <p:cNvPr id="3" name="Title 2"/>
          <p:cNvSpPr>
            <a:spLocks noGrp="1"/>
          </p:cNvSpPr>
          <p:nvPr>
            <p:ph type="title"/>
          </p:nvPr>
        </p:nvSpPr>
        <p:spPr/>
        <p:txBody>
          <a:bodyPr>
            <a:normAutofit/>
          </a:bodyPr>
          <a:lstStyle/>
          <a:p>
            <a:r>
              <a:rPr lang="en-US" sz="3600" i="1" dirty="0" smtClean="0">
                <a:solidFill>
                  <a:srgbClr val="002060"/>
                </a:solidFill>
              </a:rPr>
              <a:t>Converting to Column Percentage</a:t>
            </a:r>
            <a:endParaRPr lang="en-US" sz="3600" i="1" dirty="0">
              <a:solidFill>
                <a:srgbClr val="002060"/>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9414" y="2971800"/>
            <a:ext cx="5285171" cy="3451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3889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33400" y="1371600"/>
            <a:ext cx="8077200" cy="5334000"/>
          </a:xfrm>
        </p:spPr>
        <p:txBody>
          <a:bodyPr>
            <a:noAutofit/>
          </a:bodyPr>
          <a:lstStyle/>
          <a:p>
            <a:r>
              <a:rPr lang="en-US" sz="1600" dirty="0"/>
              <a:t>Now that we know how to create either row or column percentages, let's try to determine when to use which. For that, consider two similar but very much different questions:</a:t>
            </a:r>
          </a:p>
          <a:p>
            <a:pPr lvl="1"/>
            <a:r>
              <a:rPr lang="en-US" sz="1600" dirty="0"/>
              <a:t>How many people, in percent, who are for the zoning law are age 50 or under?</a:t>
            </a:r>
          </a:p>
          <a:p>
            <a:pPr lvl="1"/>
            <a:r>
              <a:rPr lang="en-US" sz="1600" dirty="0"/>
              <a:t>How many people, in percent, 50 or under are for the zoning law?</a:t>
            </a:r>
          </a:p>
          <a:p>
            <a:r>
              <a:rPr lang="en-US" sz="1600" dirty="0"/>
              <a:t>These questions seem similar: we are looking at the intersection between the row "For Zoning" and the column "Age 50 or under". From the first table we know that 92 people fall into that category, but that number is not in percent. On the other hand, there are </a:t>
            </a:r>
            <a:r>
              <a:rPr lang="en-US" sz="1600" i="1" dirty="0"/>
              <a:t>two</a:t>
            </a:r>
            <a:r>
              <a:rPr lang="en-US" sz="1600" dirty="0"/>
              <a:t> candidates for the percentage number, 52.4% from the row percentages or 36.8% from the column percentages. Which one answers which question ?</a:t>
            </a:r>
          </a:p>
          <a:p>
            <a:pPr lvl="1"/>
            <a:r>
              <a:rPr lang="en-US" sz="1600" dirty="0"/>
              <a:t>Question 1 asks, rephrased: out of all people who are for the zoning law, how many of them are age 50 or under. In other words, question 1 considers all people who are for the zoning law as a total - that is a row total, so that the answer to question 1 is the row percentage 51.4%.</a:t>
            </a:r>
          </a:p>
          <a:p>
            <a:pPr lvl="1"/>
            <a:r>
              <a:rPr lang="en-US" sz="1600" dirty="0"/>
              <a:t>Question 2 asks, rephrased: out of all people who are 50 or under, how many of them are for the zoning law. In other words, question 2 considers all people who are 50 or under as a total - that is a column total, so that the answer to question 2 is the column percentage 36.8</a:t>
            </a:r>
            <a:r>
              <a:rPr lang="en-US" sz="1600" dirty="0" smtClean="0"/>
              <a:t>%.</a:t>
            </a:r>
            <a:endParaRPr lang="en-US" sz="1600" dirty="0"/>
          </a:p>
        </p:txBody>
      </p:sp>
      <p:sp>
        <p:nvSpPr>
          <p:cNvPr id="3" name="Title 2"/>
          <p:cNvSpPr>
            <a:spLocks noGrp="1"/>
          </p:cNvSpPr>
          <p:nvPr>
            <p:ph type="title"/>
          </p:nvPr>
        </p:nvSpPr>
        <p:spPr>
          <a:xfrm>
            <a:off x="457200" y="457200"/>
            <a:ext cx="8229600" cy="990600"/>
          </a:xfrm>
        </p:spPr>
        <p:txBody>
          <a:bodyPr>
            <a:noAutofit/>
          </a:bodyPr>
          <a:lstStyle/>
          <a:p>
            <a:r>
              <a:rPr lang="en-US" sz="3600" i="1" dirty="0">
                <a:solidFill>
                  <a:srgbClr val="002060"/>
                </a:solidFill>
              </a:rPr>
              <a:t>When to use Row Percentages, when Column Percentages</a:t>
            </a:r>
          </a:p>
        </p:txBody>
      </p:sp>
    </p:spTree>
    <p:extLst>
      <p:ext uri="{BB962C8B-B14F-4D97-AF65-F5344CB8AC3E}">
        <p14:creationId xmlns:p14="http://schemas.microsoft.com/office/powerpoint/2010/main" xmlns="" val="127750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700" dirty="0"/>
              <a:t>From that example we see that the key to answer questions such as these is which group is considered the "total" group for the particular question:</a:t>
            </a:r>
          </a:p>
          <a:p>
            <a:pPr lvl="1"/>
            <a:r>
              <a:rPr lang="en-US" sz="2700" dirty="0"/>
              <a:t>if the total for that group is found in a row, use row percentages</a:t>
            </a:r>
          </a:p>
          <a:p>
            <a:pPr lvl="1"/>
            <a:r>
              <a:rPr lang="en-US" sz="2700" dirty="0"/>
              <a:t>if the total for that group is found in a column, use column percentages</a:t>
            </a:r>
          </a:p>
          <a:p>
            <a:r>
              <a:rPr lang="en-US" sz="2700" dirty="0"/>
              <a:t>It seems that generating these percentage tables is a fair amount of work. Of course Excel provides an easier method for generating such tables from actual data, which we will explore soon.</a:t>
            </a:r>
          </a:p>
          <a:p>
            <a:pPr marL="0" indent="0">
              <a:buNone/>
            </a:pPr>
            <a:endParaRPr lang="en-US" sz="2700" dirty="0"/>
          </a:p>
        </p:txBody>
      </p:sp>
    </p:spTree>
    <p:extLst>
      <p:ext uri="{BB962C8B-B14F-4D97-AF65-F5344CB8AC3E}">
        <p14:creationId xmlns:p14="http://schemas.microsoft.com/office/powerpoint/2010/main" xmlns="" val="1468218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dirty="0"/>
              <a:t>In this case it is simpler doing the proper computations using a regular calculator, but we could use Excel just as well. I </a:t>
            </a:r>
            <a:r>
              <a:rPr lang="en-US" sz="2000" dirty="0" smtClean="0"/>
              <a:t>recommend </a:t>
            </a:r>
            <a:r>
              <a:rPr lang="en-US" sz="2000" dirty="0"/>
              <a:t>you check out the video below, or follow the step-by-step instructions after that, but the video </a:t>
            </a:r>
            <a:r>
              <a:rPr lang="en-US" sz="2000" dirty="0" smtClean="0"/>
              <a:t>contains </a:t>
            </a:r>
            <a:r>
              <a:rPr lang="en-US" sz="2000" dirty="0"/>
              <a:t>a few fun and helpful Excel tricks - you don't want to miss them.</a:t>
            </a:r>
          </a:p>
          <a:p>
            <a:r>
              <a:rPr lang="en-US" sz="2000" dirty="0"/>
              <a:t>If you prefer written instructions, try these: our starting point is the original table with the raw data values, copied to a second version as in this picture:</a:t>
            </a:r>
          </a:p>
          <a:p>
            <a:endParaRPr lang="en-US" sz="2000" dirty="0"/>
          </a:p>
        </p:txBody>
      </p:sp>
      <p:sp>
        <p:nvSpPr>
          <p:cNvPr id="3" name="Title 2"/>
          <p:cNvSpPr>
            <a:spLocks noGrp="1"/>
          </p:cNvSpPr>
          <p:nvPr>
            <p:ph type="title"/>
          </p:nvPr>
        </p:nvSpPr>
        <p:spPr/>
        <p:txBody>
          <a:bodyPr anchor="t">
            <a:normAutofit fontScale="90000"/>
          </a:bodyPr>
          <a:lstStyle/>
          <a:p>
            <a:r>
              <a:rPr lang="en-US" i="1" dirty="0">
                <a:solidFill>
                  <a:srgbClr val="002060"/>
                </a:solidFill>
              </a:rPr>
              <a:t>Appendix: Converting to Percentages using Excel</a:t>
            </a:r>
            <a:br>
              <a:rPr lang="en-US" i="1" dirty="0">
                <a:solidFill>
                  <a:srgbClr val="002060"/>
                </a:solidFill>
              </a:rPr>
            </a:br>
            <a:endParaRPr lang="en-US" dirty="0">
              <a:solidFill>
                <a:srgbClr val="002060"/>
              </a:solidFill>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4914" y="3886200"/>
            <a:ext cx="5254171"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2232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5775960"/>
          </a:xfrm>
        </p:spPr>
        <p:txBody>
          <a:bodyPr>
            <a:noAutofit/>
          </a:bodyPr>
          <a:lstStyle/>
          <a:p>
            <a:r>
              <a:rPr lang="en-US" sz="2000" dirty="0"/>
              <a:t>Now position the cursor into cell B8 (second table, containing the value 92). We will replace this "raw" value by a computed one as follows:</a:t>
            </a:r>
          </a:p>
          <a:p>
            <a:pPr lvl="1"/>
            <a:r>
              <a:rPr lang="en-US" sz="1800" dirty="0"/>
              <a:t>type "=" (the equal sign)</a:t>
            </a:r>
          </a:p>
          <a:p>
            <a:pPr lvl="1"/>
            <a:r>
              <a:rPr lang="en-US" sz="1800" dirty="0"/>
              <a:t>click once in the first table on the value 92 (cell B3)</a:t>
            </a:r>
          </a:p>
          <a:p>
            <a:pPr lvl="1"/>
            <a:r>
              <a:rPr lang="en-US" sz="1800" dirty="0"/>
              <a:t>type "/" (the division symbol)</a:t>
            </a:r>
          </a:p>
          <a:p>
            <a:pPr lvl="1"/>
            <a:r>
              <a:rPr lang="en-US" sz="1800" dirty="0"/>
              <a:t>click once in the first table on the value 179 (cell D3)</a:t>
            </a:r>
          </a:p>
          <a:p>
            <a:pPr lvl="1"/>
            <a:r>
              <a:rPr lang="en-US" sz="1800" dirty="0"/>
              <a:t>hit ENTER</a:t>
            </a:r>
          </a:p>
          <a:p>
            <a:pPr algn="l"/>
            <a:r>
              <a:rPr lang="en-US" sz="2000" dirty="0"/>
              <a:t>The value 92 in the second table will now be replaced by the appropriate ration 0.5139 (which is not in percent, but do not worry about that right now</a:t>
            </a:r>
            <a:r>
              <a:rPr lang="en-US" sz="2000" dirty="0" smtClean="0"/>
              <a:t>).</a:t>
            </a:r>
            <a:endParaRPr lang="en-US" sz="2000" dirty="0"/>
          </a:p>
          <a:p>
            <a:pPr algn="l"/>
            <a:r>
              <a:rPr lang="en-US" sz="2000" dirty="0" smtClean="0"/>
              <a:t>We </a:t>
            </a:r>
            <a:r>
              <a:rPr lang="en-US" sz="2000" dirty="0"/>
              <a:t>repeat this calculation for the next cell, C9 (second table, containing the value 87). We compute row percentages:</a:t>
            </a:r>
          </a:p>
          <a:p>
            <a:pPr lvl="1"/>
            <a:r>
              <a:rPr lang="en-US" sz="1800" dirty="0"/>
              <a:t>type "=" (the equal sign)</a:t>
            </a:r>
          </a:p>
          <a:p>
            <a:pPr lvl="1"/>
            <a:r>
              <a:rPr lang="en-US" sz="1800" dirty="0"/>
              <a:t>click once in the </a:t>
            </a:r>
            <a:r>
              <a:rPr lang="en-US" sz="1800" i="1" dirty="0"/>
              <a:t>first</a:t>
            </a:r>
            <a:r>
              <a:rPr lang="en-US" sz="1800" dirty="0"/>
              <a:t> table on the value 87 (cell C3)</a:t>
            </a:r>
          </a:p>
          <a:p>
            <a:pPr lvl="1"/>
            <a:r>
              <a:rPr lang="en-US" sz="1800" dirty="0"/>
              <a:t>type "/" (the division symbol)</a:t>
            </a:r>
          </a:p>
          <a:p>
            <a:pPr lvl="1"/>
            <a:r>
              <a:rPr lang="en-US" sz="1800" dirty="0"/>
              <a:t>click once in the first table on the value 179 (cell D3)</a:t>
            </a:r>
          </a:p>
          <a:p>
            <a:pPr lvl="1"/>
            <a:r>
              <a:rPr lang="en-US" sz="1800" dirty="0"/>
              <a:t>hit ENTER</a:t>
            </a:r>
          </a:p>
          <a:p>
            <a:endParaRPr lang="en-US" sz="2000" dirty="0"/>
          </a:p>
        </p:txBody>
      </p:sp>
    </p:spTree>
    <p:extLst>
      <p:ext uri="{BB962C8B-B14F-4D97-AF65-F5344CB8AC3E}">
        <p14:creationId xmlns:p14="http://schemas.microsoft.com/office/powerpoint/2010/main" xmlns="" val="504694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700" dirty="0"/>
              <a:t>If we keep going this way, we can convert all numbers into row percentages. Actually, all numbers so far will be decimal values, but we can easily format them as percentages as outlined </a:t>
            </a:r>
            <a:r>
              <a:rPr lang="en-US" sz="2700" dirty="0" smtClean="0"/>
              <a:t>above.</a:t>
            </a:r>
          </a:p>
          <a:p>
            <a:r>
              <a:rPr lang="en-US" sz="2700" dirty="0" smtClean="0"/>
              <a:t>And </a:t>
            </a:r>
            <a:r>
              <a:rPr lang="en-US" sz="2700" dirty="0"/>
              <a:t>it should be possible, now, to convert the raw data into column percentages, using Excel - see above for the final </a:t>
            </a:r>
            <a:r>
              <a:rPr lang="en-US" sz="2700" dirty="0" smtClean="0"/>
              <a:t>tables.</a:t>
            </a:r>
          </a:p>
          <a:p>
            <a:r>
              <a:rPr lang="en-US" sz="2700" dirty="0" smtClean="0"/>
              <a:t>The </a:t>
            </a:r>
            <a:r>
              <a:rPr lang="en-US" sz="2700" dirty="0"/>
              <a:t>advantages of this approach is that - while more work than using a calculator - the percentage table(s) will automatically update if the raw data values change if we use Excel formulas.</a:t>
            </a:r>
          </a:p>
          <a:p>
            <a:endParaRPr lang="en-US" sz="2700" dirty="0"/>
          </a:p>
        </p:txBody>
      </p:sp>
    </p:spTree>
    <p:extLst>
      <p:ext uri="{BB962C8B-B14F-4D97-AF65-F5344CB8AC3E}">
        <p14:creationId xmlns:p14="http://schemas.microsoft.com/office/powerpoint/2010/main" xmlns="" val="2776593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33400" y="914400"/>
            <a:ext cx="8077200" cy="5486400"/>
          </a:xfrm>
        </p:spPr>
        <p:txBody>
          <a:bodyPr>
            <a:noAutofit/>
          </a:bodyPr>
          <a:lstStyle/>
          <a:p>
            <a:r>
              <a:rPr lang="en-US" sz="2000" dirty="0"/>
              <a:t>To practice, consider the following table of raw numbers, relating sex (or gender) </a:t>
            </a:r>
            <a:r>
              <a:rPr lang="en-US" sz="2000"/>
              <a:t>with </a:t>
            </a:r>
            <a:r>
              <a:rPr lang="en-US" sz="2000" smtClean="0"/>
              <a:t>pulse </a:t>
            </a:r>
            <a:r>
              <a:rPr lang="en-US" sz="2000" dirty="0"/>
              <a:t>rate (the numbers are from a survey for this class</a:t>
            </a:r>
            <a:r>
              <a:rPr lang="en-US" sz="2000" dirty="0" smtClean="0"/>
              <a:t>):</a:t>
            </a:r>
          </a:p>
          <a:p>
            <a:endParaRPr lang="en-US" sz="1600" dirty="0"/>
          </a:p>
          <a:p>
            <a:endParaRPr lang="en-US" sz="1600" dirty="0" smtClean="0"/>
          </a:p>
          <a:p>
            <a:endParaRPr lang="en-US" sz="1600" dirty="0"/>
          </a:p>
          <a:p>
            <a:endParaRPr lang="en-US" sz="1600" dirty="0" smtClean="0"/>
          </a:p>
          <a:p>
            <a:pPr marL="0" indent="0">
              <a:buNone/>
            </a:pPr>
            <a:endParaRPr lang="en-US" sz="1600" dirty="0"/>
          </a:p>
          <a:p>
            <a:r>
              <a:rPr lang="en-US" sz="2000" dirty="0"/>
              <a:t>Convert the table into (a) row percentages and (b) column percentages, then use the appropriate figures to answer the following questions:</a:t>
            </a:r>
          </a:p>
          <a:p>
            <a:pPr lvl="1"/>
            <a:r>
              <a:rPr lang="en-US" sz="2000" dirty="0"/>
              <a:t>How many males (in percent) have a high pulse rate?</a:t>
            </a:r>
            <a:endParaRPr lang="en-US" sz="2400" dirty="0"/>
          </a:p>
          <a:p>
            <a:pPr lvl="2"/>
            <a:r>
              <a:rPr lang="en-US" sz="1800" i="1" dirty="0"/>
              <a:t>This is a </a:t>
            </a:r>
            <a:r>
              <a:rPr lang="en-US" sz="1800" b="1" i="1" dirty="0"/>
              <a:t>row</a:t>
            </a:r>
            <a:r>
              <a:rPr lang="en-US" sz="1800" i="1" dirty="0"/>
              <a:t> percent so the answer (in percent) is: 1 / 2 * 100 = 50%</a:t>
            </a:r>
            <a:endParaRPr lang="en-US" dirty="0"/>
          </a:p>
          <a:p>
            <a:pPr lvl="1"/>
            <a:r>
              <a:rPr lang="en-US" sz="2000" dirty="0"/>
              <a:t>how many people (in percent) with a high pulse rate are female?</a:t>
            </a:r>
            <a:endParaRPr lang="en-US" sz="2400" dirty="0"/>
          </a:p>
          <a:p>
            <a:pPr lvl="2"/>
            <a:r>
              <a:rPr lang="en-US" sz="1800" i="1" dirty="0"/>
              <a:t>This is a </a:t>
            </a:r>
            <a:r>
              <a:rPr lang="en-US" sz="1800" b="1" i="1" dirty="0"/>
              <a:t>column</a:t>
            </a:r>
            <a:r>
              <a:rPr lang="en-US" sz="1800" i="1" dirty="0"/>
              <a:t> percent so the answer (in percent) is: 6/7 * 100 = 85.7%</a:t>
            </a:r>
            <a:endParaRPr lang="en-US" dirty="0"/>
          </a:p>
          <a:p>
            <a:pPr marL="274320" lvl="1" indent="0">
              <a:buNone/>
            </a:pPr>
            <a:endParaRPr lang="en-US" sz="1800" dirty="0"/>
          </a:p>
          <a:p>
            <a:endParaRPr lang="en-US" sz="1600" dirty="0"/>
          </a:p>
        </p:txBody>
      </p:sp>
      <p:sp>
        <p:nvSpPr>
          <p:cNvPr id="3" name="Title 2"/>
          <p:cNvSpPr>
            <a:spLocks noGrp="1"/>
          </p:cNvSpPr>
          <p:nvPr>
            <p:ph type="title"/>
          </p:nvPr>
        </p:nvSpPr>
        <p:spPr>
          <a:xfrm>
            <a:off x="457200" y="304800"/>
            <a:ext cx="8229600" cy="990600"/>
          </a:xfrm>
        </p:spPr>
        <p:txBody>
          <a:bodyPr anchor="t">
            <a:normAutofit fontScale="90000"/>
          </a:bodyPr>
          <a:lstStyle/>
          <a:p>
            <a:r>
              <a:rPr lang="en-US" i="1" dirty="0">
                <a:solidFill>
                  <a:srgbClr val="002060"/>
                </a:solidFill>
              </a:rPr>
              <a:t>Practicing</a:t>
            </a:r>
            <a:br>
              <a:rPr lang="en-US" i="1" dirty="0">
                <a:solidFill>
                  <a:srgbClr val="002060"/>
                </a:solidFill>
              </a:rPr>
            </a:br>
            <a:endParaRPr lang="en-US"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252640709"/>
              </p:ext>
            </p:extLst>
          </p:nvPr>
        </p:nvGraphicFramePr>
        <p:xfrm>
          <a:off x="1104900" y="1936242"/>
          <a:ext cx="6934200" cy="1554480"/>
        </p:xfrm>
        <a:graphic>
          <a:graphicData uri="http://schemas.openxmlformats.org/drawingml/2006/table">
            <a:tbl>
              <a:tblPr firstRow="1" firstCol="1" bandRow="1"/>
              <a:tblGrid>
                <a:gridCol w="1733550"/>
                <a:gridCol w="1733550"/>
                <a:gridCol w="1733550"/>
                <a:gridCol w="1733550"/>
              </a:tblGrid>
              <a:tr h="0">
                <a:tc>
                  <a:txBody>
                    <a:bodyPr/>
                    <a:lstStyle/>
                    <a:p>
                      <a:pPr algn="ctr">
                        <a:lnSpc>
                          <a:spcPct val="115000"/>
                        </a:lnSpc>
                      </a:pPr>
                      <a:endParaRPr lang="en-US" sz="2000" dirty="0">
                        <a:effectLst/>
                        <a:latin typeface="Calibri"/>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2000" b="1">
                          <a:effectLst/>
                          <a:latin typeface="Calibri"/>
                          <a:ea typeface="Calibri"/>
                          <a:cs typeface="Times New Roman"/>
                        </a:rPr>
                        <a:t>low pulse rate</a:t>
                      </a:r>
                      <a:endParaRPr lang="en-US" sz="200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2000" b="1">
                          <a:effectLst/>
                          <a:latin typeface="Calibri"/>
                          <a:ea typeface="Calibri"/>
                          <a:cs typeface="Times New Roman"/>
                        </a:rPr>
                        <a:t>high pulse rate</a:t>
                      </a:r>
                      <a:endParaRPr lang="en-US" sz="200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Totals</a:t>
                      </a:r>
                      <a:endParaRPr lang="en-US" sz="2000">
                        <a:effectLst/>
                        <a:latin typeface="Calibri"/>
                        <a:ea typeface="Calibri"/>
                        <a:cs typeface="Times New Roman"/>
                      </a:endParaRPr>
                    </a:p>
                  </a:txBody>
                  <a:tcPr marL="19050" marR="19050" marT="19050" marB="19050" anchor="ctr">
                    <a:lnL>
                      <a:noFill/>
                    </a:lnL>
                    <a:lnR>
                      <a:noFill/>
                    </a:lnR>
                    <a:lnT>
                      <a:noFill/>
                    </a:lnT>
                    <a:lnB>
                      <a:noFill/>
                    </a:lnB>
                  </a:tcPr>
                </a:tc>
              </a:tr>
              <a:tr h="0">
                <a:tc>
                  <a:txBody>
                    <a:bodyPr/>
                    <a:lstStyle/>
                    <a:p>
                      <a:pPr marL="0" marR="0" algn="l">
                        <a:lnSpc>
                          <a:spcPct val="115000"/>
                        </a:lnSpc>
                        <a:spcBef>
                          <a:spcPts val="0"/>
                        </a:spcBef>
                        <a:spcAft>
                          <a:spcPts val="1000"/>
                        </a:spcAft>
                      </a:pPr>
                      <a:r>
                        <a:rPr lang="en-US" sz="2000" b="1" dirty="0">
                          <a:effectLst/>
                          <a:latin typeface="Calibri"/>
                          <a:ea typeface="Calibri"/>
                          <a:cs typeface="Times New Roman"/>
                        </a:rPr>
                        <a:t>Male</a:t>
                      </a:r>
                      <a:endParaRPr lang="en-US" sz="2000" dirty="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dirty="0">
                          <a:effectLst/>
                          <a:latin typeface="Calibri"/>
                          <a:ea typeface="Calibri"/>
                          <a:cs typeface="Times New Roman"/>
                        </a:rPr>
                        <a:t>1</a:t>
                      </a:r>
                      <a:endParaRPr lang="en-US" sz="2000" dirty="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dirty="0">
                          <a:effectLst/>
                          <a:latin typeface="Calibri"/>
                          <a:ea typeface="Calibri"/>
                          <a:cs typeface="Times New Roman"/>
                        </a:rPr>
                        <a:t>1</a:t>
                      </a:r>
                      <a:endParaRPr lang="en-US" sz="2000" dirty="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i="1">
                          <a:effectLst/>
                          <a:latin typeface="Calibri"/>
                          <a:ea typeface="Calibri"/>
                          <a:cs typeface="Times New Roman"/>
                        </a:rPr>
                        <a:t>2</a:t>
                      </a:r>
                      <a:endParaRPr lang="en-US" sz="2000">
                        <a:effectLst/>
                        <a:latin typeface="Calibri"/>
                        <a:ea typeface="Calibri"/>
                        <a:cs typeface="Times New Roman"/>
                      </a:endParaRPr>
                    </a:p>
                  </a:txBody>
                  <a:tcPr marL="19050" marR="19050" marT="19050" marB="19050" anchor="ctr">
                    <a:lnL>
                      <a:noFill/>
                    </a:lnL>
                    <a:lnR>
                      <a:noFill/>
                    </a:lnR>
                    <a:lnT>
                      <a:noFill/>
                    </a:lnT>
                    <a:lnB>
                      <a:noFill/>
                    </a:lnB>
                  </a:tcPr>
                </a:tc>
              </a:tr>
              <a:tr h="0">
                <a:tc>
                  <a:txBody>
                    <a:bodyPr/>
                    <a:lstStyle/>
                    <a:p>
                      <a:pPr marL="0" marR="0" algn="l">
                        <a:lnSpc>
                          <a:spcPct val="115000"/>
                        </a:lnSpc>
                        <a:spcBef>
                          <a:spcPts val="0"/>
                        </a:spcBef>
                        <a:spcAft>
                          <a:spcPts val="1000"/>
                        </a:spcAft>
                      </a:pPr>
                      <a:r>
                        <a:rPr lang="en-US" sz="2000" b="1" dirty="0">
                          <a:effectLst/>
                          <a:latin typeface="Calibri"/>
                          <a:ea typeface="Calibri"/>
                          <a:cs typeface="Times New Roman"/>
                        </a:rPr>
                        <a:t>Female</a:t>
                      </a:r>
                      <a:endParaRPr lang="en-US" sz="2000" dirty="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9</a:t>
                      </a:r>
                      <a:endParaRPr lang="en-US" sz="200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6</a:t>
                      </a:r>
                      <a:endParaRPr lang="en-US" sz="200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i="1">
                          <a:effectLst/>
                          <a:latin typeface="Calibri"/>
                          <a:ea typeface="Calibri"/>
                          <a:cs typeface="Times New Roman"/>
                        </a:rPr>
                        <a:t>15</a:t>
                      </a:r>
                      <a:endParaRPr lang="en-US" sz="2000">
                        <a:effectLst/>
                        <a:latin typeface="Calibri"/>
                        <a:ea typeface="Calibri"/>
                        <a:cs typeface="Times New Roman"/>
                      </a:endParaRPr>
                    </a:p>
                  </a:txBody>
                  <a:tcPr marL="19050" marR="19050" marT="19050" marB="19050" anchor="ctr">
                    <a:lnL>
                      <a:noFill/>
                    </a:lnL>
                    <a:lnR>
                      <a:noFill/>
                    </a:lnR>
                    <a:lnT>
                      <a:noFill/>
                    </a:lnT>
                    <a:lnB>
                      <a:noFill/>
                    </a:lnB>
                  </a:tcPr>
                </a:tc>
              </a:tr>
              <a:tr h="0">
                <a:tc>
                  <a:txBody>
                    <a:bodyPr/>
                    <a:lstStyle/>
                    <a:p>
                      <a:pPr marL="0" marR="0" algn="l">
                        <a:lnSpc>
                          <a:spcPct val="115000"/>
                        </a:lnSpc>
                        <a:spcBef>
                          <a:spcPts val="0"/>
                        </a:spcBef>
                        <a:spcAft>
                          <a:spcPts val="1000"/>
                        </a:spcAft>
                      </a:pPr>
                      <a:r>
                        <a:rPr lang="en-US" sz="2000" b="1" i="1" dirty="0">
                          <a:effectLst/>
                          <a:latin typeface="Calibri"/>
                          <a:ea typeface="Calibri"/>
                          <a:cs typeface="Times New Roman"/>
                        </a:rPr>
                        <a:t>Totals</a:t>
                      </a:r>
                      <a:endParaRPr lang="en-US" sz="2000" dirty="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i="1" dirty="0">
                          <a:effectLst/>
                          <a:latin typeface="Calibri"/>
                          <a:ea typeface="Calibri"/>
                          <a:cs typeface="Times New Roman"/>
                        </a:rPr>
                        <a:t>10</a:t>
                      </a:r>
                      <a:endParaRPr lang="en-US" sz="2000" dirty="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i="1">
                          <a:effectLst/>
                          <a:latin typeface="Calibri"/>
                          <a:ea typeface="Calibri"/>
                          <a:cs typeface="Times New Roman"/>
                        </a:rPr>
                        <a:t>7</a:t>
                      </a:r>
                      <a:endParaRPr lang="en-US" sz="2000">
                        <a:effectLst/>
                        <a:latin typeface="Calibri"/>
                        <a:ea typeface="Calibri"/>
                        <a:cs typeface="Times New Roman"/>
                      </a:endParaRPr>
                    </a:p>
                  </a:txBody>
                  <a:tcPr marL="19050" marR="19050" marT="19050" marB="19050" anchor="ctr">
                    <a:lnL>
                      <a:noFill/>
                    </a:lnL>
                    <a:lnR>
                      <a:noFill/>
                    </a:lnR>
                    <a:lnT>
                      <a:noFill/>
                    </a:lnT>
                    <a:lnB>
                      <a:noFill/>
                    </a:lnB>
                  </a:tcPr>
                </a:tc>
                <a:tc>
                  <a:txBody>
                    <a:bodyPr/>
                    <a:lstStyle/>
                    <a:p>
                      <a:pPr marL="0" marR="0" algn="ctr">
                        <a:lnSpc>
                          <a:spcPct val="115000"/>
                        </a:lnSpc>
                        <a:spcBef>
                          <a:spcPts val="0"/>
                        </a:spcBef>
                        <a:spcAft>
                          <a:spcPts val="1000"/>
                        </a:spcAft>
                      </a:pPr>
                      <a:r>
                        <a:rPr lang="en-US" sz="1600" i="1" dirty="0">
                          <a:effectLst/>
                          <a:latin typeface="Calibri"/>
                          <a:ea typeface="Calibri"/>
                          <a:cs typeface="Times New Roman"/>
                        </a:rPr>
                        <a:t>17</a:t>
                      </a:r>
                      <a:endParaRPr lang="en-US" sz="2000" dirty="0">
                        <a:effectLst/>
                        <a:latin typeface="Calibri"/>
                        <a:ea typeface="Calibri"/>
                        <a:cs typeface="Times New Roman"/>
                      </a:endParaRPr>
                    </a:p>
                  </a:txBody>
                  <a:tcPr marL="19050" marR="19050" marT="19050" marB="19050" anchor="ctr">
                    <a:lnL>
                      <a:noFill/>
                    </a:lnL>
                    <a:lnR>
                      <a:noFill/>
                    </a:lnR>
                    <a:lnT>
                      <a:noFill/>
                    </a:lnT>
                    <a:lnB>
                      <a:noFill/>
                    </a:lnB>
                  </a:tcPr>
                </a:tc>
              </a:tr>
            </a:tbl>
          </a:graphicData>
        </a:graphic>
      </p:graphicFrame>
    </p:spTree>
    <p:extLst>
      <p:ext uri="{BB962C8B-B14F-4D97-AF65-F5344CB8AC3E}">
        <p14:creationId xmlns:p14="http://schemas.microsoft.com/office/powerpoint/2010/main" xmlns="" val="3115007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900" dirty="0"/>
              <a:t>In the first part of this chapter we saw how to use Excel's "Pivot" function to compute counts or frequencies for us, using one (categorical) variable at a time. In the second part we saw how to create row and column percentage tables for</a:t>
            </a:r>
            <a:r>
              <a:rPr lang="en-US" sz="1900" i="1" dirty="0"/>
              <a:t> two </a:t>
            </a:r>
            <a:r>
              <a:rPr lang="en-US" sz="1900" dirty="0"/>
              <a:t>categorical variables manually, if we already knew the total counts in the respective categories. Now we want to automatically generate tables involving two variables from a particular data set instead of converting existing tables into percentage tables. The procedure will be similar to the one before, so make sure you are familiar with the previous section.</a:t>
            </a:r>
          </a:p>
          <a:p>
            <a:pPr marL="0" indent="0">
              <a:buNone/>
            </a:pPr>
            <a:r>
              <a:rPr lang="en-US" b="1" i="1" dirty="0">
                <a:solidFill>
                  <a:srgbClr val="C00000"/>
                </a:solidFill>
                <a:latin typeface="+mj-lt"/>
              </a:rPr>
              <a:t>Example</a:t>
            </a:r>
            <a:r>
              <a:rPr lang="en-US" i="1" dirty="0">
                <a:solidFill>
                  <a:srgbClr val="C00000"/>
                </a:solidFill>
                <a:latin typeface="+mj-lt"/>
              </a:rPr>
              <a:t>:</a:t>
            </a:r>
            <a:r>
              <a:rPr lang="en-US" sz="2000" i="1" dirty="0"/>
              <a:t> Attached is an Excel data file listing salary levels and other information about employees of a particular company. Create and interpret tables relating:</a:t>
            </a:r>
            <a:endParaRPr lang="en-US" sz="2000" dirty="0"/>
          </a:p>
          <a:p>
            <a:pPr lvl="1"/>
            <a:r>
              <a:rPr lang="en-US" sz="1800" i="1" dirty="0"/>
              <a:t>Gender with Salary Level</a:t>
            </a:r>
            <a:endParaRPr lang="en-US" sz="1800" dirty="0"/>
          </a:p>
          <a:p>
            <a:pPr lvl="1"/>
            <a:r>
              <a:rPr lang="en-US" sz="1800" i="1" dirty="0"/>
              <a:t>Salary Level with Years of Education</a:t>
            </a:r>
            <a:endParaRPr lang="en-US" sz="1800" dirty="0"/>
          </a:p>
          <a:p>
            <a:pPr lvl="1"/>
            <a:r>
              <a:rPr lang="en-US" sz="1800" i="1" dirty="0"/>
              <a:t>Salary Level with Job Category</a:t>
            </a:r>
            <a:endParaRPr lang="en-US" sz="1800" dirty="0"/>
          </a:p>
          <a:p>
            <a:pPr marL="0" indent="0" algn="ctr">
              <a:buNone/>
            </a:pPr>
            <a:r>
              <a:rPr lang="en-US" sz="2000" dirty="0" smtClean="0">
                <a:hlinkClick r:id="rId2"/>
              </a:rPr>
              <a:t>Selected </a:t>
            </a:r>
            <a:r>
              <a:rPr lang="en-US" sz="2000" dirty="0">
                <a:hlinkClick r:id="rId2"/>
              </a:rPr>
              <a:t>Employees</a:t>
            </a:r>
            <a:endParaRPr lang="en-US" sz="2000" dirty="0"/>
          </a:p>
          <a:p>
            <a:endParaRPr lang="en-US" sz="20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Crosstabs Tables</a:t>
            </a:r>
            <a:endParaRPr lang="en-US" dirty="0">
              <a:effectLst>
                <a:outerShdw blurRad="38100" dist="38100" dir="2700000" algn="tl">
                  <a:srgbClr val="000000">
                    <a:alpha val="43137"/>
                  </a:srgbClr>
                </a:outerShdw>
              </a:effectLst>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8954" y="6047341"/>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3028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5775960"/>
          </a:xfrm>
        </p:spPr>
        <p:txBody>
          <a:bodyPr>
            <a:normAutofit/>
          </a:bodyPr>
          <a:lstStyle/>
          <a:p>
            <a:r>
              <a:rPr lang="en-US" sz="1700" dirty="0"/>
              <a:t>With Excel, the appropriate tool to create such </a:t>
            </a:r>
            <a:r>
              <a:rPr lang="en-US" sz="1700" b="1" dirty="0"/>
              <a:t>crosstabs tables</a:t>
            </a:r>
            <a:r>
              <a:rPr lang="en-US" sz="1700" dirty="0"/>
              <a:t> is - you guessed it - the "PivotTable ..." in the "Insert" ribbon.</a:t>
            </a:r>
          </a:p>
          <a:p>
            <a:pPr lvl="1"/>
            <a:r>
              <a:rPr lang="en-US" sz="1700" dirty="0"/>
              <a:t>Load the above spreadsheet into Excel</a:t>
            </a:r>
          </a:p>
          <a:p>
            <a:pPr lvl="1"/>
            <a:r>
              <a:rPr lang="en-US" sz="1700" dirty="0"/>
              <a:t>Click "Insert", then "PivotTable ...", as in the previous section.</a:t>
            </a:r>
          </a:p>
          <a:p>
            <a:pPr lvl="1"/>
            <a:r>
              <a:rPr lang="en-US" sz="1700" dirty="0"/>
              <a:t>Use the range selector tool to select the entire data set</a:t>
            </a:r>
          </a:p>
          <a:p>
            <a:r>
              <a:rPr lang="en-US" sz="1700" dirty="0"/>
              <a:t>You will see the table (hopefully) familiar from the previous section, where you can drag variables from the PivotTable Fields into the "Row", "Column", and/or "Values" areas. We won't make use of "Filters".</a:t>
            </a:r>
          </a:p>
          <a:p>
            <a:r>
              <a:rPr lang="en-US" sz="1700" dirty="0"/>
              <a:t>To analyze the relationship - if any - between "Gender" and "Salary Level", drag the variable "Salary Level" to the "Row" field of the table and the variable "Gender" to the "Column" field (if you accidentally drop a variable in the wrong spot, simply drag it back).</a:t>
            </a:r>
          </a:p>
          <a:p>
            <a:endParaRPr lang="en-US" sz="1700"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162" y="3983421"/>
            <a:ext cx="4877676" cy="2467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7808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20000"/>
          </a:bodyPr>
          <a:lstStyle/>
          <a:p>
            <a:r>
              <a:rPr lang="en-US" dirty="0"/>
              <a:t>That will create a table with "Salary levels" as rows and "Gender" as columns, but containing no data yet. Finally, drag either "Gender" or "Salary Level" into the "Data" field in the middle (in our case it does not matter which one but in the picture below we used "Salary Level") and the table will be complete - but with raw data, not percentages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dirty="0" smtClean="0"/>
          </a:p>
          <a:p>
            <a:pPr marL="0" indent="0">
              <a:buNone/>
            </a:pPr>
            <a:r>
              <a:rPr lang="en-US" dirty="0" smtClean="0"/>
              <a:t>This </a:t>
            </a:r>
            <a:r>
              <a:rPr lang="en-US" dirty="0"/>
              <a:t>table shows, for example, that 32 female employees out of 474 total employees earn between $10,000 and $20,000, while, for example, 45 male employees earn more than $60,000.</a:t>
            </a:r>
          </a:p>
          <a:p>
            <a:endParaRPr lang="en-US"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2813" y="2666234"/>
            <a:ext cx="5178374" cy="236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1821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5775960"/>
          </a:xfrm>
        </p:spPr>
        <p:txBody>
          <a:bodyPr>
            <a:normAutofit/>
          </a:bodyPr>
          <a:lstStyle/>
          <a:p>
            <a:r>
              <a:rPr lang="en-US" sz="1900" dirty="0"/>
              <a:t>The appropriate tool to create percentage tables for category data is the "Pivot Table ...". Actually, the PivotTable is more flexible than we will need in our course, but it will for sure create the type of tables that we will be interested in. We have, of course, already seen the Pivot table (and chart) tool in 3.6, but now we'll explore a few more options. And, we will, in fact, see that tool again in the next section(s).</a:t>
            </a:r>
          </a:p>
          <a:p>
            <a:r>
              <a:rPr lang="en-US" sz="1900" dirty="0"/>
              <a:t>The Pivot tool is found as the first button of the "Insert" ribbon: load the above spreadsheet into Excel. Select "PivotTable ..." from the "Insert" ribbon and select the entire data set, all columns and rows.</a:t>
            </a:r>
          </a:p>
          <a:p>
            <a:endParaRPr lang="en-US" sz="19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276600"/>
            <a:ext cx="3810000" cy="319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0939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400" dirty="0"/>
              <a:t>Similarly, we can create tables to relate "Salary Level" with "Years of Education". We could start again from scratch, but since we already have the pivot table available, we can simply drag the "Salary Level" and "Gender" variables out of the table and drag the "Years of Education" and "Salary Level" to the respective row, column, and data area to create our next table:</a:t>
            </a:r>
          </a:p>
          <a:p>
            <a:endParaRPr lang="en-US" sz="2400"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3442" y="3276600"/>
            <a:ext cx="8004412" cy="290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966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42900" y="381000"/>
            <a:ext cx="8458200" cy="5775960"/>
          </a:xfrm>
        </p:spPr>
        <p:txBody>
          <a:bodyPr>
            <a:noAutofit/>
          </a:bodyPr>
          <a:lstStyle/>
          <a:p>
            <a:r>
              <a:rPr lang="en-US" sz="2000" dirty="0"/>
              <a:t>Similarly, we can create the table relating "Salary Level" with "Job Category", but I leave the details up to you. To finish our discussion on crosstabs tables, let's use the above tables to answer specific questions:</a:t>
            </a:r>
          </a:p>
          <a:p>
            <a:pPr marL="0" indent="0">
              <a:buNone/>
            </a:pPr>
            <a:r>
              <a:rPr lang="en-US" sz="2400" b="1" i="1" dirty="0">
                <a:solidFill>
                  <a:srgbClr val="C00000"/>
                </a:solidFill>
                <a:latin typeface="+mj-lt"/>
              </a:rPr>
              <a:t>Example:</a:t>
            </a:r>
            <a:r>
              <a:rPr lang="en-US" sz="2400" i="1" dirty="0">
                <a:solidFill>
                  <a:srgbClr val="C00000"/>
                </a:solidFill>
                <a:latin typeface="+mj-lt"/>
              </a:rPr>
              <a:t> </a:t>
            </a:r>
            <a:r>
              <a:rPr lang="en-US" sz="2000" i="1" dirty="0"/>
              <a:t>Using the same Excel data as before, answer the following questions:</a:t>
            </a:r>
            <a:endParaRPr lang="en-US" sz="2000" dirty="0"/>
          </a:p>
          <a:p>
            <a:pPr lvl="1"/>
            <a:r>
              <a:rPr lang="en-US" sz="1800" i="1" dirty="0"/>
              <a:t>How many female employees earn less than $40,000 ? How many males ?</a:t>
            </a:r>
            <a:endParaRPr lang="en-US" sz="1800" dirty="0"/>
          </a:p>
          <a:p>
            <a:pPr lvl="1"/>
            <a:r>
              <a:rPr lang="en-US" sz="1800" i="1" dirty="0"/>
              <a:t>How many people earning more that $60,000 have 15 years of </a:t>
            </a:r>
            <a:r>
              <a:rPr lang="en-US" sz="1800" i="1" dirty="0" smtClean="0"/>
              <a:t>education </a:t>
            </a:r>
            <a:r>
              <a:rPr lang="en-US" sz="1800" i="1" dirty="0"/>
              <a:t>or less ? How many of those have more than 15 years of </a:t>
            </a:r>
            <a:r>
              <a:rPr lang="en-US" sz="1800" i="1" dirty="0" smtClean="0"/>
              <a:t>education?</a:t>
            </a:r>
            <a:endParaRPr lang="en-US" sz="1800" dirty="0"/>
          </a:p>
          <a:p>
            <a:r>
              <a:rPr lang="en-US" sz="2000" i="1" dirty="0"/>
              <a:t>All answers should be in percent.</a:t>
            </a:r>
            <a:endParaRPr lang="en-US" sz="2000" dirty="0"/>
          </a:p>
          <a:p>
            <a:r>
              <a:rPr lang="en-US" sz="2000" dirty="0"/>
              <a:t>At first glance it might seem that we have already created the right tables to answer these questions. However, this time we want the answers in percent, while our above tables contain actual numbers. And, as we have discussed in the previous section, when we want to generate percentage tables we need to decide whether we want </a:t>
            </a:r>
            <a:r>
              <a:rPr lang="en-US" sz="2000" i="1" dirty="0"/>
              <a:t>row</a:t>
            </a:r>
            <a:r>
              <a:rPr lang="en-US" sz="2000" dirty="0"/>
              <a:t> or </a:t>
            </a:r>
            <a:r>
              <a:rPr lang="en-US" sz="2000" i="1" dirty="0"/>
              <a:t>column</a:t>
            </a:r>
            <a:r>
              <a:rPr lang="en-US" sz="2000" dirty="0"/>
              <a:t> percentages. Therefore, we first need to discuss exactly which tables to generate to answer these questions before worrying about how to do it in Excel.</a:t>
            </a:r>
          </a:p>
          <a:p>
            <a:endParaRPr lang="en-US" sz="2000" dirty="0"/>
          </a:p>
        </p:txBody>
      </p:sp>
    </p:spTree>
    <p:extLst>
      <p:ext uri="{BB962C8B-B14F-4D97-AF65-F5344CB8AC3E}">
        <p14:creationId xmlns:p14="http://schemas.microsoft.com/office/powerpoint/2010/main" xmlns="" val="1700441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To answer question 1, we clearly need to generate a table relating salary with gender. Let's use salary as row variable and gender as column, just as above:</a:t>
            </a:r>
          </a:p>
          <a:p>
            <a:pPr marL="0" indent="0">
              <a:buNone/>
            </a:pPr>
            <a:endParaRPr lang="en-US"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3023" y="2743200"/>
            <a:ext cx="6177953" cy="282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3876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400" dirty="0"/>
              <a:t>Question 1 uses as total all female employees, and in our table the "females" go along a column. Therefore, we need to generate </a:t>
            </a:r>
            <a:r>
              <a:rPr lang="en-US" sz="2400" i="1" dirty="0"/>
              <a:t>column percentages </a:t>
            </a:r>
            <a:r>
              <a:rPr lang="en-US" sz="2400" dirty="0"/>
              <a:t>in the above table.</a:t>
            </a:r>
          </a:p>
          <a:p>
            <a:pPr lvl="1"/>
            <a:r>
              <a:rPr lang="en-US" sz="2000" dirty="0"/>
              <a:t>Double-click the "Count of Salary Level" button in your table and click on "Options" in the dialog that pops up. Then select "% of column" in the "Show Values As" field and click OK.</a:t>
            </a:r>
          </a:p>
          <a:p>
            <a:endParaRPr lang="en-US" sz="2400"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8756" y="3218793"/>
            <a:ext cx="3646487" cy="308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7591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0000" lnSpcReduction="20000"/>
          </a:bodyPr>
          <a:lstStyle/>
          <a:p>
            <a:r>
              <a:rPr lang="en-US" dirty="0"/>
              <a:t>You should see the final table, containing column percentages, as shown below. Note that you can see that the table shows column percentages since the percentages </a:t>
            </a:r>
            <a:r>
              <a:rPr lang="en-US" dirty="0" smtClean="0"/>
              <a:t>across </a:t>
            </a:r>
            <a:r>
              <a:rPr lang="en-US" dirty="0"/>
              <a:t>the columns add up to 100</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a:t>Now we can answer question 1 easily: Recall the question was "how many female employees earn less than $40,000". In the female column we need to add the numbers: 14.81% + 66.67%+13.43% since everyone in those corresponding cells is female and earns less than $40,000. You could of course use Excel to add these numbers, or simply add them in your head. The answer to the question is: 94.91% of females earn less than $40,000. For the male employees, the answer is: 63.95% of males earn less than $40,000.</a:t>
            </a:r>
          </a:p>
          <a:p>
            <a:r>
              <a:rPr lang="en-US" dirty="0"/>
              <a:t>Actually, this seems to indicate that female employees, as a rule, earn less money than male employees. We will learn how to answer questions such as these in the next section.</a:t>
            </a:r>
          </a:p>
          <a:p>
            <a:endParaRPr lang="en-US"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0618" y="1537576"/>
            <a:ext cx="4322763" cy="199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0277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8620"/>
            <a:ext cx="8229600" cy="6080760"/>
          </a:xfrm>
        </p:spPr>
        <p:txBody>
          <a:bodyPr>
            <a:normAutofit fontScale="70000" lnSpcReduction="20000"/>
          </a:bodyPr>
          <a:lstStyle/>
          <a:p>
            <a:r>
              <a:rPr lang="en-US" dirty="0"/>
              <a:t>It is left as an exercise to answer the second set of questions "How many people earning more than $60,000 have 15 years of education or less ? How many of those have more than 15 years of education". Here are, for your information, the answers (recall that you first need to determine whether to use row or column percentage tables, which of course depends on your choice of row and column variables, as well as on the particular question. Here is a particular table we chose to create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r>
              <a:rPr lang="en-US" dirty="0" smtClean="0"/>
              <a:t>Is </a:t>
            </a:r>
            <a:r>
              <a:rPr lang="en-US" dirty="0"/>
              <a:t>that table using row or column percentages ? The correct answers are:</a:t>
            </a:r>
          </a:p>
          <a:p>
            <a:pPr lvl="1"/>
            <a:r>
              <a:rPr lang="en-US" sz="2400" dirty="0"/>
              <a:t>2.22% of people earning more than $60,000 have 15 years or less of education</a:t>
            </a:r>
          </a:p>
          <a:p>
            <a:pPr lvl="1"/>
            <a:r>
              <a:rPr lang="en-US" sz="2400" dirty="0"/>
              <a:t>97.78% of people earning more than $60,000 have more than 15 years of education</a:t>
            </a:r>
          </a:p>
          <a:p>
            <a:r>
              <a:rPr lang="en-US" dirty="0"/>
              <a:t>Again, a more interesting question would </a:t>
            </a:r>
            <a:r>
              <a:rPr lang="en-US" dirty="0" smtClean="0"/>
              <a:t>be </a:t>
            </a:r>
            <a:r>
              <a:rPr lang="en-US" dirty="0"/>
              <a:t>to determine whether more years of education generally result in higher salaries (it does looks that way) - we will answer that type of question in the next section.</a:t>
            </a:r>
          </a:p>
          <a:p>
            <a:endParaRPr lang="en-US"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399" y="2133600"/>
            <a:ext cx="7007721" cy="183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0379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200"/>
            <a:ext cx="8229600" cy="5334000"/>
          </a:xfrm>
        </p:spPr>
        <p:txBody>
          <a:bodyPr>
            <a:normAutofit/>
          </a:bodyPr>
          <a:lstStyle/>
          <a:p>
            <a:r>
              <a:rPr lang="en-US" dirty="0"/>
              <a:t>In the previous section we computed crosstab tables, relating two categorical variables with each other. A natural question to ask now is:</a:t>
            </a:r>
          </a:p>
          <a:p>
            <a:r>
              <a:rPr lang="en-US" i="1" dirty="0"/>
              <a:t>Is there a relationship between two (categorical) variables, or do they appear to be independent?</a:t>
            </a:r>
            <a:endParaRPr lang="en-US" dirty="0"/>
          </a:p>
          <a:p>
            <a:r>
              <a:rPr lang="en-US" dirty="0"/>
              <a:t>The complete answer </a:t>
            </a:r>
            <a:r>
              <a:rPr lang="en-US" dirty="0" smtClean="0"/>
              <a:t>to </a:t>
            </a:r>
            <a:r>
              <a:rPr lang="en-US" dirty="0"/>
              <a:t>this question would take us into the realm of hypothesis testing, which we have not yet introduced. For example, what exactly do we mean by "independent". But the question is intuitively easy to understand, so we will give a brief discussion on how to answer the above question without covering all of the mathematical details.</a:t>
            </a:r>
          </a:p>
          <a:p>
            <a:pPr marL="0" indent="0">
              <a:buNone/>
            </a:pPr>
            <a:endParaRPr lang="en-US" i="1" dirty="0" smtClean="0"/>
          </a:p>
          <a:p>
            <a:pPr marL="0" indent="0">
              <a:buNone/>
            </a:pPr>
            <a:endParaRPr lang="en-US" i="1" dirty="0" smtClean="0"/>
          </a:p>
          <a:p>
            <a:pPr marL="0" indent="0">
              <a:buNone/>
            </a:pPr>
            <a:endParaRPr lang="en-US" i="1" dirty="0" smtClean="0"/>
          </a:p>
          <a:p>
            <a:pPr marL="0" indent="0">
              <a:buNone/>
            </a:pPr>
            <a:endParaRPr lang="en-US" i="1" dirty="0" smtClean="0"/>
          </a:p>
          <a:p>
            <a:pPr marL="0" indent="0">
              <a:buNone/>
            </a:pPr>
            <a:endParaRPr lang="en-US" i="1" dirty="0" smtClean="0"/>
          </a:p>
          <a:p>
            <a:pPr marL="0" indent="0">
              <a:buNone/>
            </a:pPr>
            <a:endParaRPr lang="en-US" dirty="0"/>
          </a:p>
          <a:p>
            <a:endParaRPr lang="en-US" dirty="0"/>
          </a:p>
        </p:txBody>
      </p:sp>
      <p:sp>
        <p:nvSpPr>
          <p:cNvPr id="3" name="Title 2"/>
          <p:cNvSpPr>
            <a:spLocks noGrp="1"/>
          </p:cNvSpPr>
          <p:nvPr>
            <p:ph type="title"/>
          </p:nvPr>
        </p:nvSpPr>
        <p:spPr>
          <a:xfrm>
            <a:off x="457200" y="152400"/>
            <a:ext cx="8229600" cy="990600"/>
          </a:xfrm>
        </p:spPr>
        <p:txBody>
          <a:bodyPr/>
          <a:lstStyle/>
          <a:p>
            <a:r>
              <a:rPr lang="en-US" dirty="0">
                <a:effectLst>
                  <a:outerShdw blurRad="38100" dist="38100" dir="2700000" algn="tl">
                    <a:srgbClr val="000000">
                      <a:alpha val="43137"/>
                    </a:srgbClr>
                  </a:outerShdw>
                </a:effectLst>
              </a:rPr>
              <a:t>Chi-Square Test for Crosstab Data</a:t>
            </a:r>
          </a:p>
        </p:txBody>
      </p:sp>
    </p:spTree>
    <p:extLst>
      <p:ext uri="{BB962C8B-B14F-4D97-AF65-F5344CB8AC3E}">
        <p14:creationId xmlns:p14="http://schemas.microsoft.com/office/powerpoint/2010/main" xmlns="" val="1738168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6096000"/>
          </a:xfrm>
        </p:spPr>
        <p:txBody>
          <a:bodyPr>
            <a:normAutofit fontScale="62500" lnSpcReduction="20000"/>
          </a:bodyPr>
          <a:lstStyle/>
          <a:p>
            <a:pPr marL="0" indent="0">
              <a:buNone/>
            </a:pPr>
            <a:r>
              <a:rPr lang="en-US" sz="3800" b="1" i="1" dirty="0">
                <a:solidFill>
                  <a:srgbClr val="C00000"/>
                </a:solidFill>
                <a:latin typeface="+mj-lt"/>
              </a:rPr>
              <a:t>Example</a:t>
            </a:r>
            <a:r>
              <a:rPr lang="en-US" sz="3800" i="1" dirty="0">
                <a:solidFill>
                  <a:srgbClr val="C00000"/>
                </a:solidFill>
                <a:latin typeface="+mj-lt"/>
              </a:rPr>
              <a:t>:</a:t>
            </a:r>
            <a:r>
              <a:rPr lang="en-US" sz="2800" i="1" dirty="0"/>
              <a:t> Consider the crosstabs table we generated before, relating income with sex for a particular company, using the data file </a:t>
            </a:r>
            <a:r>
              <a:rPr lang="en-US" sz="2800" i="1" u="sng" dirty="0">
                <a:hlinkClick r:id="rId2"/>
              </a:rPr>
              <a:t>Selected Employees</a:t>
            </a:r>
            <a:r>
              <a:rPr lang="en-US" sz="2800" i="1" dirty="0"/>
              <a:t>. The table we generated (using the Pivot Table as described previously) with raw numbers, not row or column percentages, looked as follows</a:t>
            </a:r>
            <a:r>
              <a:rPr lang="en-US" sz="2800" i="1" dirty="0" smtClean="0"/>
              <a:t>:</a:t>
            </a:r>
          </a:p>
          <a:p>
            <a:pPr marL="0" indent="0">
              <a:buNone/>
            </a:pPr>
            <a:endParaRPr lang="en-US" sz="2800" i="1" dirty="0"/>
          </a:p>
          <a:p>
            <a:pPr marL="0" indent="0">
              <a:buNone/>
            </a:pPr>
            <a:endParaRPr lang="en-US" sz="2800" i="1" dirty="0" smtClean="0"/>
          </a:p>
          <a:p>
            <a:pPr marL="0" indent="0">
              <a:buNone/>
            </a:pPr>
            <a:endParaRPr lang="en-US" sz="2800" i="1" dirty="0"/>
          </a:p>
          <a:p>
            <a:pPr marL="0" indent="0">
              <a:buNone/>
            </a:pPr>
            <a:endParaRPr lang="en-US" sz="2800" i="1" dirty="0" smtClean="0"/>
          </a:p>
          <a:p>
            <a:pPr marL="0" indent="0">
              <a:buNone/>
            </a:pPr>
            <a:endParaRPr lang="en-US" sz="2800" i="1" dirty="0"/>
          </a:p>
          <a:p>
            <a:pPr marL="0" indent="0">
              <a:buNone/>
            </a:pPr>
            <a:endParaRPr lang="en-US" sz="2800" i="1" dirty="0" smtClean="0"/>
          </a:p>
          <a:p>
            <a:pPr marL="0" indent="0">
              <a:buNone/>
            </a:pPr>
            <a:endParaRPr lang="en-US" sz="2800" i="1" dirty="0" smtClean="0"/>
          </a:p>
          <a:p>
            <a:pPr marL="0" indent="0">
              <a:buNone/>
            </a:pPr>
            <a:endParaRPr lang="en-US" sz="2800" i="1" dirty="0"/>
          </a:p>
          <a:p>
            <a:pPr marL="0" indent="0">
              <a:buNone/>
            </a:pPr>
            <a:endParaRPr lang="en-US" sz="2800" i="1" dirty="0" smtClean="0"/>
          </a:p>
          <a:p>
            <a:pPr marL="0" indent="0">
              <a:buNone/>
            </a:pPr>
            <a:endParaRPr lang="en-US" sz="2800" i="1" dirty="0"/>
          </a:p>
          <a:p>
            <a:pPr marL="0" indent="0">
              <a:buNone/>
            </a:pPr>
            <a:endParaRPr lang="en-US" sz="2800" i="1" dirty="0" smtClean="0"/>
          </a:p>
          <a:p>
            <a:r>
              <a:rPr lang="en-US" sz="2800" i="1" dirty="0"/>
              <a:t>A natural and interesting question is: "Is there a relationship between salary and sex (the row and column variables) or do the two variables appear to be independent of each other".</a:t>
            </a:r>
            <a:endParaRPr lang="en-US" sz="2800" dirty="0"/>
          </a:p>
          <a:p>
            <a:r>
              <a:rPr lang="en-US" sz="2800" dirty="0"/>
              <a:t>To answer this question we </a:t>
            </a:r>
            <a:r>
              <a:rPr lang="en-US" sz="2800" i="1" dirty="0"/>
              <a:t>assume</a:t>
            </a:r>
            <a:r>
              <a:rPr lang="en-US" sz="2800" dirty="0"/>
              <a:t> at first that the row and column variables are independent, or unrelated. If that assumption was true we would expect that the values in the cells of the table are </a:t>
            </a:r>
            <a:r>
              <a:rPr lang="en-US" sz="2800" i="1" dirty="0"/>
              <a:t>balanced</a:t>
            </a:r>
            <a:r>
              <a:rPr lang="en-US" sz="2800" dirty="0"/>
              <a:t>.</a:t>
            </a:r>
          </a:p>
          <a:p>
            <a:pPr marL="0" indent="0">
              <a:buNone/>
            </a:pPr>
            <a:endParaRPr lang="en-US" sz="2800" i="1" dirty="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73300" y="1828800"/>
            <a:ext cx="4597400" cy="250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0757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143000"/>
            <a:ext cx="8229600" cy="5410200"/>
          </a:xfrm>
        </p:spPr>
        <p:txBody>
          <a:bodyPr>
            <a:normAutofit fontScale="70000" lnSpcReduction="20000"/>
          </a:bodyPr>
          <a:lstStyle/>
          <a:p>
            <a:r>
              <a:rPr lang="en-US" dirty="0"/>
              <a:t>To determine what we mean by </a:t>
            </a:r>
            <a:r>
              <a:rPr lang="en-US" i="1" dirty="0"/>
              <a:t>balanced</a:t>
            </a:r>
            <a:r>
              <a:rPr lang="en-US" dirty="0"/>
              <a:t>, let's take a simple example with two variables, sex and smoking, for example. We are interested in figuring out whether there is a relation between sex (male/female) and smoking (yes/no), or whether the two variables are independent of each other. We therefore conduct an experiment and ask a randomly selected group of people for their sex and whether they smoke. Then we construct the corresponding crosstabs table. Let's say we get a </a:t>
            </a:r>
            <a:r>
              <a:rPr lang="en-US" dirty="0" smtClean="0"/>
              <a:t>table </a:t>
            </a:r>
            <a:r>
              <a:rPr lang="en-US" dirty="0"/>
              <a:t>as follows (the actual numbers are fictitious</a:t>
            </a:r>
            <a:r>
              <a:rPr lang="en-US" dirty="0" smtClean="0"/>
              <a:t>):</a:t>
            </a:r>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a:p>
          <a:p>
            <a:r>
              <a:rPr lang="en-US" dirty="0"/>
              <a:t>Of the 35 people that are smoking, 30 of them are male. Conversely, of the 65 people that are not smoking, 55 of them are female. Such an outcome - using common sense - would suggest that there </a:t>
            </a:r>
            <a:r>
              <a:rPr lang="en-US" i="1" dirty="0"/>
              <a:t>is</a:t>
            </a:r>
            <a:r>
              <a:rPr lang="en-US" dirty="0"/>
              <a:t> a relation between smoking and sex, because the vast majority of smokers is male, while the majority of non-smokers is female.</a:t>
            </a:r>
          </a:p>
          <a:p>
            <a:endParaRPr lang="en-US" dirty="0"/>
          </a:p>
        </p:txBody>
      </p:sp>
      <p:sp>
        <p:nvSpPr>
          <p:cNvPr id="3" name="Title 2"/>
          <p:cNvSpPr>
            <a:spLocks noGrp="1"/>
          </p:cNvSpPr>
          <p:nvPr>
            <p:ph type="title"/>
          </p:nvPr>
        </p:nvSpPr>
        <p:spPr>
          <a:xfrm>
            <a:off x="457200" y="381000"/>
            <a:ext cx="8229600" cy="990600"/>
          </a:xfrm>
        </p:spPr>
        <p:txBody>
          <a:bodyPr anchor="t">
            <a:normAutofit fontScale="90000"/>
          </a:bodyPr>
          <a:lstStyle/>
          <a:p>
            <a:r>
              <a:rPr lang="en-US" dirty="0">
                <a:solidFill>
                  <a:srgbClr val="002060"/>
                </a:solidFill>
              </a:rPr>
              <a:t>Actual versus Expected - the Theory</a:t>
            </a:r>
            <a:br>
              <a:rPr lang="en-US" dirty="0">
                <a:solidFill>
                  <a:srgbClr val="002060"/>
                </a:solidFill>
              </a:rPr>
            </a:br>
            <a:endParaRPr lang="en-US"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467303428"/>
              </p:ext>
            </p:extLst>
          </p:nvPr>
        </p:nvGraphicFramePr>
        <p:xfrm>
          <a:off x="1981200" y="3048000"/>
          <a:ext cx="5333998" cy="2028694"/>
        </p:xfrm>
        <a:graphic>
          <a:graphicData uri="http://schemas.openxmlformats.org/drawingml/2006/table">
            <a:tbl>
              <a:tblPr firstRow="1" firstCol="1" bandRow="1"/>
              <a:tblGrid>
                <a:gridCol w="1287516"/>
                <a:gridCol w="1287517"/>
                <a:gridCol w="1387366"/>
                <a:gridCol w="1371599"/>
              </a:tblGrid>
              <a:tr h="331239">
                <a:tc>
                  <a:txBody>
                    <a:bodyPr/>
                    <a:lstStyle/>
                    <a:p>
                      <a:pPr>
                        <a:lnSpc>
                          <a:spcPct val="115000"/>
                        </a:lnSpc>
                      </a:pPr>
                      <a:endParaRPr lang="en-US" sz="1800" dirty="0">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dirty="0">
                          <a:effectLst/>
                          <a:latin typeface="Calibri"/>
                          <a:ea typeface="Calibri"/>
                          <a:cs typeface="Times New Roman"/>
                        </a:rPr>
                        <a:t>Male</a:t>
                      </a:r>
                      <a:endParaRPr lang="en-US" sz="18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a:effectLst/>
                          <a:latin typeface="Calibri"/>
                          <a:ea typeface="Calibri"/>
                          <a:cs typeface="Times New Roman"/>
                        </a:rPr>
                        <a:t>Female</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a:effectLst/>
                          <a:latin typeface="Calibri"/>
                          <a:ea typeface="Calibri"/>
                          <a:cs typeface="Times New Roman"/>
                        </a:rPr>
                        <a:t>Totals</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725">
                <a:tc>
                  <a:txBody>
                    <a:bodyPr/>
                    <a:lstStyle/>
                    <a:p>
                      <a:pPr marL="0" marR="0">
                        <a:lnSpc>
                          <a:spcPct val="115000"/>
                        </a:lnSpc>
                        <a:spcBef>
                          <a:spcPts val="0"/>
                        </a:spcBef>
                        <a:spcAft>
                          <a:spcPts val="1000"/>
                        </a:spcAft>
                      </a:pPr>
                      <a:r>
                        <a:rPr lang="en-US" sz="1800" b="1" i="1">
                          <a:effectLst/>
                          <a:latin typeface="Calibri"/>
                          <a:ea typeface="Calibri"/>
                          <a:cs typeface="Times New Roman"/>
                        </a:rPr>
                        <a:t>Smoking</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a:ea typeface="Calibri"/>
                          <a:cs typeface="Times New Roman"/>
                        </a:rPr>
                        <a:t>30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dirty="0">
                          <a:effectLst/>
                          <a:latin typeface="Calibri"/>
                          <a:ea typeface="Calibri"/>
                          <a:cs typeface="Times New Roman"/>
                        </a:rPr>
                        <a:t>35</a:t>
                      </a:r>
                      <a:endParaRPr lang="en-US" sz="18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65">
                <a:tc>
                  <a:txBody>
                    <a:bodyPr/>
                    <a:lstStyle/>
                    <a:p>
                      <a:pPr marL="0" marR="0">
                        <a:lnSpc>
                          <a:spcPct val="115000"/>
                        </a:lnSpc>
                        <a:spcBef>
                          <a:spcPts val="0"/>
                        </a:spcBef>
                        <a:spcAft>
                          <a:spcPts val="1000"/>
                        </a:spcAft>
                      </a:pPr>
                      <a:r>
                        <a:rPr lang="en-US" sz="1800" b="1" i="1">
                          <a:effectLst/>
                          <a:latin typeface="Calibri"/>
                          <a:ea typeface="Calibri"/>
                          <a:cs typeface="Times New Roman"/>
                        </a:rPr>
                        <a:t>Not smoking</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effectLst/>
                          <a:latin typeface="Calibri"/>
                          <a:ea typeface="Calibri"/>
                          <a:cs typeface="Times New Roman"/>
                        </a:rPr>
                        <a:t>10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a:ea typeface="Calibri"/>
                          <a:cs typeface="Times New Roman"/>
                        </a:rPr>
                        <a:t>55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a:effectLst/>
                          <a:latin typeface="Calibri"/>
                          <a:ea typeface="Calibri"/>
                          <a:cs typeface="Times New Roman"/>
                        </a:rPr>
                        <a:t>65</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86">
                <a:tc>
                  <a:txBody>
                    <a:bodyPr/>
                    <a:lstStyle/>
                    <a:p>
                      <a:pPr marL="0" marR="0">
                        <a:lnSpc>
                          <a:spcPct val="115000"/>
                        </a:lnSpc>
                        <a:spcBef>
                          <a:spcPts val="0"/>
                        </a:spcBef>
                        <a:spcAft>
                          <a:spcPts val="1000"/>
                        </a:spcAft>
                      </a:pPr>
                      <a:r>
                        <a:rPr lang="en-US" sz="1800" b="1" i="1">
                          <a:effectLst/>
                          <a:latin typeface="Calibri"/>
                          <a:ea typeface="Calibri"/>
                          <a:cs typeface="Times New Roman"/>
                        </a:rPr>
                        <a:t>Totals</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a:effectLst/>
                          <a:latin typeface="Calibri"/>
                          <a:ea typeface="Calibri"/>
                          <a:cs typeface="Times New Roman"/>
                        </a:rPr>
                        <a:t>40</a:t>
                      </a:r>
                      <a:endParaRPr lang="en-US" sz="18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dirty="0">
                          <a:effectLst/>
                          <a:latin typeface="Calibri"/>
                          <a:ea typeface="Calibri"/>
                          <a:cs typeface="Times New Roman"/>
                        </a:rPr>
                        <a:t>60</a:t>
                      </a:r>
                      <a:endParaRPr lang="en-US" sz="18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dirty="0">
                          <a:effectLst/>
                          <a:latin typeface="Calibri"/>
                          <a:ea typeface="Calibri"/>
                          <a:cs typeface="Times New Roman"/>
                        </a:rPr>
                        <a:t>100</a:t>
                      </a:r>
                      <a:endParaRPr lang="en-US" sz="18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7466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33400" y="762000"/>
            <a:ext cx="8153400" cy="5623560"/>
          </a:xfrm>
        </p:spPr>
        <p:txBody>
          <a:bodyPr>
            <a:noAutofit/>
          </a:bodyPr>
          <a:lstStyle/>
          <a:p>
            <a:r>
              <a:rPr lang="en-US" sz="2500" dirty="0"/>
              <a:t>On the other hand, we might have gotten a table like this (again with fictitious numbers</a:t>
            </a:r>
            <a:r>
              <a:rPr lang="en-US" sz="2500" dirty="0" smtClean="0"/>
              <a:t>):</a:t>
            </a:r>
          </a:p>
          <a:p>
            <a:endParaRPr lang="en-US" sz="2500" dirty="0"/>
          </a:p>
          <a:p>
            <a:endParaRPr lang="en-US" sz="2500" dirty="0" smtClean="0"/>
          </a:p>
          <a:p>
            <a:endParaRPr lang="en-US" sz="2500" dirty="0"/>
          </a:p>
          <a:p>
            <a:endParaRPr lang="en-US" sz="2500" dirty="0" smtClean="0"/>
          </a:p>
          <a:p>
            <a:pPr marL="0" indent="0">
              <a:buNone/>
            </a:pPr>
            <a:endParaRPr lang="en-US" sz="2500" dirty="0"/>
          </a:p>
          <a:p>
            <a:r>
              <a:rPr lang="en-US" sz="2500" dirty="0"/>
              <a:t>Now the smokers and non-smokers are divided pretty much evenly among men and woman, suggesting perhaps that the two variables </a:t>
            </a:r>
            <a:r>
              <a:rPr lang="en-US" sz="2500" i="1" dirty="0"/>
              <a:t>are </a:t>
            </a:r>
            <a:r>
              <a:rPr lang="en-US" sz="2500" dirty="0"/>
              <a:t>independent of each other (a person's sex does not seem to have an impact on their smoking habit).</a:t>
            </a:r>
          </a:p>
          <a:p>
            <a:pPr marL="0" indent="0">
              <a:buNone/>
            </a:pPr>
            <a:endParaRPr lang="en-US" sz="2500" dirty="0"/>
          </a:p>
        </p:txBody>
      </p:sp>
      <p:graphicFrame>
        <p:nvGraphicFramePr>
          <p:cNvPr id="6" name="Table 5"/>
          <p:cNvGraphicFramePr>
            <a:graphicFrameLocks noGrp="1"/>
          </p:cNvGraphicFramePr>
          <p:nvPr>
            <p:extLst>
              <p:ext uri="{D42A27DB-BD31-4B8C-83A1-F6EECF244321}">
                <p14:modId xmlns:p14="http://schemas.microsoft.com/office/powerpoint/2010/main" xmlns="" val="1233250416"/>
              </p:ext>
            </p:extLst>
          </p:nvPr>
        </p:nvGraphicFramePr>
        <p:xfrm>
          <a:off x="1219200" y="1905000"/>
          <a:ext cx="7010400" cy="1758696"/>
        </p:xfrm>
        <a:graphic>
          <a:graphicData uri="http://schemas.openxmlformats.org/drawingml/2006/table">
            <a:tbl>
              <a:tblPr firstRow="1" firstCol="1" bandRow="1"/>
              <a:tblGrid>
                <a:gridCol w="1752600"/>
                <a:gridCol w="1752600"/>
                <a:gridCol w="1752600"/>
                <a:gridCol w="1752600"/>
              </a:tblGrid>
              <a:tr h="0">
                <a:tc>
                  <a:txBody>
                    <a:bodyPr/>
                    <a:lstStyle/>
                    <a:p>
                      <a:pPr marL="0" marR="0">
                        <a:lnSpc>
                          <a:spcPct val="115000"/>
                        </a:lnSpc>
                        <a:spcBef>
                          <a:spcPts val="0"/>
                        </a:spcBef>
                        <a:spcAft>
                          <a:spcPts val="1000"/>
                        </a:spcAft>
                      </a:pPr>
                      <a:r>
                        <a:rPr lang="en-US" sz="2400" dirty="0">
                          <a:effectLst/>
                          <a:latin typeface="Calibri"/>
                          <a:ea typeface="Calibri"/>
                          <a:cs typeface="Times New Roman"/>
                        </a:rPr>
                        <a:t> </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dirty="0">
                          <a:effectLst/>
                          <a:latin typeface="Calibri"/>
                          <a:ea typeface="Calibri"/>
                          <a:cs typeface="Times New Roman"/>
                        </a:rPr>
                        <a:t>Male</a:t>
                      </a:r>
                      <a:endParaRPr lang="en-US" sz="24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a:effectLst/>
                          <a:latin typeface="Calibri"/>
                          <a:ea typeface="Calibri"/>
                          <a:cs typeface="Times New Roman"/>
                        </a:rPr>
                        <a:t>Female</a:t>
                      </a:r>
                      <a:endParaRPr lang="en-US" sz="24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a:effectLst/>
                          <a:latin typeface="Calibri"/>
                          <a:ea typeface="Calibri"/>
                          <a:cs typeface="Times New Roman"/>
                        </a:rPr>
                        <a:t>Totals</a:t>
                      </a:r>
                      <a:endParaRPr lang="en-US" sz="24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400" b="1" i="1">
                          <a:effectLst/>
                          <a:latin typeface="Calibri"/>
                          <a:ea typeface="Calibri"/>
                          <a:cs typeface="Times New Roman"/>
                        </a:rPr>
                        <a:t>Smoking</a:t>
                      </a:r>
                      <a:endParaRPr lang="en-US" sz="24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effectLst/>
                          <a:latin typeface="Calibri"/>
                          <a:ea typeface="Calibri"/>
                          <a:cs typeface="Times New Roman"/>
                        </a:rPr>
                        <a:t>22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effectLst/>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dirty="0">
                          <a:effectLst/>
                          <a:latin typeface="Calibri"/>
                          <a:ea typeface="Calibri"/>
                          <a:cs typeface="Times New Roman"/>
                        </a:rPr>
                        <a:t>40</a:t>
                      </a:r>
                      <a:endParaRPr lang="en-US" sz="24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400" b="1" i="1" dirty="0">
                          <a:effectLst/>
                          <a:latin typeface="Calibri"/>
                          <a:ea typeface="Calibri"/>
                          <a:cs typeface="Times New Roman"/>
                        </a:rPr>
                        <a:t>Not smoking</a:t>
                      </a:r>
                      <a:endParaRPr lang="en-US" sz="24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effectLst/>
                          <a:latin typeface="Calibri"/>
                          <a:ea typeface="Calibri"/>
                          <a:cs typeface="Times New Roman"/>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effectLst/>
                          <a:latin typeface="Calibri"/>
                          <a:ea typeface="Calibri"/>
                          <a:cs typeface="Times New Roman"/>
                        </a:rPr>
                        <a:t>34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dirty="0">
                          <a:effectLst/>
                          <a:latin typeface="Calibri"/>
                          <a:ea typeface="Calibri"/>
                          <a:cs typeface="Times New Roman"/>
                        </a:rPr>
                        <a:t>60</a:t>
                      </a:r>
                      <a:endParaRPr lang="en-US" sz="24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400" b="1" i="1" dirty="0">
                          <a:effectLst/>
                          <a:latin typeface="Calibri"/>
                          <a:ea typeface="Calibri"/>
                          <a:cs typeface="Times New Roman"/>
                        </a:rPr>
                        <a:t>Totals</a:t>
                      </a:r>
                      <a:endParaRPr lang="en-US" sz="24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a:effectLst/>
                          <a:latin typeface="Calibri"/>
                          <a:ea typeface="Calibri"/>
                          <a:cs typeface="Times New Roman"/>
                        </a:rPr>
                        <a:t>48</a:t>
                      </a:r>
                      <a:endParaRPr lang="en-US" sz="24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a:effectLst/>
                          <a:latin typeface="Calibri"/>
                          <a:ea typeface="Calibri"/>
                          <a:cs typeface="Times New Roman"/>
                        </a:rPr>
                        <a:t>52</a:t>
                      </a:r>
                      <a:endParaRPr lang="en-US" sz="24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dirty="0">
                          <a:effectLst/>
                          <a:latin typeface="Calibri"/>
                          <a:ea typeface="Calibri"/>
                          <a:cs typeface="Times New Roman"/>
                        </a:rPr>
                        <a:t>100</a:t>
                      </a:r>
                      <a:endParaRPr lang="en-US" sz="24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5277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60835"/>
            <a:ext cx="8229600" cy="5775960"/>
          </a:xfrm>
        </p:spPr>
        <p:txBody>
          <a:bodyPr>
            <a:normAutofit/>
          </a:bodyPr>
          <a:lstStyle/>
          <a:p>
            <a:r>
              <a:rPr lang="en-US" sz="2000" dirty="0"/>
              <a:t>You will see a "potential frequency/percentage table" in a new worksheet, containing labels such as "Drop Row Field Here", "Drop Column Fields Here", etc. There will also be an area for the available variables, in our case "Gender", "Salary Level", "Years of Education", etc. You can "drag-and-drop" these variables to the various slots in the table to create a variety of useful tables for data analysis, or you can drop them into the slots </a:t>
            </a:r>
            <a:r>
              <a:rPr lang="en-US" sz="2000" dirty="0" smtClean="0"/>
              <a:t>labeled </a:t>
            </a:r>
            <a:r>
              <a:rPr lang="en-US" sz="2000" dirty="0"/>
              <a:t>"Columns", "Rows", or "Values" (or, if you want to try, "Filters").</a:t>
            </a:r>
          </a:p>
          <a:p>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3453" y="3048000"/>
            <a:ext cx="6102350" cy="334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037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dirty="0"/>
              <a:t>Now let's look exactly how a balanced table should look like if we assume that two variables are indeed independent. Suppose we are again conducting our experiment and select some random sample, but for now we only look at totals for each variable separately (the actual numbers are once again fictitious). Suppose, for example:</a:t>
            </a:r>
          </a:p>
          <a:p>
            <a:pPr lvl="1"/>
            <a:r>
              <a:rPr lang="en-US" sz="1800" dirty="0"/>
              <a:t>number of smokers is 30, number of non-smokers is 70</a:t>
            </a:r>
          </a:p>
          <a:p>
            <a:pPr lvl="1"/>
            <a:r>
              <a:rPr lang="en-US" sz="1800" dirty="0"/>
              <a:t>number of males is 40, number of females is 60</a:t>
            </a:r>
          </a:p>
          <a:p>
            <a:pPr lvl="1"/>
            <a:r>
              <a:rPr lang="en-US" sz="1800" dirty="0"/>
              <a:t>total number of data values (subjects) is </a:t>
            </a:r>
            <a:r>
              <a:rPr lang="en-US" sz="1800" dirty="0" smtClean="0"/>
              <a:t>100</a:t>
            </a:r>
            <a:r>
              <a:rPr lang="en-US" sz="1800" dirty="0"/>
              <a:t> </a:t>
            </a:r>
          </a:p>
          <a:p>
            <a:r>
              <a:rPr lang="en-US" sz="2000" dirty="0"/>
              <a:t>With this information we could construct a crosstabs tables as follows:</a:t>
            </a:r>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xmlns="" val="3657410767"/>
              </p:ext>
            </p:extLst>
          </p:nvPr>
        </p:nvGraphicFramePr>
        <p:xfrm>
          <a:off x="2138362" y="4038600"/>
          <a:ext cx="4867275" cy="2255520"/>
        </p:xfrm>
        <a:graphic>
          <a:graphicData uri="http://schemas.openxmlformats.org/drawingml/2006/table">
            <a:tbl>
              <a:tblPr firstRow="1" firstCol="1" bandRow="1"/>
              <a:tblGrid>
                <a:gridCol w="2209800"/>
                <a:gridCol w="887556"/>
                <a:gridCol w="950512"/>
                <a:gridCol w="819407"/>
              </a:tblGrid>
              <a:tr h="0">
                <a:tc>
                  <a:txBody>
                    <a:bodyPr/>
                    <a:lstStyle/>
                    <a:p>
                      <a:pPr marL="0" marR="0">
                        <a:lnSpc>
                          <a:spcPct val="115000"/>
                        </a:lnSpc>
                        <a:spcBef>
                          <a:spcPts val="0"/>
                        </a:spcBef>
                        <a:spcAft>
                          <a:spcPts val="1000"/>
                        </a:spcAft>
                      </a:pPr>
                      <a:r>
                        <a:rPr lang="en-US" sz="2000" dirty="0">
                          <a:effectLst/>
                          <a:latin typeface="Calibri"/>
                          <a:ea typeface="Calibri"/>
                          <a:cs typeface="Times New Roman"/>
                        </a:rPr>
                        <a:t/>
                      </a:r>
                      <a:br>
                        <a:rPr lang="en-US" sz="2000" dirty="0">
                          <a:effectLst/>
                          <a:latin typeface="Calibri"/>
                          <a:ea typeface="Calibri"/>
                          <a:cs typeface="Times New Roman"/>
                        </a:rPr>
                      </a:br>
                      <a:r>
                        <a:rPr lang="en-US" sz="2000" dirty="0">
                          <a:effectLst/>
                          <a:latin typeface="Calibri"/>
                          <a:ea typeface="Calibri"/>
                          <a:cs typeface="Times New Roman"/>
                        </a:rPr>
                        <a:t> </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dirty="0">
                          <a:effectLst/>
                          <a:latin typeface="Calibri"/>
                          <a:ea typeface="Calibri"/>
                          <a:cs typeface="Times New Roman"/>
                        </a:rPr>
                        <a:t>Male</a:t>
                      </a:r>
                      <a:endParaRPr lang="en-US" sz="20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dirty="0">
                          <a:effectLst/>
                          <a:latin typeface="Calibri"/>
                          <a:ea typeface="Calibri"/>
                          <a:cs typeface="Times New Roman"/>
                        </a:rPr>
                        <a:t>Female</a:t>
                      </a:r>
                      <a:endParaRPr lang="en-US" sz="20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Totals</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b="1" i="1" dirty="0">
                          <a:effectLst/>
                          <a:latin typeface="Calibri"/>
                          <a:ea typeface="Calibri"/>
                          <a:cs typeface="Times New Roman"/>
                        </a:rPr>
                        <a:t>Smoking</a:t>
                      </a:r>
                      <a:endParaRPr lang="en-US" sz="20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200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2000" dirty="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dirty="0">
                          <a:effectLst/>
                          <a:latin typeface="Calibri"/>
                          <a:ea typeface="Calibri"/>
                          <a:cs typeface="Times New Roman"/>
                        </a:rPr>
                        <a:t>30</a:t>
                      </a:r>
                      <a:endParaRPr lang="en-US" sz="20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b="1" i="1">
                          <a:effectLst/>
                          <a:latin typeface="Calibri"/>
                          <a:ea typeface="Calibri"/>
                          <a:cs typeface="Times New Roman"/>
                        </a:rPr>
                        <a:t>Not smoking</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200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
                      </a:r>
                      <a:br>
                        <a:rPr lang="en-US" sz="2000">
                          <a:effectLst/>
                          <a:latin typeface="Calibri"/>
                          <a:ea typeface="Calibri"/>
                          <a:cs typeface="Times New Roman"/>
                        </a:rPr>
                      </a:br>
                      <a:r>
                        <a:rPr lang="en-US" sz="2000">
                          <a:effectLst/>
                          <a:latin typeface="Calibri"/>
                          <a:ea typeface="Calibri"/>
                          <a:cs typeface="Times New Roman"/>
                        </a:rPr>
                        <a:t> </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dirty="0">
                          <a:effectLst/>
                          <a:latin typeface="Calibri"/>
                          <a:ea typeface="Calibri"/>
                          <a:cs typeface="Times New Roman"/>
                        </a:rPr>
                        <a:t>70</a:t>
                      </a:r>
                      <a:endParaRPr lang="en-US" sz="20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b="1" i="1">
                          <a:effectLst/>
                          <a:latin typeface="Calibri"/>
                          <a:ea typeface="Calibri"/>
                          <a:cs typeface="Times New Roman"/>
                        </a:rPr>
                        <a:t>Totals</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40</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60</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dirty="0">
                          <a:effectLst/>
                          <a:latin typeface="Calibri"/>
                          <a:ea typeface="Calibri"/>
                          <a:cs typeface="Times New Roman"/>
                        </a:rPr>
                        <a:t>100</a:t>
                      </a:r>
                      <a:endParaRPr lang="en-US" sz="20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499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dirty="0"/>
              <a:t>But what kind of distribution in the various cells would we </a:t>
            </a:r>
            <a:r>
              <a:rPr lang="en-US" sz="2000" i="1" dirty="0"/>
              <a:t>expect</a:t>
            </a:r>
            <a:r>
              <a:rPr lang="en-US" sz="2000" dirty="0"/>
              <a:t> if the two variables were independent?</a:t>
            </a:r>
          </a:p>
          <a:p>
            <a:pPr lvl="1"/>
            <a:r>
              <a:rPr lang="en-US" sz="1800" dirty="0"/>
              <a:t>We know that 30 of 100 (30%) are smoking; there are 40 males and 60 females - if male and female had nothing to do with smoking (the variables were independent) that we would expect that 30% of the 40 males are smoking, while 30% of the 60 females were smoking.</a:t>
            </a:r>
          </a:p>
          <a:p>
            <a:pPr lvl="1"/>
            <a:r>
              <a:rPr lang="en-US" sz="1800" dirty="0"/>
              <a:t>We also know that 70 of 100 (70%) are not smoking; there are 40 males and 60 females - if the two variables were independent, I would similarly expect that 70% of the 40 males were not smoking and 70% of the 60 females were not smoking</a:t>
            </a:r>
          </a:p>
          <a:p>
            <a:r>
              <a:rPr lang="en-US" sz="2000" dirty="0"/>
              <a:t>Under the assumption of independence I would </a:t>
            </a:r>
            <a:r>
              <a:rPr lang="en-US" sz="2000" i="1" dirty="0"/>
              <a:t>expect</a:t>
            </a:r>
            <a:r>
              <a:rPr lang="en-US" sz="2000" dirty="0"/>
              <a:t> my table to look as follows:</a:t>
            </a:r>
          </a:p>
          <a:p>
            <a:endParaRPr lang="en-US" sz="2000" dirty="0"/>
          </a:p>
        </p:txBody>
      </p:sp>
      <p:graphicFrame>
        <p:nvGraphicFramePr>
          <p:cNvPr id="5" name="Content Placeholder 2"/>
          <p:cNvGraphicFramePr>
            <a:graphicFrameLocks/>
          </p:cNvGraphicFramePr>
          <p:nvPr>
            <p:extLst>
              <p:ext uri="{D42A27DB-BD31-4B8C-83A1-F6EECF244321}">
                <p14:modId xmlns:p14="http://schemas.microsoft.com/office/powerpoint/2010/main" xmlns="" val="3359479754"/>
              </p:ext>
            </p:extLst>
          </p:nvPr>
        </p:nvGraphicFramePr>
        <p:xfrm>
          <a:off x="1309687" y="4495800"/>
          <a:ext cx="6524625" cy="1554480"/>
        </p:xfrm>
        <a:graphic>
          <a:graphicData uri="http://schemas.openxmlformats.org/drawingml/2006/table">
            <a:tbl>
              <a:tblPr firstRow="1" firstCol="1" bandRow="1"/>
              <a:tblGrid>
                <a:gridCol w="1650809"/>
                <a:gridCol w="1954019"/>
                <a:gridCol w="1808028"/>
                <a:gridCol w="1111769"/>
              </a:tblGrid>
              <a:tr h="0">
                <a:tc>
                  <a:txBody>
                    <a:bodyPr/>
                    <a:lstStyle/>
                    <a:p>
                      <a:pPr>
                        <a:lnSpc>
                          <a:spcPct val="115000"/>
                        </a:lnSpc>
                      </a:pPr>
                      <a:endParaRPr lang="en-US" sz="2000" dirty="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Male</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2000" b="1" i="1">
                          <a:effectLst/>
                          <a:latin typeface="Calibri"/>
                          <a:ea typeface="Times New Roman"/>
                        </a:rPr>
                        <a:t>Female</a:t>
                      </a:r>
                      <a:endParaRPr lang="en-US" sz="2000">
                        <a:effectLst/>
                        <a:latin typeface="Calibri"/>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2000" b="1" i="1">
                          <a:effectLst/>
                          <a:latin typeface="Calibri"/>
                          <a:ea typeface="Times New Roman"/>
                        </a:rPr>
                        <a:t>Totals</a:t>
                      </a:r>
                      <a:endParaRPr lang="en-US" sz="2000">
                        <a:effectLst/>
                        <a:latin typeface="Calibri"/>
                        <a:ea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b="1" i="1">
                          <a:effectLst/>
                          <a:latin typeface="Calibri"/>
                          <a:ea typeface="Calibri"/>
                          <a:cs typeface="Times New Roman"/>
                        </a:rPr>
                        <a:t>Smoking</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30/100 * 40 = 12</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30/100 * 60 = 18</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30</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b="1" i="1">
                          <a:effectLst/>
                          <a:latin typeface="Calibri"/>
                          <a:ea typeface="Calibri"/>
                          <a:cs typeface="Times New Roman"/>
                        </a:rPr>
                        <a:t>Not smoking</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70/100 * 40 = 28</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effectLst/>
                          <a:latin typeface="Calibri"/>
                          <a:ea typeface="Calibri"/>
                          <a:cs typeface="Times New Roman"/>
                        </a:rPr>
                        <a:t>70/100 * 60 = 42</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70</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b="1" i="1">
                          <a:effectLst/>
                          <a:latin typeface="Calibri"/>
                          <a:ea typeface="Calibri"/>
                          <a:cs typeface="Times New Roman"/>
                        </a:rPr>
                        <a:t>Totals</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40</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a:effectLst/>
                          <a:latin typeface="Calibri"/>
                          <a:ea typeface="Calibri"/>
                          <a:cs typeface="Times New Roman"/>
                        </a:rPr>
                        <a:t>60</a:t>
                      </a:r>
                      <a:endParaRPr lang="en-US" sz="20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i="1" dirty="0">
                          <a:effectLst/>
                          <a:latin typeface="Calibri"/>
                          <a:ea typeface="Calibri"/>
                          <a:cs typeface="Times New Roman"/>
                        </a:rPr>
                        <a:t>100</a:t>
                      </a:r>
                      <a:endParaRPr lang="en-US" sz="20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39311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r>
              <a:rPr lang="en-US" dirty="0"/>
              <a:t>In other words, if a crosstabs table with 2 rows and 2 columns has a row totals </a:t>
            </a:r>
            <a:r>
              <a:rPr lang="en-US" i="1" dirty="0"/>
              <a:t>r</a:t>
            </a:r>
            <a:r>
              <a:rPr lang="en-US" i="1" baseline="-25000" dirty="0"/>
              <a:t>1</a:t>
            </a:r>
            <a:r>
              <a:rPr lang="en-US" dirty="0"/>
              <a:t> and </a:t>
            </a:r>
            <a:r>
              <a:rPr lang="en-US" i="1" dirty="0"/>
              <a:t>r</a:t>
            </a:r>
            <a:r>
              <a:rPr lang="en-US" i="1" baseline="-25000" dirty="0"/>
              <a:t>2</a:t>
            </a:r>
            <a:r>
              <a:rPr lang="en-US" dirty="0"/>
              <a:t>, respectively, and column totals </a:t>
            </a:r>
            <a:r>
              <a:rPr lang="en-US" i="1" dirty="0"/>
              <a:t>c</a:t>
            </a:r>
            <a:r>
              <a:rPr lang="en-US" i="1" baseline="-25000" dirty="0"/>
              <a:t>1</a:t>
            </a:r>
            <a:r>
              <a:rPr lang="en-US" dirty="0"/>
              <a:t>and </a:t>
            </a:r>
            <a:r>
              <a:rPr lang="en-US" i="1" dirty="0"/>
              <a:t>c</a:t>
            </a:r>
            <a:r>
              <a:rPr lang="en-US" i="1" baseline="-25000" dirty="0"/>
              <a:t>2</a:t>
            </a:r>
            <a:r>
              <a:rPr lang="en-US" dirty="0"/>
              <a:t>, then if the two variables were indeed independent we would expect the complete table to look as follows: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618060908"/>
              </p:ext>
            </p:extLst>
          </p:nvPr>
        </p:nvGraphicFramePr>
        <p:xfrm>
          <a:off x="1066800" y="3212495"/>
          <a:ext cx="7162800" cy="2273904"/>
        </p:xfrm>
        <a:graphic>
          <a:graphicData uri="http://schemas.openxmlformats.org/drawingml/2006/table">
            <a:tbl>
              <a:tblPr firstRow="1" firstCol="1" bandRow="1"/>
              <a:tblGrid>
                <a:gridCol w="1790700"/>
                <a:gridCol w="1790700"/>
                <a:gridCol w="1790700"/>
                <a:gridCol w="1790700"/>
              </a:tblGrid>
              <a:tr h="568476">
                <a:tc>
                  <a:txBody>
                    <a:bodyPr/>
                    <a:lstStyle/>
                    <a:p>
                      <a:pPr marL="0" marR="0" algn="ctr">
                        <a:lnSpc>
                          <a:spcPct val="115000"/>
                        </a:lnSpc>
                        <a:spcBef>
                          <a:spcPts val="0"/>
                        </a:spcBef>
                        <a:spcAft>
                          <a:spcPts val="1000"/>
                        </a:spcAft>
                      </a:pPr>
                      <a:r>
                        <a:rPr lang="en-US" sz="2400" dirty="0">
                          <a:effectLst/>
                          <a:latin typeface="Calibri"/>
                          <a:ea typeface="Calibri"/>
                          <a:cs typeface="Times New Roman"/>
                        </a:rPr>
                        <a:t> </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dirty="0">
                          <a:effectLst/>
                          <a:latin typeface="Calibri"/>
                          <a:ea typeface="Calibri"/>
                          <a:cs typeface="Times New Roman"/>
                        </a:rPr>
                        <a:t>X</a:t>
                      </a:r>
                      <a:endParaRPr lang="en-US" sz="24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a:effectLst/>
                          <a:latin typeface="Calibri"/>
                          <a:ea typeface="Calibri"/>
                          <a:cs typeface="Times New Roman"/>
                        </a:rPr>
                        <a:t>Y</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a:effectLst/>
                          <a:latin typeface="Calibri"/>
                          <a:ea typeface="Calibri"/>
                          <a:cs typeface="Times New Roman"/>
                        </a:rPr>
                        <a:t>Totals</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476">
                <a:tc>
                  <a:txBody>
                    <a:bodyPr/>
                    <a:lstStyle/>
                    <a:p>
                      <a:pPr marL="0" marR="0" algn="ctr">
                        <a:lnSpc>
                          <a:spcPct val="115000"/>
                        </a:lnSpc>
                        <a:spcBef>
                          <a:spcPts val="0"/>
                        </a:spcBef>
                        <a:spcAft>
                          <a:spcPts val="1000"/>
                        </a:spcAft>
                      </a:pPr>
                      <a:r>
                        <a:rPr lang="en-US" sz="2400" b="1" i="1">
                          <a:effectLst/>
                          <a:latin typeface="Calibri"/>
                          <a:ea typeface="Calibri"/>
                          <a:cs typeface="Times New Roman"/>
                        </a:rPr>
                        <a:t>A</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effectLst/>
                          <a:latin typeface="Calibri"/>
                          <a:ea typeface="Calibri"/>
                          <a:cs typeface="Times New Roman"/>
                        </a:rPr>
                        <a:t>r</a:t>
                      </a:r>
                      <a:r>
                        <a:rPr lang="en-US" sz="2400" baseline="-25000" dirty="0">
                          <a:effectLst/>
                          <a:latin typeface="Calibri"/>
                          <a:ea typeface="Calibri"/>
                          <a:cs typeface="Times New Roman"/>
                        </a:rPr>
                        <a:t>1 * </a:t>
                      </a:r>
                      <a:r>
                        <a:rPr lang="en-US" sz="2400" dirty="0">
                          <a:effectLst/>
                          <a:latin typeface="Calibri"/>
                          <a:ea typeface="Calibri"/>
                          <a:cs typeface="Times New Roman"/>
                        </a:rPr>
                        <a:t>c</a:t>
                      </a:r>
                      <a:r>
                        <a:rPr lang="en-US" sz="2400" baseline="-25000" dirty="0">
                          <a:effectLst/>
                          <a:latin typeface="Calibri"/>
                          <a:ea typeface="Calibri"/>
                          <a:cs typeface="Times New Roman"/>
                        </a:rPr>
                        <a:t>1</a:t>
                      </a:r>
                      <a:r>
                        <a:rPr lang="en-US" sz="2400" dirty="0">
                          <a:effectLst/>
                          <a:latin typeface="Calibri"/>
                          <a:ea typeface="Calibri"/>
                          <a:cs typeface="Times New Roman"/>
                        </a:rPr>
                        <a:t> / total</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effectLst/>
                          <a:latin typeface="Calibri"/>
                          <a:ea typeface="Calibri"/>
                          <a:cs typeface="Times New Roman"/>
                        </a:rPr>
                        <a:t>r</a:t>
                      </a:r>
                      <a:r>
                        <a:rPr lang="en-US" sz="2400" baseline="-25000" dirty="0">
                          <a:effectLst/>
                          <a:latin typeface="Calibri"/>
                          <a:ea typeface="Calibri"/>
                          <a:cs typeface="Times New Roman"/>
                        </a:rPr>
                        <a:t>1 * </a:t>
                      </a:r>
                      <a:r>
                        <a:rPr lang="en-US" sz="2400" dirty="0">
                          <a:effectLst/>
                          <a:latin typeface="Calibri"/>
                          <a:ea typeface="Calibri"/>
                          <a:cs typeface="Times New Roman"/>
                        </a:rPr>
                        <a:t>c</a:t>
                      </a:r>
                      <a:r>
                        <a:rPr lang="en-US" sz="2400" baseline="-25000" dirty="0">
                          <a:effectLst/>
                          <a:latin typeface="Calibri"/>
                          <a:ea typeface="Calibri"/>
                          <a:cs typeface="Times New Roman"/>
                        </a:rPr>
                        <a:t>2</a:t>
                      </a:r>
                      <a:r>
                        <a:rPr lang="en-US" sz="2400" dirty="0">
                          <a:effectLst/>
                          <a:latin typeface="Calibri"/>
                          <a:ea typeface="Calibri"/>
                          <a:cs typeface="Times New Roman"/>
                        </a:rPr>
                        <a:t> / total</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effectLst/>
                          <a:latin typeface="Calibri"/>
                          <a:ea typeface="Calibri"/>
                          <a:cs typeface="Times New Roman"/>
                        </a:rPr>
                        <a:t>r</a:t>
                      </a:r>
                      <a:r>
                        <a:rPr lang="en-US" sz="2400" baseline="-25000">
                          <a:effectLst/>
                          <a:latin typeface="Calibri"/>
                          <a:ea typeface="Calibri"/>
                          <a:cs typeface="Times New Roman"/>
                        </a:rPr>
                        <a:t>1</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476">
                <a:tc>
                  <a:txBody>
                    <a:bodyPr/>
                    <a:lstStyle/>
                    <a:p>
                      <a:pPr marL="0" marR="0" algn="ctr">
                        <a:lnSpc>
                          <a:spcPct val="115000"/>
                        </a:lnSpc>
                        <a:spcBef>
                          <a:spcPts val="0"/>
                        </a:spcBef>
                        <a:spcAft>
                          <a:spcPts val="1000"/>
                        </a:spcAft>
                      </a:pPr>
                      <a:r>
                        <a:rPr lang="en-US" sz="2400" b="1" i="1">
                          <a:effectLst/>
                          <a:latin typeface="Calibri"/>
                          <a:ea typeface="Calibri"/>
                          <a:cs typeface="Times New Roman"/>
                        </a:rPr>
                        <a:t>B</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effectLst/>
                          <a:latin typeface="Calibri"/>
                          <a:ea typeface="Calibri"/>
                          <a:cs typeface="Times New Roman"/>
                        </a:rPr>
                        <a:t>r</a:t>
                      </a:r>
                      <a:r>
                        <a:rPr lang="en-US" sz="2400" baseline="-25000">
                          <a:effectLst/>
                          <a:latin typeface="Calibri"/>
                          <a:ea typeface="Calibri"/>
                          <a:cs typeface="Times New Roman"/>
                        </a:rPr>
                        <a:t>2 * </a:t>
                      </a:r>
                      <a:r>
                        <a:rPr lang="en-US" sz="2400">
                          <a:effectLst/>
                          <a:latin typeface="Calibri"/>
                          <a:ea typeface="Calibri"/>
                          <a:cs typeface="Times New Roman"/>
                        </a:rPr>
                        <a:t>c</a:t>
                      </a:r>
                      <a:r>
                        <a:rPr lang="en-US" sz="2400" baseline="-25000">
                          <a:effectLst/>
                          <a:latin typeface="Calibri"/>
                          <a:ea typeface="Calibri"/>
                          <a:cs typeface="Times New Roman"/>
                        </a:rPr>
                        <a:t>1</a:t>
                      </a:r>
                      <a:r>
                        <a:rPr lang="en-US" sz="2400">
                          <a:effectLst/>
                          <a:latin typeface="Calibri"/>
                          <a:ea typeface="Calibri"/>
                          <a:cs typeface="Times New Roman"/>
                        </a:rPr>
                        <a:t> / total</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effectLst/>
                          <a:latin typeface="Calibri"/>
                          <a:ea typeface="Calibri"/>
                          <a:cs typeface="Times New Roman"/>
                        </a:rPr>
                        <a:t>r</a:t>
                      </a:r>
                      <a:r>
                        <a:rPr lang="en-US" sz="2400" baseline="-25000" dirty="0">
                          <a:effectLst/>
                          <a:latin typeface="Calibri"/>
                          <a:ea typeface="Calibri"/>
                          <a:cs typeface="Times New Roman"/>
                        </a:rPr>
                        <a:t>2 * </a:t>
                      </a:r>
                      <a:r>
                        <a:rPr lang="en-US" sz="2400" dirty="0">
                          <a:effectLst/>
                          <a:latin typeface="Calibri"/>
                          <a:ea typeface="Calibri"/>
                          <a:cs typeface="Times New Roman"/>
                        </a:rPr>
                        <a:t>c</a:t>
                      </a:r>
                      <a:r>
                        <a:rPr lang="en-US" sz="2400" baseline="-25000" dirty="0">
                          <a:effectLst/>
                          <a:latin typeface="Calibri"/>
                          <a:ea typeface="Calibri"/>
                          <a:cs typeface="Times New Roman"/>
                        </a:rPr>
                        <a:t>2</a:t>
                      </a:r>
                      <a:r>
                        <a:rPr lang="en-US" sz="2400" dirty="0">
                          <a:effectLst/>
                          <a:latin typeface="Calibri"/>
                          <a:ea typeface="Calibri"/>
                          <a:cs typeface="Times New Roman"/>
                        </a:rPr>
                        <a:t> / total</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effectLst/>
                          <a:latin typeface="Calibri"/>
                          <a:ea typeface="Calibri"/>
                          <a:cs typeface="Times New Roman"/>
                        </a:rPr>
                        <a:t>r</a:t>
                      </a:r>
                      <a:r>
                        <a:rPr lang="en-US" sz="2400" baseline="-25000" dirty="0">
                          <a:effectLst/>
                          <a:latin typeface="Calibri"/>
                          <a:ea typeface="Calibri"/>
                          <a:cs typeface="Times New Roman"/>
                        </a:rPr>
                        <a:t>2</a:t>
                      </a:r>
                      <a:endParaRPr lang="en-US" sz="24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476">
                <a:tc>
                  <a:txBody>
                    <a:bodyPr/>
                    <a:lstStyle/>
                    <a:p>
                      <a:pPr marL="0" marR="0" algn="ctr">
                        <a:lnSpc>
                          <a:spcPct val="115000"/>
                        </a:lnSpc>
                        <a:spcBef>
                          <a:spcPts val="0"/>
                        </a:spcBef>
                        <a:spcAft>
                          <a:spcPts val="1000"/>
                        </a:spcAft>
                      </a:pPr>
                      <a:r>
                        <a:rPr lang="en-US" sz="2400" b="1" i="1">
                          <a:effectLst/>
                          <a:latin typeface="Calibri"/>
                          <a:ea typeface="Calibri"/>
                          <a:cs typeface="Times New Roman"/>
                        </a:rPr>
                        <a:t>Totals</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effectLst/>
                          <a:latin typeface="Calibri"/>
                          <a:ea typeface="Calibri"/>
                          <a:cs typeface="Times New Roman"/>
                        </a:rPr>
                        <a:t>c</a:t>
                      </a:r>
                      <a:r>
                        <a:rPr lang="en-US" sz="2400" baseline="-25000">
                          <a:effectLst/>
                          <a:latin typeface="Calibri"/>
                          <a:ea typeface="Calibri"/>
                          <a:cs typeface="Times New Roman"/>
                        </a:rPr>
                        <a:t>1</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effectLst/>
                          <a:latin typeface="Calibri"/>
                          <a:ea typeface="Calibri"/>
                          <a:cs typeface="Times New Roman"/>
                        </a:rPr>
                        <a:t>c</a:t>
                      </a:r>
                      <a:r>
                        <a:rPr lang="en-US" sz="2400" baseline="-25000">
                          <a:effectLst/>
                          <a:latin typeface="Calibri"/>
                          <a:ea typeface="Calibri"/>
                          <a:cs typeface="Times New Roman"/>
                        </a:rPr>
                        <a:t>2</a:t>
                      </a:r>
                      <a:endParaRPr lang="en-US" sz="2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i="1" dirty="0">
                          <a:effectLst/>
                          <a:latin typeface="Calibri"/>
                          <a:ea typeface="Calibri"/>
                          <a:cs typeface="Times New Roman"/>
                        </a:rPr>
                        <a:t>total</a:t>
                      </a:r>
                      <a:endParaRPr lang="en-US" sz="24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94887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33400" y="381000"/>
            <a:ext cx="8153400" cy="6004560"/>
          </a:xfrm>
        </p:spPr>
        <p:txBody>
          <a:bodyPr>
            <a:noAutofit/>
          </a:bodyPr>
          <a:lstStyle/>
          <a:p>
            <a:r>
              <a:rPr lang="en-US" sz="1800" dirty="0"/>
              <a:t>But now we can create an effective procedure to test whether two variables are independent:</a:t>
            </a:r>
          </a:p>
          <a:p>
            <a:pPr lvl="1" algn="l"/>
            <a:r>
              <a:rPr lang="en-US" sz="1800" dirty="0"/>
              <a:t>Create a crosstabs table as usual, called the </a:t>
            </a:r>
            <a:r>
              <a:rPr lang="en-US" sz="1800" b="1" dirty="0"/>
              <a:t>actual</a:t>
            </a:r>
            <a:r>
              <a:rPr lang="en-US" sz="1800" dirty="0"/>
              <a:t> or </a:t>
            </a:r>
            <a:r>
              <a:rPr lang="en-US" sz="1800" b="1" dirty="0"/>
              <a:t>observed</a:t>
            </a:r>
            <a:r>
              <a:rPr lang="en-US" sz="1800" dirty="0"/>
              <a:t> </a:t>
            </a:r>
            <a:r>
              <a:rPr lang="en-US" sz="1800" b="1" dirty="0"/>
              <a:t>values</a:t>
            </a:r>
            <a:r>
              <a:rPr lang="en-US" sz="1800" dirty="0"/>
              <a:t> (not percentages)</a:t>
            </a:r>
          </a:p>
          <a:p>
            <a:pPr lvl="1" algn="l"/>
            <a:r>
              <a:rPr lang="en-US" sz="1800" dirty="0"/>
              <a:t>Create a </a:t>
            </a:r>
            <a:r>
              <a:rPr lang="en-US" sz="1800" i="1" dirty="0"/>
              <a:t>second</a:t>
            </a:r>
            <a:r>
              <a:rPr lang="en-US" sz="1800" dirty="0"/>
              <a:t> crosstabs table where you leave the row and column totals, but replace the count in the i-</a:t>
            </a:r>
            <a:r>
              <a:rPr lang="en-US" sz="1800" dirty="0" err="1"/>
              <a:t>th</a:t>
            </a:r>
            <a:r>
              <a:rPr lang="en-US" sz="1800" dirty="0"/>
              <a:t> row and j-</a:t>
            </a:r>
            <a:r>
              <a:rPr lang="en-US" sz="1800" dirty="0" err="1"/>
              <a:t>th</a:t>
            </a:r>
            <a:r>
              <a:rPr lang="en-US" sz="1800" dirty="0"/>
              <a:t> column by: </a:t>
            </a:r>
          </a:p>
          <a:p>
            <a:pPr marL="274320" lvl="1" indent="0" algn="ctr">
              <a:buNone/>
            </a:pPr>
            <a:r>
              <a:rPr lang="en-US" sz="2000" b="1" dirty="0" smtClean="0"/>
              <a:t>(</a:t>
            </a:r>
            <a:r>
              <a:rPr lang="en-US" sz="2000" b="1" dirty="0"/>
              <a:t>total of row i) * (total of column j) / (overall total)</a:t>
            </a:r>
          </a:p>
          <a:p>
            <a:r>
              <a:rPr lang="en-US" sz="1800" dirty="0"/>
              <a:t>Fill in all cells in this way and call the resulting crosstabs table the </a:t>
            </a:r>
            <a:r>
              <a:rPr lang="en-US" sz="1800" b="1" dirty="0"/>
              <a:t>expected values table</a:t>
            </a:r>
            <a:r>
              <a:rPr lang="en-US" sz="1800" dirty="0"/>
              <a:t>, because these numbers would </a:t>
            </a:r>
            <a:r>
              <a:rPr lang="en-US" sz="1800" dirty="0" smtClean="0"/>
              <a:t>be </a:t>
            </a:r>
            <a:r>
              <a:rPr lang="en-US" sz="1800" i="1" dirty="0" smtClean="0"/>
              <a:t>expected</a:t>
            </a:r>
            <a:r>
              <a:rPr lang="en-US" sz="1800" dirty="0"/>
              <a:t> in this position of the table if the two variables under investigation were indeed independent. Now, here is the clue:</a:t>
            </a:r>
          </a:p>
          <a:p>
            <a:r>
              <a:rPr lang="en-US" sz="1800" dirty="0"/>
              <a:t>If the </a:t>
            </a:r>
            <a:r>
              <a:rPr lang="en-US" sz="1800" b="1" i="1" dirty="0"/>
              <a:t>actual</a:t>
            </a:r>
            <a:r>
              <a:rPr lang="en-US" sz="1800" b="1" dirty="0"/>
              <a:t> values are </a:t>
            </a:r>
            <a:r>
              <a:rPr lang="en-US" sz="1800" b="1" i="1" dirty="0"/>
              <a:t>very different</a:t>
            </a:r>
            <a:r>
              <a:rPr lang="en-US" sz="1800" b="1" dirty="0"/>
              <a:t> from the </a:t>
            </a:r>
            <a:r>
              <a:rPr lang="en-US" sz="1800" b="1" i="1" dirty="0"/>
              <a:t>expected</a:t>
            </a:r>
            <a:r>
              <a:rPr lang="en-US" sz="1800" b="1" dirty="0"/>
              <a:t> values</a:t>
            </a:r>
            <a:r>
              <a:rPr lang="en-US" sz="1800" dirty="0"/>
              <a:t>, the conclusion is that the variables </a:t>
            </a:r>
            <a:r>
              <a:rPr lang="en-US" sz="1800" dirty="0" smtClean="0"/>
              <a:t>cannot be </a:t>
            </a:r>
            <a:r>
              <a:rPr lang="en-US" sz="1800" dirty="0"/>
              <a:t>independent after all (because if they </a:t>
            </a:r>
            <a:r>
              <a:rPr lang="en-US" sz="1800" i="1" dirty="0"/>
              <a:t>were</a:t>
            </a:r>
            <a:r>
              <a:rPr lang="en-US" sz="1800" dirty="0"/>
              <a:t> independent the actual values should look similar to the expected values).</a:t>
            </a:r>
          </a:p>
          <a:p>
            <a:r>
              <a:rPr lang="en-US" sz="1800" dirty="0"/>
              <a:t>The only question left to answer is "exactly when is this </a:t>
            </a:r>
            <a:r>
              <a:rPr lang="en-US" sz="1800" dirty="0" smtClean="0"/>
              <a:t>difference </a:t>
            </a:r>
            <a:r>
              <a:rPr lang="en-US" sz="1800" dirty="0"/>
              <a:t>too large", i.e. at which point can I assume that the difference between expected and actual values is so large that I have to conclude that the variables cannot be independent. Before we answer that question, let's return to our original example.</a:t>
            </a:r>
          </a:p>
          <a:p>
            <a:endParaRPr lang="en-US" sz="1800" dirty="0"/>
          </a:p>
        </p:txBody>
      </p:sp>
    </p:spTree>
    <p:extLst>
      <p:ext uri="{BB962C8B-B14F-4D97-AF65-F5344CB8AC3E}">
        <p14:creationId xmlns:p14="http://schemas.microsoft.com/office/powerpoint/2010/main" xmlns="" val="3670850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Recall that we wanted to determine whether sex (gender) and salary level are independent of each other based on the particular company studied. According to our theoretical discussion above, we create a second table with the same number of rows and columns (and labels) and name that table "Expected Values", while the original table will be named "Actual Values". We simply copy-and-paste the original table and erase the "inside cells" so we can </a:t>
            </a:r>
            <a:r>
              <a:rPr lang="en-US" dirty="0" err="1"/>
              <a:t>recompute</a:t>
            </a:r>
            <a:r>
              <a:rPr lang="en-US" dirty="0"/>
              <a:t> them (do not copy the very top line of the original table).</a:t>
            </a:r>
          </a:p>
          <a:p>
            <a:pPr marL="480060" lvl="2" indent="0">
              <a:buNone/>
            </a:pPr>
            <a:r>
              <a:rPr lang="en-US" sz="2200" i="1" dirty="0" smtClean="0"/>
              <a:t>Note </a:t>
            </a:r>
            <a:r>
              <a:rPr lang="en-US" sz="2200" i="1" dirty="0"/>
              <a:t>that the table with actual values must contain counts, not percentages</a:t>
            </a:r>
            <a:endParaRPr lang="en-US" sz="2200" dirty="0"/>
          </a:p>
          <a:p>
            <a:r>
              <a:rPr lang="en-US" dirty="0"/>
              <a:t>In the table of expected values, each entry is computed as the:</a:t>
            </a:r>
          </a:p>
          <a:p>
            <a:pPr lvl="1"/>
            <a:r>
              <a:rPr lang="en-US" sz="2800" i="1" dirty="0"/>
              <a:t>product of the row and column total for that cell, divided by the overall total</a:t>
            </a:r>
            <a:endParaRPr lang="en-US" sz="2800" dirty="0"/>
          </a:p>
          <a:p>
            <a:endParaRPr lang="en-US" dirty="0"/>
          </a:p>
        </p:txBody>
      </p:sp>
      <p:sp>
        <p:nvSpPr>
          <p:cNvPr id="3" name="Title 2"/>
          <p:cNvSpPr>
            <a:spLocks noGrp="1"/>
          </p:cNvSpPr>
          <p:nvPr>
            <p:ph type="title"/>
          </p:nvPr>
        </p:nvSpPr>
        <p:spPr>
          <a:xfrm>
            <a:off x="457200" y="381000"/>
            <a:ext cx="8229600" cy="990600"/>
          </a:xfrm>
        </p:spPr>
        <p:txBody>
          <a:bodyPr anchor="t">
            <a:normAutofit fontScale="90000"/>
          </a:bodyPr>
          <a:lstStyle/>
          <a:p>
            <a:r>
              <a:rPr lang="en-US" i="1" dirty="0">
                <a:solidFill>
                  <a:srgbClr val="002060"/>
                </a:solidFill>
              </a:rPr>
              <a:t>Actual versus Expected Values</a:t>
            </a:r>
            <a:br>
              <a:rPr lang="en-US" i="1"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xmlns="" val="2373427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r>
              <a:rPr lang="en-US" sz="2000" dirty="0"/>
              <a:t>The next picture illustrates these computations</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r>
              <a:rPr lang="en-US" sz="2000" dirty="0"/>
              <a:t>For example, the entry in cell G5 (column G, row 5) of the </a:t>
            </a:r>
            <a:r>
              <a:rPr lang="en-US" sz="2000" i="1" dirty="0"/>
              <a:t>Expected Values</a:t>
            </a:r>
            <a:r>
              <a:rPr lang="en-US" sz="2000" dirty="0"/>
              <a:t> table is the product of the column G total (cell G9) times the row 5 total (cell I5) divided by the overall total (cell I9). Similarly, the entries of the other expected values are:</a:t>
            </a:r>
          </a:p>
          <a:p>
            <a:endParaRPr lang="en-US" sz="2000" dirty="0"/>
          </a:p>
          <a:p>
            <a:endParaRPr lang="en-US" sz="20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6511" y="857562"/>
            <a:ext cx="6257253" cy="2592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xmlns="" val="2674210064"/>
              </p:ext>
            </p:extLst>
          </p:nvPr>
        </p:nvGraphicFramePr>
        <p:xfrm>
          <a:off x="1142999" y="4876800"/>
          <a:ext cx="6858000" cy="1478280"/>
        </p:xfrm>
        <a:graphic>
          <a:graphicData uri="http://schemas.openxmlformats.org/drawingml/2006/table">
            <a:tbl>
              <a:tblPr firstRow="1" firstCol="1" bandRow="1"/>
              <a:tblGrid>
                <a:gridCol w="3429000"/>
                <a:gridCol w="3429000"/>
              </a:tblGrid>
              <a:tr h="0">
                <a:tc>
                  <a:txBody>
                    <a:bodyPr/>
                    <a:lstStyle/>
                    <a:p>
                      <a:pPr marL="0" marR="0">
                        <a:lnSpc>
                          <a:spcPct val="115000"/>
                        </a:lnSpc>
                        <a:spcBef>
                          <a:spcPts val="0"/>
                        </a:spcBef>
                        <a:spcAft>
                          <a:spcPts val="1000"/>
                        </a:spcAft>
                      </a:pPr>
                      <a:r>
                        <a:rPr lang="en-US" sz="2000">
                          <a:effectLst/>
                          <a:latin typeface="Calibri"/>
                          <a:ea typeface="Calibri"/>
                          <a:cs typeface="Times New Roman"/>
                        </a:rPr>
                        <a:t>Value of cell G3 = G9 * I3 / I9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effectLst/>
                          <a:latin typeface="Calibri"/>
                          <a:ea typeface="Calibri"/>
                          <a:cs typeface="Times New Roman"/>
                        </a:rPr>
                        <a:t>Value of cell H3 = H9 * I3 / I9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a:effectLst/>
                          <a:latin typeface="Calibri"/>
                          <a:ea typeface="Calibri"/>
                          <a:cs typeface="Times New Roman"/>
                        </a:rPr>
                        <a:t>Value of cell G4 = G9 * I4 / I9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effectLst/>
                          <a:latin typeface="Calibri"/>
                          <a:ea typeface="Calibri"/>
                          <a:cs typeface="Times New Roman"/>
                        </a:rPr>
                        <a:t>Value of cell H4 = H9 * I4 / I9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a:effectLst/>
                          <a:latin typeface="Calibri"/>
                          <a:ea typeface="Calibri"/>
                          <a:cs typeface="Times New Roman"/>
                        </a:rPr>
                        <a:t>Value of cell G5 = G9 * I5 / I9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effectLst/>
                          <a:latin typeface="Calibri"/>
                          <a:ea typeface="Calibri"/>
                          <a:cs typeface="Times New Roman"/>
                        </a:rPr>
                        <a:t>Value of cell H5 = H9 * I5 / I9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2000">
                          <a:effectLst/>
                          <a:latin typeface="Calibri"/>
                          <a:ea typeface="Calibri"/>
                          <a:cs typeface="Times New Roman"/>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effectLst/>
                          <a:latin typeface="Calibri"/>
                          <a:ea typeface="Calibri"/>
                          <a:cs typeface="Times New Roman"/>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04246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09600"/>
            <a:ext cx="8229600" cy="5943600"/>
          </a:xfrm>
        </p:spPr>
        <p:txBody>
          <a:bodyPr>
            <a:normAutofit fontScale="70000" lnSpcReduction="20000"/>
          </a:bodyPr>
          <a:lstStyle/>
          <a:p>
            <a:r>
              <a:rPr lang="en-US" sz="2700" dirty="0"/>
              <a:t>If we compare the values, we see that of the people making $60K or more, fewer than expected are female (0 versus 20.51) while more than expected are male (45 versus 24.49). On the other hand, in the low-income category of $10-$20K, more than expected are female (32 versus 15.04) while fewer than expected are male (1 versus 17.96). That seems to point towards a gender bias for salaries, i.e. women make less money than men as a rule, or to phrase it differently:</a:t>
            </a:r>
          </a:p>
          <a:p>
            <a:r>
              <a:rPr lang="en-US" sz="2700" dirty="0"/>
              <a:t>the row and column variables do </a:t>
            </a:r>
            <a:r>
              <a:rPr lang="en-US" sz="2700" i="1" dirty="0"/>
              <a:t>not</a:t>
            </a:r>
            <a:r>
              <a:rPr lang="en-US" sz="2700" dirty="0"/>
              <a:t> seem independent of each other; so that there seems to be a dependence between them</a:t>
            </a:r>
          </a:p>
          <a:p>
            <a:r>
              <a:rPr lang="en-US" sz="2700" dirty="0"/>
              <a:t>In other words:</a:t>
            </a:r>
          </a:p>
          <a:p>
            <a:pPr lvl="1"/>
            <a:r>
              <a:rPr lang="en-US" sz="2600" dirty="0"/>
              <a:t>if the sum of differences</a:t>
            </a:r>
            <a:r>
              <a:rPr lang="en-US" sz="2600" baseline="30000" dirty="0"/>
              <a:t>(*) </a:t>
            </a:r>
            <a:r>
              <a:rPr lang="en-US" sz="2600" dirty="0"/>
              <a:t> between actual and expected values is "small", the assumption of independence is valid</a:t>
            </a:r>
          </a:p>
          <a:p>
            <a:pPr lvl="1"/>
            <a:r>
              <a:rPr lang="en-US" sz="2600" dirty="0"/>
              <a:t>If the sum of differences</a:t>
            </a:r>
            <a:r>
              <a:rPr lang="en-US" sz="2600" baseline="30000" dirty="0"/>
              <a:t>(*) </a:t>
            </a:r>
            <a:r>
              <a:rPr lang="en-US" sz="2600" dirty="0"/>
              <a:t> between actual and expected values is "large", the assumption of independence is invalid, hence there must be a relation between the variables</a:t>
            </a:r>
          </a:p>
          <a:p>
            <a:r>
              <a:rPr lang="en-US" sz="2700" dirty="0"/>
              <a:t>The big question left is: when is the difference small enough to accept the independence assumption, and when is the difference so large that we can no longer assume independence and must therefore accepted dependence. The answer to this question is provided by the </a:t>
            </a:r>
            <a:r>
              <a:rPr lang="en-US" sz="2700" b="1" dirty="0"/>
              <a:t>Chi-Square test</a:t>
            </a:r>
            <a:r>
              <a:rPr lang="en-US" sz="2700" dirty="0" smtClean="0"/>
              <a:t>.</a:t>
            </a:r>
          </a:p>
          <a:p>
            <a:pPr marL="0" indent="0">
              <a:buNone/>
            </a:pPr>
            <a:endParaRPr lang="en-US" dirty="0"/>
          </a:p>
          <a:p>
            <a:pPr marL="0" indent="0">
              <a:buNone/>
            </a:pPr>
            <a:r>
              <a:rPr lang="en-US" sz="2000" i="1" dirty="0"/>
              <a:t>(*) We don't really need the sum of differences, because then negatives and positives would cancel each other out. Instead, we square all differences before adding them up to eliminate possible negative signs. Fortunately, though, Excel will handle the details of our computation.</a:t>
            </a:r>
            <a:endParaRPr lang="en-US" sz="2000" dirty="0"/>
          </a:p>
          <a:p>
            <a:endParaRPr lang="en-US" dirty="0"/>
          </a:p>
        </p:txBody>
      </p:sp>
    </p:spTree>
    <p:extLst>
      <p:ext uri="{BB962C8B-B14F-4D97-AF65-F5344CB8AC3E}">
        <p14:creationId xmlns:p14="http://schemas.microsoft.com/office/powerpoint/2010/main" xmlns="" val="1607441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066800"/>
            <a:ext cx="8229600" cy="5638800"/>
          </a:xfrm>
        </p:spPr>
        <p:txBody>
          <a:bodyPr>
            <a:normAutofit fontScale="70000" lnSpcReduction="20000"/>
          </a:bodyPr>
          <a:lstStyle/>
          <a:p>
            <a:r>
              <a:rPr lang="en-US" dirty="0"/>
              <a:t>The </a:t>
            </a:r>
            <a:r>
              <a:rPr lang="en-US" i="1" dirty="0"/>
              <a:t>Chi-Square test</a:t>
            </a:r>
            <a:r>
              <a:rPr lang="en-US" dirty="0"/>
              <a:t> computes the sum of the differences between actual and expected values (or to be precise the sum of the squares of the differences) and assign a probability value p to that number depending on the size of the difference and the number of rows and columns of the crosstabs table.</a:t>
            </a:r>
          </a:p>
          <a:p>
            <a:pPr lvl="1"/>
            <a:r>
              <a:rPr lang="en-US" sz="2600" b="1" dirty="0"/>
              <a:t>If</a:t>
            </a:r>
            <a:r>
              <a:rPr lang="en-US" sz="2600" dirty="0"/>
              <a:t> the probability </a:t>
            </a:r>
            <a:r>
              <a:rPr lang="en-US" sz="2600" b="1" dirty="0"/>
              <a:t>value</a:t>
            </a:r>
            <a:r>
              <a:rPr lang="en-US" sz="2600" dirty="0"/>
              <a:t> </a:t>
            </a:r>
            <a:r>
              <a:rPr lang="en-US" sz="2600" b="1" i="1" dirty="0"/>
              <a:t>p</a:t>
            </a:r>
            <a:r>
              <a:rPr lang="en-US" sz="2600" dirty="0"/>
              <a:t> computed by the Chi-Square test </a:t>
            </a:r>
            <a:r>
              <a:rPr lang="en-US" sz="2600" b="1" dirty="0"/>
              <a:t>is</a:t>
            </a:r>
            <a:r>
              <a:rPr lang="en-US" sz="2600" dirty="0"/>
              <a:t> very </a:t>
            </a:r>
            <a:r>
              <a:rPr lang="en-US" sz="2600" b="1" dirty="0"/>
              <a:t>small</a:t>
            </a:r>
            <a:r>
              <a:rPr lang="en-US" sz="2600" dirty="0"/>
              <a:t>, differences between actual and expected values are judged to be significant (large) and therefore you conclude that the assumption of </a:t>
            </a:r>
            <a:r>
              <a:rPr lang="en-US" sz="2600" b="1" dirty="0"/>
              <a:t>independence is </a:t>
            </a:r>
            <a:r>
              <a:rPr lang="en-US" sz="2600" b="1" dirty="0" smtClean="0"/>
              <a:t>invalid </a:t>
            </a:r>
            <a:r>
              <a:rPr lang="en-US" sz="2600" dirty="0" smtClean="0"/>
              <a:t>and</a:t>
            </a:r>
            <a:r>
              <a:rPr lang="en-US" sz="2600" dirty="0"/>
              <a:t> </a:t>
            </a:r>
            <a:r>
              <a:rPr lang="en-US" sz="2600" b="1" i="1" dirty="0"/>
              <a:t>there must be a relation</a:t>
            </a:r>
            <a:r>
              <a:rPr lang="en-US" sz="2600" dirty="0"/>
              <a:t> between the variables. The error you commit by rejecting the independence assumption is given by this value of p.</a:t>
            </a:r>
          </a:p>
          <a:p>
            <a:pPr lvl="1"/>
            <a:r>
              <a:rPr lang="en-US" sz="2600" b="1" dirty="0"/>
              <a:t>If</a:t>
            </a:r>
            <a:r>
              <a:rPr lang="en-US" sz="2600" dirty="0"/>
              <a:t> the probability </a:t>
            </a:r>
            <a:r>
              <a:rPr lang="en-US" sz="2600" b="1" dirty="0"/>
              <a:t>value</a:t>
            </a:r>
            <a:r>
              <a:rPr lang="en-US" sz="2600" dirty="0"/>
              <a:t> </a:t>
            </a:r>
            <a:r>
              <a:rPr lang="en-US" sz="2600" b="1" i="1" dirty="0"/>
              <a:t>p</a:t>
            </a:r>
            <a:r>
              <a:rPr lang="en-US" sz="2600" dirty="0"/>
              <a:t> computed by the Chi-Square test </a:t>
            </a:r>
            <a:r>
              <a:rPr lang="en-US" sz="2600" b="1" dirty="0"/>
              <a:t>is</a:t>
            </a:r>
            <a:r>
              <a:rPr lang="en-US" sz="2600" dirty="0"/>
              <a:t> </a:t>
            </a:r>
            <a:r>
              <a:rPr lang="en-US" sz="2600" b="1" dirty="0"/>
              <a:t>large</a:t>
            </a:r>
            <a:r>
              <a:rPr lang="en-US" sz="2600" dirty="0"/>
              <a:t>, differences between actual and expected values are not significant (small) and you do not reject the assumption of independence, i.e. it is likely that the </a:t>
            </a:r>
            <a:r>
              <a:rPr lang="en-US" sz="2600" b="1" i="1" dirty="0"/>
              <a:t>variables </a:t>
            </a:r>
            <a:r>
              <a:rPr lang="en-US" sz="2600" b="1" i="1" dirty="0" smtClean="0"/>
              <a:t>are </a:t>
            </a:r>
            <a:r>
              <a:rPr lang="en-US" sz="2600" dirty="0" smtClean="0"/>
              <a:t>indeed</a:t>
            </a:r>
            <a:r>
              <a:rPr lang="en-US" sz="2600" i="1" dirty="0"/>
              <a:t> </a:t>
            </a:r>
            <a:r>
              <a:rPr lang="en-US" sz="2600" b="1" i="1" dirty="0"/>
              <a:t>independent.</a:t>
            </a:r>
            <a:endParaRPr lang="en-US" sz="2600" dirty="0"/>
          </a:p>
          <a:p>
            <a:pPr algn="l"/>
            <a:r>
              <a:rPr lang="en-US" dirty="0"/>
              <a:t>To compute the value of p, use the Excel function </a:t>
            </a:r>
            <a:br>
              <a:rPr lang="en-US" dirty="0"/>
            </a:br>
            <a:r>
              <a:rPr lang="en-US" dirty="0"/>
              <a:t/>
            </a:r>
            <a:br>
              <a:rPr lang="en-US" dirty="0"/>
            </a:br>
            <a:r>
              <a:rPr lang="en-US" dirty="0"/>
              <a:t>        </a:t>
            </a:r>
            <a:r>
              <a:rPr lang="en-US" b="1" dirty="0"/>
              <a:t>   =</a:t>
            </a:r>
            <a:r>
              <a:rPr lang="en-US" b="1" dirty="0" err="1"/>
              <a:t>chisq.test</a:t>
            </a:r>
            <a:r>
              <a:rPr lang="en-US" b="1" dirty="0"/>
              <a:t>(</a:t>
            </a:r>
            <a:r>
              <a:rPr lang="en-US" b="1" dirty="0" err="1"/>
              <a:t>actual_range</a:t>
            </a:r>
            <a:r>
              <a:rPr lang="en-US" b="1" dirty="0"/>
              <a:t>, </a:t>
            </a:r>
            <a:r>
              <a:rPr lang="en-US" b="1" dirty="0" err="1"/>
              <a:t>expected_range</a:t>
            </a:r>
            <a:r>
              <a:rPr lang="en-US" b="1" dirty="0"/>
              <a:t>)</a:t>
            </a:r>
          </a:p>
          <a:p>
            <a:pPr marL="0" indent="0">
              <a:buNone/>
            </a:pPr>
            <a:endParaRPr lang="en-US" b="1" dirty="0" smtClean="0"/>
          </a:p>
          <a:p>
            <a:pPr marL="0" indent="0">
              <a:buNone/>
            </a:pPr>
            <a:r>
              <a:rPr lang="en-US" b="1" dirty="0" smtClean="0"/>
              <a:t>Important </a:t>
            </a:r>
            <a:r>
              <a:rPr lang="en-US" b="1" dirty="0"/>
              <a:t>Restriction:</a:t>
            </a:r>
            <a:r>
              <a:rPr lang="en-US" dirty="0"/>
              <a:t> </a:t>
            </a:r>
            <a:r>
              <a:rPr lang="en-US" i="1" dirty="0"/>
              <a:t>The Chi-Square test is not appropriate if any of the expected values are less than 5. </a:t>
            </a:r>
            <a:r>
              <a:rPr lang="en-US" i="1"/>
              <a:t>Excel </a:t>
            </a:r>
            <a:r>
              <a:rPr lang="en-US" i="1" smtClean="0"/>
              <a:t>will </a:t>
            </a:r>
            <a:r>
              <a:rPr lang="en-US" b="1" i="1" smtClean="0"/>
              <a:t>not</a:t>
            </a:r>
            <a:r>
              <a:rPr lang="en-US" i="1" dirty="0"/>
              <a:t> check this restriction - you need to manually inspect the expected values to ensure none of them have a value of less than 5.Let's call this the </a:t>
            </a:r>
            <a:r>
              <a:rPr lang="en-US" b="1" i="1" dirty="0"/>
              <a:t>Rule of Thumb</a:t>
            </a:r>
            <a:r>
              <a:rPr lang="en-US" i="1" dirty="0"/>
              <a:t> test.</a:t>
            </a:r>
            <a:endParaRPr lang="en-US" dirty="0"/>
          </a:p>
          <a:p>
            <a:endParaRPr lang="en-US" dirty="0"/>
          </a:p>
        </p:txBody>
      </p:sp>
      <p:sp>
        <p:nvSpPr>
          <p:cNvPr id="3" name="Title 2"/>
          <p:cNvSpPr>
            <a:spLocks noGrp="1"/>
          </p:cNvSpPr>
          <p:nvPr>
            <p:ph type="title"/>
          </p:nvPr>
        </p:nvSpPr>
        <p:spPr>
          <a:xfrm>
            <a:off x="457200" y="0"/>
            <a:ext cx="8229600" cy="990600"/>
          </a:xfrm>
        </p:spPr>
        <p:txBody>
          <a:bodyPr>
            <a:normAutofit fontScale="90000"/>
          </a:bodyPr>
          <a:lstStyle/>
          <a:p>
            <a:r>
              <a:rPr lang="en-US" i="1" dirty="0">
                <a:solidFill>
                  <a:srgbClr val="002060"/>
                </a:solidFill>
              </a:rPr>
              <a:t/>
            </a:r>
            <a:br>
              <a:rPr lang="en-US" i="1" dirty="0">
                <a:solidFill>
                  <a:srgbClr val="002060"/>
                </a:solidFill>
              </a:rPr>
            </a:br>
            <a:r>
              <a:rPr lang="en-US" i="1" dirty="0" smtClean="0">
                <a:solidFill>
                  <a:srgbClr val="002060"/>
                </a:solidFill>
              </a:rPr>
              <a:t>The Chi-Square Test</a:t>
            </a:r>
            <a:endParaRPr lang="en-US" dirty="0">
              <a:solidFill>
                <a:srgbClr val="002060"/>
              </a:solidFill>
            </a:endParaRPr>
          </a:p>
        </p:txBody>
      </p:sp>
    </p:spTree>
    <p:extLst>
      <p:ext uri="{BB962C8B-B14F-4D97-AF65-F5344CB8AC3E}">
        <p14:creationId xmlns:p14="http://schemas.microsoft.com/office/powerpoint/2010/main" xmlns="" val="692309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Now we can finish the above example: we used the </a:t>
            </a:r>
            <a:r>
              <a:rPr lang="en-US" i="1" u="sng" dirty="0">
                <a:hlinkClick r:id="rId2"/>
              </a:rPr>
              <a:t>Selected Employees</a:t>
            </a:r>
            <a:r>
              <a:rPr lang="en-US" i="1" dirty="0"/>
              <a:t> </a:t>
            </a:r>
            <a:r>
              <a:rPr lang="en-US" dirty="0"/>
              <a:t>data to generate the crosstabs table:</a:t>
            </a:r>
          </a:p>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176461"/>
            <a:ext cx="6354200" cy="346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5744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09600" y="457200"/>
            <a:ext cx="8077200" cy="6096000"/>
          </a:xfrm>
        </p:spPr>
        <p:txBody>
          <a:bodyPr>
            <a:normAutofit fontScale="70000" lnSpcReduction="20000"/>
          </a:bodyPr>
          <a:lstStyle/>
          <a:p>
            <a:r>
              <a:rPr lang="en-US" dirty="0"/>
              <a:t>First we copy this table of actual counts to a second table </a:t>
            </a:r>
            <a:r>
              <a:rPr lang="en-US" b="1" dirty="0"/>
              <a:t>(IMPORTANT: DO NOT COPY THE TOP ROW OF THE TABLE) </a:t>
            </a:r>
            <a:r>
              <a:rPr lang="en-US" dirty="0"/>
              <a:t>to another table and compute the expected values as outlined above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r>
              <a:rPr lang="en-US" dirty="0"/>
              <a:t>Please not that all expected values are bigger than 5 (the smallest expected value is 15.04), so the Chi-Square test is applicable. Thus, in an empty cell, enter the Chi-Square test function:</a:t>
            </a:r>
          </a:p>
          <a:p>
            <a:pPr marL="0" indent="0" algn="ctr">
              <a:buNone/>
            </a:pPr>
            <a:r>
              <a:rPr lang="en-US" dirty="0"/>
              <a:t>=</a:t>
            </a:r>
            <a:r>
              <a:rPr lang="en-US" dirty="0" err="1"/>
              <a:t>chisq.test</a:t>
            </a:r>
            <a:r>
              <a:rPr lang="en-US" dirty="0"/>
              <a:t>(B3:C8, G3:H8)</a:t>
            </a:r>
          </a:p>
          <a:p>
            <a:r>
              <a:rPr lang="en-US" dirty="0"/>
              <a:t>In the above case Excel computes that value to p = 1.91E-22, which is scientific notation for 0.00000000000000000000191. Thus, p is most definitely small and hence we conclude that there </a:t>
            </a:r>
            <a:r>
              <a:rPr lang="en-US" i="1" dirty="0"/>
              <a:t>is </a:t>
            </a:r>
            <a:r>
              <a:rPr lang="en-US" dirty="0"/>
              <a:t>a relation between the two variables sex and salary. In other words, the salary level in this particular company does depend on the sex of the employees. Since p is so close to zero our error is close to zero as well, so we are pretty certain that our conclusion is correct.</a:t>
            </a: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637" y="1219200"/>
            <a:ext cx="5900737" cy="244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866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457200"/>
            <a:ext cx="8305800" cy="6096000"/>
          </a:xfrm>
        </p:spPr>
        <p:txBody>
          <a:bodyPr>
            <a:normAutofit fontScale="70000" lnSpcReduction="20000"/>
          </a:bodyPr>
          <a:lstStyle/>
          <a:p>
            <a:r>
              <a:rPr lang="en-US" dirty="0"/>
              <a:t>First drag the variable "Salary Level" from the Pivot Fields into the "Drop Row Fields" area of the table. Your table will adjust, showing you all available salary levels. Next, again drag the variable "Salary Level" again, but this time drag it to the "Drop Data Item" area in the middle (or to the "Values" area on the right. You will then see the counts of how many occurrences fell inside each salary level, similar to the following</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dirty="0"/>
              <a:t>Note that your picture might look slightly different. Make sure, though, that you see two "buttons", one called "Salary Level" (which applies to the first column) and "Count of Salary Level" (which should apply to the second column). We see, for example, that there were 33 people in the salary range of $10K to 20K, 230 in the next salary range, and so forth. Of course raw numbers are not so useful, so we would like to convert them to percentages.</a:t>
            </a:r>
          </a:p>
          <a:p>
            <a:pPr marL="0" indent="0">
              <a:buNone/>
            </a:pP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5775" y="1811332"/>
            <a:ext cx="5632450" cy="323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9953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0" indent="0">
              <a:buNone/>
            </a:pPr>
            <a:r>
              <a:rPr lang="en-US" sz="2800" b="1" i="1" dirty="0">
                <a:solidFill>
                  <a:srgbClr val="C00000"/>
                </a:solidFill>
                <a:latin typeface="+mj-lt"/>
              </a:rPr>
              <a:t>Example:</a:t>
            </a:r>
            <a:r>
              <a:rPr lang="en-US" sz="2400" b="1" i="1" dirty="0"/>
              <a:t> </a:t>
            </a:r>
            <a:r>
              <a:rPr lang="en-US" sz="2400" i="1" dirty="0"/>
              <a:t>Using the data from </a:t>
            </a:r>
            <a:r>
              <a:rPr lang="en-US" sz="2400" i="1" u="sng" dirty="0">
                <a:hlinkClick r:id="rId2"/>
              </a:rPr>
              <a:t>Selected Employees</a:t>
            </a:r>
            <a:r>
              <a:rPr lang="en-US" sz="2400" i="1" dirty="0"/>
              <a:t>, is there a relation between salary and years of schooling?</a:t>
            </a:r>
            <a:endParaRPr lang="en-US" sz="2400" dirty="0"/>
          </a:p>
          <a:p>
            <a:r>
              <a:rPr lang="en-US" sz="2400" dirty="0"/>
              <a:t>We first use the data and the Pivot Table tool to create a crosstabs table of salary versus years of schooling, as in the previous section:</a:t>
            </a:r>
          </a:p>
          <a:p>
            <a:endParaRPr lang="en-US" sz="24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7254" y="2743200"/>
            <a:ext cx="7329492"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27801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6096000"/>
          </a:xfrm>
        </p:spPr>
        <p:txBody>
          <a:bodyPr>
            <a:normAutofit fontScale="70000" lnSpcReduction="20000"/>
          </a:bodyPr>
          <a:lstStyle/>
          <a:p>
            <a:r>
              <a:rPr lang="en-US" dirty="0"/>
              <a:t>Next we copy this table (</a:t>
            </a:r>
            <a:r>
              <a:rPr lang="en-US" i="1" dirty="0"/>
              <a:t>without</a:t>
            </a:r>
            <a:r>
              <a:rPr lang="en-US" dirty="0"/>
              <a:t> copying the top row) and paste it below the actual table. Then we compute the expected values, which is </a:t>
            </a:r>
            <a:r>
              <a:rPr lang="en-US" i="1" dirty="0"/>
              <a:t>a lot </a:t>
            </a:r>
            <a:r>
              <a:rPr lang="en-US" dirty="0"/>
              <a:t>of work. Finally, we compute the Chi-Square test value p</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Again the value of p is for all intent and purposes zero, so we can with high certainty conclude that there </a:t>
            </a:r>
            <a:r>
              <a:rPr lang="en-US" i="1" dirty="0"/>
              <a:t>is</a:t>
            </a:r>
            <a:r>
              <a:rPr lang="en-US" dirty="0"/>
              <a:t> a relation between years of education and salary level (in other words, based on this data you make more money with more years of education, just like your parents told you). </a:t>
            </a:r>
          </a:p>
          <a:p>
            <a:r>
              <a:rPr lang="en-US" b="1" dirty="0"/>
              <a:t>BUT</a:t>
            </a:r>
            <a:r>
              <a:rPr lang="en-US" dirty="0"/>
              <a:t> we </a:t>
            </a:r>
            <a:r>
              <a:rPr lang="en-US" i="1" dirty="0"/>
              <a:t>failed to check</a:t>
            </a:r>
            <a:r>
              <a:rPr lang="en-US" dirty="0"/>
              <a:t> if the expected values pass our "rule-of-thumb" test! In fact, several of the expected values are small, certainly smaller than 5. Thus, in this case the Chi-Square test is not reliable and we should not believe its conclusions since the assumptions of the test were not satisfied! To remedy the problem, you could re-categorize the data by using fewer groups so that hopefully the expected values in the new tables will all be above 5</a:t>
            </a:r>
          </a:p>
          <a:p>
            <a:pPr marL="0" indent="0">
              <a:buNone/>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371600"/>
            <a:ext cx="6053137" cy="234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3113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So, here is a final example.</a:t>
            </a:r>
          </a:p>
          <a:p>
            <a:pPr marL="0" indent="0">
              <a:buNone/>
            </a:pPr>
            <a:r>
              <a:rPr lang="en-US" sz="3000" b="1" i="1" dirty="0">
                <a:solidFill>
                  <a:srgbClr val="C00000"/>
                </a:solidFill>
                <a:latin typeface="+mj-lt"/>
              </a:rPr>
              <a:t>Example</a:t>
            </a:r>
            <a:r>
              <a:rPr lang="en-US" sz="3000" i="1" dirty="0">
                <a:solidFill>
                  <a:srgbClr val="C00000"/>
                </a:solidFill>
                <a:latin typeface="+mj-lt"/>
              </a:rPr>
              <a:t>:</a:t>
            </a:r>
            <a:r>
              <a:rPr lang="en-US" i="1" dirty="0"/>
              <a:t> Every year there are large-scale surveys, selecting a representative sample of people in the US and asking them a broad range of questions. One such survey is the </a:t>
            </a:r>
            <a:r>
              <a:rPr lang="en-US" i="1" u="sng" dirty="0">
                <a:hlinkClick r:id="rId2"/>
              </a:rPr>
              <a:t>General Social Science (GSS) survey from 1996</a:t>
            </a:r>
            <a:r>
              <a:rPr lang="en-US" i="1" dirty="0"/>
              <a:t> (which contains mostly categorical data). Use the data (which is real-life data from 1996) to analyze if there is a relation between party affiliation and people's opinion on capital punishment.</a:t>
            </a:r>
            <a:endParaRPr lang="en-US" dirty="0"/>
          </a:p>
          <a:p>
            <a:r>
              <a:rPr lang="en-US" dirty="0"/>
              <a:t>After downloading and opening the </a:t>
            </a:r>
            <a:r>
              <a:rPr lang="en-US" u="sng" dirty="0">
                <a:hlinkClick r:id="rId2"/>
              </a:rPr>
              <a:t>GSS96-selected.xls</a:t>
            </a:r>
            <a:r>
              <a:rPr lang="en-US" dirty="0"/>
              <a:t> data file, we construct a crosstabs table for "Party </a:t>
            </a:r>
            <a:r>
              <a:rPr lang="en-US" dirty="0" err="1"/>
              <a:t>Affil</a:t>
            </a:r>
            <a:r>
              <a:rPr lang="en-US" dirty="0"/>
              <a:t>" and "Capital Punishment" as described in previous sections, using the Pivot Table.</a:t>
            </a:r>
          </a:p>
          <a:p>
            <a:r>
              <a:rPr lang="en-US" dirty="0"/>
              <a:t>Then we copy the table (of actual values) to a second table and construct the expected values as described above (this time the table is pretty small, so computing the expected values is not that much work).</a:t>
            </a:r>
          </a:p>
          <a:p>
            <a:endParaRPr lang="en-US" dirty="0"/>
          </a:p>
        </p:txBody>
      </p:sp>
    </p:spTree>
    <p:extLst>
      <p:ext uri="{BB962C8B-B14F-4D97-AF65-F5344CB8AC3E}">
        <p14:creationId xmlns:p14="http://schemas.microsoft.com/office/powerpoint/2010/main" xmlns="" val="3620251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r>
              <a:rPr lang="en-US" dirty="0"/>
              <a:t>Finally, we use the </a:t>
            </a:r>
            <a:r>
              <a:rPr lang="en-US" dirty="0" err="1"/>
              <a:t>chitest</a:t>
            </a:r>
            <a:r>
              <a:rPr lang="en-US" dirty="0"/>
              <a:t> Excel function to compute the value of p. Here are the resulting figures</a:t>
            </a:r>
            <a:r>
              <a:rPr lang="en-US" dirty="0" smtClean="0"/>
              <a:t>:</a:t>
            </a:r>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dirty="0"/>
              <a:t>This time the smallest expected value is 9.02, which is above 5 so that it is valid to apply our Chi-Square test. Again p is very close to zero, stating that there </a:t>
            </a:r>
            <a:r>
              <a:rPr lang="en-US" i="1" dirty="0"/>
              <a:t>is</a:t>
            </a:r>
            <a:r>
              <a:rPr lang="en-US" dirty="0"/>
              <a:t> a relation between party affiliation and opinion on capital punishment. In fact, if you compare the actual versus expected values for the Democrats you can see that fewer democrats than expected favor the death penalty, while more than expected oppose it. For Republicans it is just the other way around. For independent and people with other party affiliations there seems to be little difference between actual and observed values.</a:t>
            </a:r>
          </a:p>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210495"/>
            <a:ext cx="7312518"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3305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r>
              <a:rPr lang="en-US" sz="1800" dirty="0"/>
              <a:t>So far in all our examples the variables were dependent (probably). Of course that is not always the case. For example, if we setup the corresponding tables for actual and expected values for the data from the GSS96 survey relating "Life is" with opinion on "Capital Punishment", we see that the computed p value is p = 0.045, which means that if we did reject the assumption of independence and hence stated that the outlook on life and the opinion on capital punishment </a:t>
            </a:r>
            <a:r>
              <a:rPr lang="en-US" sz="1800" i="1" dirty="0"/>
              <a:t>are</a:t>
            </a:r>
            <a:r>
              <a:rPr lang="en-US" sz="1800" dirty="0"/>
              <a:t> related, we would make an error of 4.5% - that might be more than we are willing to accept (see figure below).</a:t>
            </a:r>
          </a:p>
          <a:p>
            <a:endParaRPr lang="en-US" sz="18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0575" y="3047999"/>
            <a:ext cx="5022850" cy="3335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24434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dirty="0"/>
              <a:t>Finally, note that the Chi Square Test for crosstabs tables, as described here, checks whether two variables are independent of each other or not. If the test results in our conclusion that two variables </a:t>
            </a:r>
            <a:r>
              <a:rPr lang="en-US" i="1" dirty="0"/>
              <a:t>are</a:t>
            </a:r>
            <a:r>
              <a:rPr lang="en-US" dirty="0"/>
              <a:t> related, then the next question is: </a:t>
            </a:r>
            <a:r>
              <a:rPr lang="en-US" i="1" dirty="0"/>
              <a:t>how strong are they related.</a:t>
            </a:r>
            <a:r>
              <a:rPr lang="en-US" dirty="0"/>
              <a:t> There are different statistical procedures that allow you to decide about the </a:t>
            </a:r>
            <a:r>
              <a:rPr lang="en-US" i="1" dirty="0"/>
              <a:t>strength</a:t>
            </a:r>
            <a:r>
              <a:rPr lang="en-US" dirty="0"/>
              <a:t> of a relationship, but for categorical data Excel does not provide the necessary functions to quickly perform these necessary computations.</a:t>
            </a:r>
          </a:p>
          <a:p>
            <a:r>
              <a:rPr lang="en-US" dirty="0"/>
              <a:t>To analyze the strength of a possible relation between two variables we will restrict ourselves to numerical variables and move on to the next chapter.</a:t>
            </a:r>
          </a:p>
          <a:p>
            <a:endParaRPr lang="en-US" dirty="0"/>
          </a:p>
        </p:txBody>
      </p:sp>
    </p:spTree>
    <p:extLst>
      <p:ext uri="{BB962C8B-B14F-4D97-AF65-F5344CB8AC3E}">
        <p14:creationId xmlns:p14="http://schemas.microsoft.com/office/powerpoint/2010/main" xmlns="" val="1905679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400" dirty="0"/>
              <a:t>You can adjust what exactly is shown in the "data" area of your table by double-clicking the link entitled "Count of Salary Level" that you see above -Note that you do need to double-click "Count of Salary Level", not "Salary Level". You will see the following dialog:</a:t>
            </a:r>
          </a:p>
          <a:p>
            <a:endParaRPr lang="en-US"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3808" y="2667000"/>
            <a:ext cx="4516383" cy="3798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8501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775960"/>
          </a:xfrm>
        </p:spPr>
        <p:txBody>
          <a:bodyPr>
            <a:normAutofit/>
          </a:bodyPr>
          <a:lstStyle/>
          <a:p>
            <a:r>
              <a:rPr lang="en-US" sz="2400" dirty="0"/>
              <a:t>Here you can specify what computation you want to show in the data area of your table. In most cases, </a:t>
            </a:r>
            <a:r>
              <a:rPr lang="en-US" sz="2400" i="1" dirty="0"/>
              <a:t>Count</a:t>
            </a:r>
            <a:r>
              <a:rPr lang="en-US" sz="2400" dirty="0"/>
              <a:t> is the preferred selection, but  you do need to change the format for the count. Click the "Show Values as" tab and select "% of Column Total", as shown:</a:t>
            </a:r>
          </a:p>
          <a:p>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6546" y="2611821"/>
            <a:ext cx="4510907" cy="3829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679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33400" y="381000"/>
            <a:ext cx="8153400" cy="6324600"/>
          </a:xfrm>
        </p:spPr>
        <p:txBody>
          <a:bodyPr>
            <a:normAutofit fontScale="70000" lnSpcReduction="20000"/>
          </a:bodyPr>
          <a:lstStyle/>
          <a:p>
            <a:r>
              <a:rPr lang="en-US" dirty="0"/>
              <a:t>Hit OK and you should see our complete frequency chart for the ordinal variable "salary level</a:t>
            </a:r>
            <a:r>
              <a:rPr lang="en-US" dirty="0" smtClean="0"/>
              <a:t>":</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r>
              <a:rPr lang="en-US" dirty="0"/>
              <a:t>From the table we can see, for example, that 6.96% + 48.52% = 55.48% of employees earn $30,000 or less.</a:t>
            </a:r>
          </a:p>
          <a:p>
            <a:pPr marL="0" indent="0">
              <a:buNone/>
            </a:pPr>
            <a:r>
              <a:rPr lang="en-US" sz="3400" b="1" i="1" dirty="0">
                <a:solidFill>
                  <a:srgbClr val="C00000"/>
                </a:solidFill>
                <a:latin typeface="+mj-lt"/>
              </a:rPr>
              <a:t>Example:</a:t>
            </a:r>
            <a:r>
              <a:rPr lang="en-US" b="1" i="1" dirty="0"/>
              <a:t> </a:t>
            </a:r>
            <a:r>
              <a:rPr lang="en-US" i="1" dirty="0"/>
              <a:t>Use the same Excel data set to find the percentage of males and females that took part in this survey, as well as the percentage of the various job categories.</a:t>
            </a:r>
            <a:endParaRPr lang="en-US" dirty="0"/>
          </a:p>
          <a:p>
            <a:r>
              <a:rPr lang="en-US" dirty="0"/>
              <a:t>The procedure is similar to above:</a:t>
            </a:r>
          </a:p>
          <a:p>
            <a:pPr lvl="1"/>
            <a:r>
              <a:rPr lang="en-US" sz="2600" dirty="0"/>
              <a:t>Choose to insert a new "PivotTable ..."</a:t>
            </a:r>
          </a:p>
          <a:p>
            <a:pPr lvl="1"/>
            <a:r>
              <a:rPr lang="en-US" sz="2600" dirty="0"/>
              <a:t>Select the appropriate column as input</a:t>
            </a:r>
          </a:p>
          <a:p>
            <a:pPr lvl="1"/>
            <a:r>
              <a:rPr lang="en-US" sz="2600" dirty="0"/>
              <a:t>Put that variable in the "row" as well as the "data" field of the table in the </a:t>
            </a:r>
            <a:r>
              <a:rPr lang="en-US" sz="2600" dirty="0" smtClean="0"/>
              <a:t>wizard's </a:t>
            </a:r>
            <a:r>
              <a:rPr lang="en-US" sz="2600" dirty="0"/>
              <a:t>dialog box</a:t>
            </a:r>
          </a:p>
          <a:p>
            <a:pPr lvl="1"/>
            <a:r>
              <a:rPr lang="en-US" sz="2600" dirty="0"/>
              <a:t>Choose the "% of Column Total" option for the "data"</a:t>
            </a:r>
          </a:p>
          <a:p>
            <a:pPr lvl="1"/>
            <a:r>
              <a:rPr lang="en-US" sz="2600" dirty="0"/>
              <a:t>"Finish" the tables</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5093" y="914400"/>
            <a:ext cx="3108657"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6194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09600"/>
            <a:ext cx="8229600" cy="5943600"/>
          </a:xfrm>
        </p:spPr>
        <p:txBody>
          <a:bodyPr>
            <a:normAutofit fontScale="92500" lnSpcReduction="20000"/>
          </a:bodyPr>
          <a:lstStyle/>
          <a:p>
            <a:r>
              <a:rPr lang="en-US" dirty="0"/>
              <a:t>Here are the resulting tables so that you can check your own results</a:t>
            </a:r>
            <a:r>
              <a:rPr lang="en-US" dirty="0" smtClean="0"/>
              <a:t>:</a:t>
            </a:r>
            <a:endParaRPr lang="en-US" dirty="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274320" lvl="1" indent="0">
              <a:buNone/>
            </a:pPr>
            <a:endParaRPr lang="en-US" dirty="0" smtClean="0"/>
          </a:p>
          <a:p>
            <a:pPr lvl="1"/>
            <a:endParaRPr lang="en-US" dirty="0"/>
          </a:p>
          <a:p>
            <a:pPr marL="0" indent="0">
              <a:buNone/>
            </a:pPr>
            <a:r>
              <a:rPr lang="en-US" b="1" dirty="0"/>
              <a:t>Note:</a:t>
            </a:r>
            <a:r>
              <a:rPr lang="en-US" dirty="0"/>
              <a:t> Once you have such a table - Excel calls it a Pivot Table - you can change the categories (variables) to be displayed by dragging them in and out of the table. Maybe you could try to experiment to create a percentage table relating salary level with gender (sex), i.e. work with </a:t>
            </a:r>
            <a:r>
              <a:rPr lang="en-US" i="1" dirty="0"/>
              <a:t>two</a:t>
            </a:r>
            <a:r>
              <a:rPr lang="en-US" dirty="0"/>
              <a:t> variables simultaneously.</a:t>
            </a:r>
          </a:p>
          <a:p>
            <a:pPr marL="0" indent="0">
              <a:buNone/>
            </a:pPr>
            <a:endParaRPr lang="en-US" dirty="0"/>
          </a:p>
        </p:txBody>
      </p:sp>
      <p:sp>
        <p:nvSpPr>
          <p:cNvPr id="4" name="Content Placeholder 2"/>
          <p:cNvSpPr txBox="1">
            <a:spLocks/>
          </p:cNvSpPr>
          <p:nvPr/>
        </p:nvSpPr>
        <p:spPr>
          <a:xfrm>
            <a:off x="533400" y="1219200"/>
            <a:ext cx="3965448" cy="3276600"/>
          </a:xfrm>
          <a:prstGeom prst="rect">
            <a:avLst/>
          </a:prstGeom>
        </p:spPr>
        <p:txBody>
          <a:bodyPr vert="horz">
            <a:normAutofit/>
          </a:bodyPr>
          <a:lstStyle>
            <a:lvl1pPr marL="457200" indent="-457200" algn="just" rtl="0" eaLnBrk="1" latinLnBrk="0" hangingPunct="1">
              <a:spcBef>
                <a:spcPts val="600"/>
              </a:spcBef>
              <a:buClr>
                <a:schemeClr val="accent2">
                  <a:lumMod val="50000"/>
                </a:schemeClr>
              </a:buClr>
              <a:buSzPct val="76000"/>
              <a:buFont typeface="Wingdings" pitchFamily="2" charset="2"/>
              <a:buChar char="Ø"/>
              <a:defRPr kumimoji="0" sz="2600" kern="1200">
                <a:solidFill>
                  <a:schemeClr val="tx1"/>
                </a:solidFill>
                <a:latin typeface="+mn-lt"/>
                <a:ea typeface="+mn-ea"/>
                <a:cs typeface="+mn-cs"/>
              </a:defRPr>
            </a:lvl1pPr>
            <a:lvl2pPr marL="617220" indent="-342900" algn="just" rtl="0" eaLnBrk="1" latinLnBrk="0" hangingPunct="1">
              <a:spcBef>
                <a:spcPts val="500"/>
              </a:spcBef>
              <a:buClr>
                <a:schemeClr val="accent2">
                  <a:lumMod val="50000"/>
                </a:schemeClr>
              </a:buClr>
              <a:buSzPct val="76000"/>
              <a:buFont typeface="Wingdings" pitchFamily="2" charset="2"/>
              <a:buChar char="§"/>
              <a:defRPr kumimoji="0" sz="2300" kern="1200">
                <a:solidFill>
                  <a:schemeClr val="tx1"/>
                </a:solidFill>
                <a:latin typeface="+mn-lt"/>
                <a:ea typeface="+mn-ea"/>
                <a:cs typeface="+mn-cs"/>
              </a:defRPr>
            </a:lvl2pPr>
            <a:lvl3pPr marL="937260" indent="-342900" algn="just" rtl="0" eaLnBrk="1" latinLnBrk="0" hangingPunct="1">
              <a:spcBef>
                <a:spcPts val="500"/>
              </a:spcBef>
              <a:buClr>
                <a:schemeClr val="accent2">
                  <a:lumMod val="50000"/>
                </a:schemeClr>
              </a:buClr>
              <a:buSzPct val="76000"/>
              <a:buFont typeface="Arial" pitchFamily="34" charset="0"/>
              <a:buChar char="•"/>
              <a:defRPr kumimoji="0" sz="2000" kern="1200">
                <a:solidFill>
                  <a:srgbClr val="321900"/>
                </a:solidFill>
                <a:latin typeface="+mn-lt"/>
                <a:ea typeface="+mn-ea"/>
                <a:cs typeface="+mn-cs"/>
              </a:defRPr>
            </a:lvl3pPr>
            <a:lvl4pPr marL="1097280" indent="-228600" algn="just" rtl="0" eaLnBrk="1" latinLnBrk="0" hangingPunct="1">
              <a:spcBef>
                <a:spcPts val="400"/>
              </a:spcBef>
              <a:buClr>
                <a:schemeClr val="accent2">
                  <a:lumMod val="50000"/>
                </a:schemeClr>
              </a:buClr>
              <a:buSzPct val="70000"/>
              <a:buFont typeface="Arial" pitchFamily="34" charset="0"/>
              <a:buChar char="•"/>
              <a:defRPr kumimoji="0" sz="1800" kern="1200">
                <a:solidFill>
                  <a:srgbClr val="321900"/>
                </a:solidFill>
                <a:latin typeface="+mn-lt"/>
                <a:ea typeface="+mn-ea"/>
                <a:cs typeface="+mn-cs"/>
              </a:defRPr>
            </a:lvl4pPr>
            <a:lvl5pPr marL="1371600" indent="-228600" algn="just" rtl="0" eaLnBrk="1" latinLnBrk="0" hangingPunct="1">
              <a:spcBef>
                <a:spcPts val="300"/>
              </a:spcBef>
              <a:buClr>
                <a:schemeClr val="accent2">
                  <a:lumMod val="50000"/>
                </a:schemeClr>
              </a:buClr>
              <a:buSzPct val="70000"/>
              <a:buFont typeface="Arial" pitchFamily="34" charset="0"/>
              <a:buChar char="•"/>
              <a:defRPr kumimoji="0" sz="1600" kern="1200">
                <a:solidFill>
                  <a:srgbClr val="321900"/>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42900" lvl="1" algn="l">
              <a:spcBef>
                <a:spcPts val="600"/>
              </a:spcBef>
              <a:buClr>
                <a:schemeClr val="accent1"/>
              </a:buClr>
            </a:pPr>
            <a:r>
              <a:rPr lang="en-US" sz="2200" dirty="0" smtClean="0"/>
              <a:t>Percentages of male/females in the survey</a:t>
            </a:r>
          </a:p>
          <a:p>
            <a:pPr algn="l">
              <a:buFont typeface="Wingdings" pitchFamily="2" charset="2"/>
              <a:buChar char="§"/>
            </a:pPr>
            <a:endParaRPr lang="en-US" dirty="0"/>
          </a:p>
        </p:txBody>
      </p:sp>
      <p:sp>
        <p:nvSpPr>
          <p:cNvPr id="5" name="Content Placeholder 3"/>
          <p:cNvSpPr txBox="1">
            <a:spLocks/>
          </p:cNvSpPr>
          <p:nvPr/>
        </p:nvSpPr>
        <p:spPr>
          <a:xfrm>
            <a:off x="4632198" y="1216152"/>
            <a:ext cx="4041648" cy="3203448"/>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rgbClr val="142F86"/>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142F86"/>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142F86"/>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142F86"/>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42900" lvl="1" indent="-342900">
              <a:spcBef>
                <a:spcPts val="600"/>
              </a:spcBef>
              <a:buClr>
                <a:schemeClr val="accent1"/>
              </a:buClr>
              <a:buFont typeface="Wingdings" pitchFamily="2" charset="2"/>
              <a:buChar char="§"/>
            </a:pPr>
            <a:r>
              <a:rPr lang="en-US" sz="2200" dirty="0" smtClean="0">
                <a:solidFill>
                  <a:schemeClr val="tx1"/>
                </a:solidFill>
              </a:rPr>
              <a:t>Percentages of job categories in the survey</a:t>
            </a:r>
          </a:p>
          <a:p>
            <a:pPr>
              <a:buFont typeface="Wingdings" pitchFamily="2" charset="2"/>
              <a:buChar char="§"/>
            </a:pPr>
            <a:endParaRPr lang="en-US"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133599"/>
            <a:ext cx="2832958" cy="1978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6693" y="2125716"/>
            <a:ext cx="3912657" cy="1911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6313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c">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542</TotalTime>
  <Words>3873</Words>
  <Application>Microsoft Office PowerPoint</Application>
  <PresentationFormat>On-screen Show (4:3)</PresentationFormat>
  <Paragraphs>494</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Origin</vt:lpstr>
      <vt:lpstr>Percentage Tables and Crosstabs</vt:lpstr>
      <vt:lpstr>Frequency Histograms for Categorical Variables</vt:lpstr>
      <vt:lpstr>Slide 3</vt:lpstr>
      <vt:lpstr>Slide 4</vt:lpstr>
      <vt:lpstr>Slide 5</vt:lpstr>
      <vt:lpstr>Slide 6</vt:lpstr>
      <vt:lpstr>Slide 7</vt:lpstr>
      <vt:lpstr>Slide 8</vt:lpstr>
      <vt:lpstr>Slide 9</vt:lpstr>
      <vt:lpstr>Percentage Tables</vt:lpstr>
      <vt:lpstr>Slide 11</vt:lpstr>
      <vt:lpstr>Slide 12</vt:lpstr>
      <vt:lpstr>Slide 13</vt:lpstr>
      <vt:lpstr>Slide 14</vt:lpstr>
      <vt:lpstr>Row and Column Percentage </vt:lpstr>
      <vt:lpstr>Slide 16</vt:lpstr>
      <vt:lpstr>Converting to Row Percentage </vt:lpstr>
      <vt:lpstr>Slide 18</vt:lpstr>
      <vt:lpstr>Slide 19</vt:lpstr>
      <vt:lpstr>Converting to Column Percentage</vt:lpstr>
      <vt:lpstr>When to use Row Percentages, when Column Percentages</vt:lpstr>
      <vt:lpstr>Slide 22</vt:lpstr>
      <vt:lpstr>Appendix: Converting to Percentages using Excel </vt:lpstr>
      <vt:lpstr>Slide 24</vt:lpstr>
      <vt:lpstr>Slide 25</vt:lpstr>
      <vt:lpstr>Practicing </vt:lpstr>
      <vt:lpstr>Crosstabs Tables</vt:lpstr>
      <vt:lpstr>Slide 28</vt:lpstr>
      <vt:lpstr>Slide 29</vt:lpstr>
      <vt:lpstr>Slide 30</vt:lpstr>
      <vt:lpstr>Slide 31</vt:lpstr>
      <vt:lpstr>Slide 32</vt:lpstr>
      <vt:lpstr>Slide 33</vt:lpstr>
      <vt:lpstr>Slide 34</vt:lpstr>
      <vt:lpstr>Slide 35</vt:lpstr>
      <vt:lpstr>Chi-Square Test for Crosstab Data</vt:lpstr>
      <vt:lpstr>Slide 37</vt:lpstr>
      <vt:lpstr>Actual versus Expected - the Theory </vt:lpstr>
      <vt:lpstr>Slide 39</vt:lpstr>
      <vt:lpstr>Slide 40</vt:lpstr>
      <vt:lpstr>Slide 41</vt:lpstr>
      <vt:lpstr>Slide 42</vt:lpstr>
      <vt:lpstr>Slide 43</vt:lpstr>
      <vt:lpstr>Actual versus Expected Values </vt:lpstr>
      <vt:lpstr>Slide 45</vt:lpstr>
      <vt:lpstr>Slide 46</vt:lpstr>
      <vt:lpstr> The Chi-Square Test</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Justin Bateh</cp:lastModifiedBy>
  <cp:revision>123</cp:revision>
  <dcterms:created xsi:type="dcterms:W3CDTF">2013-12-28T07:56:45Z</dcterms:created>
  <dcterms:modified xsi:type="dcterms:W3CDTF">2014-01-10T19:45:21Z</dcterms:modified>
</cp:coreProperties>
</file>