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4" r:id="rId38"/>
    <p:sldId id="293" r:id="rId39"/>
    <p:sldId id="295" r:id="rId40"/>
    <p:sldId id="296" r:id="rId41"/>
    <p:sldId id="297" r:id="rId42"/>
    <p:sldId id="298" r:id="rId43"/>
    <p:sldId id="299" r:id="rId44"/>
  </p:sldIdLst>
  <p:sldSz cx="9144000" cy="6858000" type="screen4x3"/>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321900"/>
    <a:srgbClr val="006666"/>
    <a:srgbClr val="008080"/>
    <a:srgbClr val="333300"/>
    <a:srgbClr val="142F8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60" d="100"/>
          <a:sy n="60" d="100"/>
        </p:scale>
        <p:origin x="-1434" y="-14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5FCD34-0D2B-4361-A54C-BA64E94263FE}" type="datetimeFigureOut">
              <a:rPr lang="en-US" smtClean="0"/>
              <a:pPr/>
              <a:t>1/10/2014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363630-93E2-4EAE-A6A4-9250D4282014}" type="slidenum">
              <a:rPr lang="en-US" smtClean="0"/>
              <a:pPr/>
              <a:t>‹#›</a:t>
            </a:fld>
            <a:endParaRPr lang="en-US"/>
          </a:p>
        </p:txBody>
      </p:sp>
    </p:spTree>
    <p:extLst>
      <p:ext uri="{BB962C8B-B14F-4D97-AF65-F5344CB8AC3E}">
        <p14:creationId xmlns:p14="http://schemas.microsoft.com/office/powerpoint/2010/main" xmlns="" val="2287605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63630-93E2-4EAE-A6A4-9250D4282014}" type="slidenum">
              <a:rPr lang="en-US" smtClean="0"/>
              <a:pPr/>
              <a:t>35</a:t>
            </a:fld>
            <a:endParaRPr lang="en-US"/>
          </a:p>
        </p:txBody>
      </p:sp>
    </p:spTree>
    <p:extLst>
      <p:ext uri="{BB962C8B-B14F-4D97-AF65-F5344CB8AC3E}">
        <p14:creationId xmlns:p14="http://schemas.microsoft.com/office/powerpoint/2010/main" xmlns="" val="804014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55031EE-BE9D-4C1A-8D83-928C98FA9702}" type="datetimeFigureOut">
              <a:rPr lang="en-US" smtClean="0"/>
              <a:pPr/>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E6F8F-52C3-41B2-B216-25F1AC2C2C9A}"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5031EE-BE9D-4C1A-8D83-928C98FA9702}" type="datetimeFigureOut">
              <a:rPr lang="en-US" smtClean="0"/>
              <a:pPr/>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E6F8F-52C3-41B2-B216-25F1AC2C2C9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5031EE-BE9D-4C1A-8D83-928C98FA9702}" type="datetimeFigureOut">
              <a:rPr lang="en-US" smtClean="0"/>
              <a:pPr/>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E6F8F-52C3-41B2-B216-25F1AC2C2C9A}"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219200"/>
            <a:ext cx="8229600" cy="4937760"/>
          </a:xfrm>
        </p:spPr>
        <p:txBody>
          <a:bodyPr/>
          <a:lstStyle>
            <a:lvl1pPr marL="457200" indent="-457200" algn="just">
              <a:buClr>
                <a:schemeClr val="accent2">
                  <a:lumMod val="50000"/>
                </a:schemeClr>
              </a:buClr>
              <a:buFont typeface="Wingdings" pitchFamily="2" charset="2"/>
              <a:buChar char="Ø"/>
              <a:defRPr/>
            </a:lvl1pPr>
            <a:lvl2pPr marL="617220" indent="-342900" algn="just">
              <a:buClr>
                <a:schemeClr val="accent2">
                  <a:lumMod val="50000"/>
                </a:schemeClr>
              </a:buClr>
              <a:buFont typeface="Wingdings" pitchFamily="2" charset="2"/>
              <a:buChar char="§"/>
              <a:defRPr>
                <a:solidFill>
                  <a:schemeClr val="tx1"/>
                </a:solidFill>
              </a:defRPr>
            </a:lvl2pPr>
            <a:lvl3pPr marL="937260" indent="-342900" algn="just">
              <a:buClr>
                <a:schemeClr val="accent2">
                  <a:lumMod val="50000"/>
                </a:schemeClr>
              </a:buClr>
              <a:buFont typeface="Arial" pitchFamily="34" charset="0"/>
              <a:buChar char="•"/>
              <a:defRPr>
                <a:solidFill>
                  <a:srgbClr val="321900"/>
                </a:solidFill>
              </a:defRPr>
            </a:lvl3pPr>
            <a:lvl4pPr marL="1097280" indent="-228600" algn="just">
              <a:buClr>
                <a:schemeClr val="accent2">
                  <a:lumMod val="50000"/>
                </a:schemeClr>
              </a:buClr>
              <a:buFont typeface="Arial" pitchFamily="34" charset="0"/>
              <a:buChar char="•"/>
              <a:defRPr>
                <a:solidFill>
                  <a:srgbClr val="321900"/>
                </a:solidFill>
              </a:defRPr>
            </a:lvl4pPr>
            <a:lvl5pPr marL="1371600" indent="-228600" algn="just">
              <a:buClr>
                <a:schemeClr val="accent2">
                  <a:lumMod val="50000"/>
                </a:schemeClr>
              </a:buClr>
              <a:buFont typeface="Arial" pitchFamily="34" charset="0"/>
              <a:buChar char="•"/>
              <a:defRPr>
                <a:solidFill>
                  <a:srgbClr val="321900"/>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3" name="Title 2"/>
          <p:cNvSpPr>
            <a:spLocks noGrp="1"/>
          </p:cNvSpPr>
          <p:nvPr>
            <p:ph type="title"/>
          </p:nvPr>
        </p:nvSpPr>
        <p:spPr/>
        <p:txBody>
          <a:bodyPr>
            <a:normAutofit/>
          </a:bodyPr>
          <a:lstStyle>
            <a:lvl1pPr>
              <a:defRPr sz="4000" b="1">
                <a:solidFill>
                  <a:srgbClr val="006666"/>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609600"/>
            <a:ext cx="8229600" cy="5775960"/>
          </a:xfrm>
        </p:spPr>
        <p:txBody>
          <a:bodyPr/>
          <a:lstStyle>
            <a:lvl1pPr marL="457200" indent="-457200" algn="just">
              <a:buClr>
                <a:schemeClr val="accent2">
                  <a:lumMod val="50000"/>
                </a:schemeClr>
              </a:buClr>
              <a:buFont typeface="Wingdings" pitchFamily="2" charset="2"/>
              <a:buChar char="Ø"/>
              <a:defRPr/>
            </a:lvl1pPr>
            <a:lvl2pPr marL="617220" indent="-342900" algn="just">
              <a:buClr>
                <a:schemeClr val="accent2">
                  <a:lumMod val="50000"/>
                </a:schemeClr>
              </a:buClr>
              <a:buFont typeface="Wingdings" pitchFamily="2" charset="2"/>
              <a:buChar char="§"/>
              <a:defRPr>
                <a:solidFill>
                  <a:schemeClr val="tx1"/>
                </a:solidFill>
              </a:defRPr>
            </a:lvl2pPr>
            <a:lvl3pPr marL="937260" indent="-342900" algn="just">
              <a:buClr>
                <a:schemeClr val="accent2">
                  <a:lumMod val="50000"/>
                </a:schemeClr>
              </a:buClr>
              <a:buFont typeface="Arial" pitchFamily="34" charset="0"/>
              <a:buChar char="•"/>
              <a:defRPr>
                <a:solidFill>
                  <a:srgbClr val="321900"/>
                </a:solidFill>
              </a:defRPr>
            </a:lvl3pPr>
            <a:lvl4pPr marL="1097280" indent="-228600" algn="just">
              <a:buClr>
                <a:schemeClr val="accent2">
                  <a:lumMod val="50000"/>
                </a:schemeClr>
              </a:buClr>
              <a:buFont typeface="Arial" pitchFamily="34" charset="0"/>
              <a:buChar char="•"/>
              <a:defRPr>
                <a:solidFill>
                  <a:srgbClr val="321900"/>
                </a:solidFill>
              </a:defRPr>
            </a:lvl4pPr>
            <a:lvl5pPr marL="1371600" indent="-228600" algn="just">
              <a:buClr>
                <a:schemeClr val="accent2">
                  <a:lumMod val="50000"/>
                </a:schemeClr>
              </a:buClr>
              <a:buFont typeface="Arial" pitchFamily="34" charset="0"/>
              <a:buChar char="•"/>
              <a:defRPr>
                <a:solidFill>
                  <a:srgbClr val="321900"/>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xmlns="" val="5922337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055031EE-BE9D-4C1A-8D83-928C98FA9702}" type="datetimeFigureOut">
              <a:rPr lang="en-US" smtClean="0"/>
              <a:pPr/>
              <a:t>1/10/2014</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DD6E6F8F-52C3-41B2-B216-25F1AC2C2C9A}"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55031EE-BE9D-4C1A-8D83-928C98FA9702}" type="datetimeFigureOut">
              <a:rPr lang="en-US" smtClean="0"/>
              <a:pPr/>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E6F8F-52C3-41B2-B216-25F1AC2C2C9A}"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55031EE-BE9D-4C1A-8D83-928C98FA9702}" type="datetimeFigureOut">
              <a:rPr lang="en-US" smtClean="0"/>
              <a:pPr/>
              <a:t>1/10/2014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6E6F8F-52C3-41B2-B216-25F1AC2C2C9A}"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55031EE-BE9D-4C1A-8D83-928C98FA9702}" type="datetimeFigureOut">
              <a:rPr lang="en-US" smtClean="0"/>
              <a:pPr/>
              <a:t>1/10/2014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6E6F8F-52C3-41B2-B216-25F1AC2C2C9A}"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031EE-BE9D-4C1A-8D83-928C98FA9702}" type="datetimeFigureOut">
              <a:rPr lang="en-US" smtClean="0"/>
              <a:pPr/>
              <a:t>1/10/2014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6E6F8F-52C3-41B2-B216-25F1AC2C2C9A}"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55031EE-BE9D-4C1A-8D83-928C98FA9702}" type="datetimeFigureOut">
              <a:rPr lang="en-US" smtClean="0"/>
              <a:pPr/>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E6F8F-52C3-41B2-B216-25F1AC2C2C9A}"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55031EE-BE9D-4C1A-8D83-928C98FA9702}" type="datetimeFigureOut">
              <a:rPr lang="en-US" smtClean="0"/>
              <a:pPr/>
              <a:t>1/10/2014</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D6E6F8F-52C3-41B2-B216-25F1AC2C2C9A}"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iming>
    <p:tnLst>
      <p:par>
        <p:cTn id="1" dur="indefinite" restart="never" nodeType="tmRoot"/>
      </p:par>
    </p:tnLst>
  </p:timing>
  <p:txStyles>
    <p:titleStyle>
      <a:lvl1pPr algn="l" rtl="0" eaLnBrk="1" latinLnBrk="0" hangingPunct="1">
        <a:spcBef>
          <a:spcPct val="0"/>
        </a:spcBef>
        <a:buNone/>
        <a:defRPr kumimoji="0" sz="3600" kern="1200">
          <a:solidFill>
            <a:srgbClr val="333300"/>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rgbClr val="142F86"/>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rgbClr val="142F86"/>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rgbClr val="142F86"/>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rgbClr val="142F86"/>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mathcs.org/statistics/course/00-data/life.xls" TargetMode="Externa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mathcs.org/statistics/course/00-data/employeenumeric.xl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smtClean="0">
                <a:effectLst>
                  <a:outerShdw blurRad="38100" dist="38100" dir="2700000" algn="tl">
                    <a:srgbClr val="000000">
                      <a:alpha val="43137"/>
                    </a:srgbClr>
                  </a:outerShdw>
                </a:effectLst>
              </a:rPr>
              <a:t>Relations </a:t>
            </a:r>
            <a:r>
              <a:rPr lang="en-US" sz="3600" b="1" dirty="0">
                <a:effectLst>
                  <a:outerShdw blurRad="38100" dist="38100" dir="2700000" algn="tl">
                    <a:srgbClr val="000000">
                      <a:alpha val="43137"/>
                    </a:srgbClr>
                  </a:outerShdw>
                </a:effectLst>
              </a:rPr>
              <a:t>between Variables</a:t>
            </a:r>
          </a:p>
        </p:txBody>
      </p:sp>
      <p:sp>
        <p:nvSpPr>
          <p:cNvPr id="3" name="Subtitle 2"/>
          <p:cNvSpPr>
            <a:spLocks noGrp="1"/>
          </p:cNvSpPr>
          <p:nvPr>
            <p:ph type="subTitle" idx="1"/>
          </p:nvPr>
        </p:nvSpPr>
        <p:spPr>
          <a:xfrm>
            <a:off x="1219200" y="5124450"/>
            <a:ext cx="6858000" cy="971550"/>
          </a:xfrm>
        </p:spPr>
        <p:txBody>
          <a:bodyPr>
            <a:normAutofit fontScale="92500" lnSpcReduction="20000"/>
          </a:bodyPr>
          <a:lstStyle/>
          <a:p>
            <a:r>
              <a:rPr lang="en-US" dirty="0" smtClean="0"/>
              <a:t>  By Dr. Justin </a:t>
            </a:r>
            <a:r>
              <a:rPr lang="en-US" dirty="0" err="1" smtClean="0"/>
              <a:t>Bateh</a:t>
            </a:r>
            <a:r>
              <a:rPr lang="en-US" dirty="0" smtClean="0"/>
              <a:t>, Florida State College at Jacksonville &amp;</a:t>
            </a:r>
          </a:p>
          <a:p>
            <a:r>
              <a:rPr lang="en-US" dirty="0" smtClean="0"/>
              <a:t>        Dr. Bert </a:t>
            </a:r>
            <a:r>
              <a:rPr lang="en-US" dirty="0" err="1" smtClean="0"/>
              <a:t>Wachsmuth</a:t>
            </a:r>
            <a:r>
              <a:rPr lang="en-US" dirty="0" smtClean="0"/>
              <a:t>, Seton Hall University</a:t>
            </a:r>
          </a:p>
          <a:p>
            <a:r>
              <a:rPr lang="en-US" dirty="0" smtClean="0"/>
              <a:t> </a:t>
            </a:r>
            <a:endParaRPr lang="en-US" dirty="0"/>
          </a:p>
        </p:txBody>
      </p:sp>
    </p:spTree>
    <p:extLst>
      <p:ext uri="{BB962C8B-B14F-4D97-AF65-F5344CB8AC3E}">
        <p14:creationId xmlns:p14="http://schemas.microsoft.com/office/powerpoint/2010/main" xmlns="" val="433472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dirty="0"/>
              <a:t>Find an empty cell anywhere in your spreadsheet</a:t>
            </a:r>
          </a:p>
          <a:p>
            <a:pPr lvl="1" algn="l"/>
            <a:r>
              <a:rPr lang="en-US" dirty="0"/>
              <a:t>Type </a:t>
            </a:r>
            <a:br>
              <a:rPr lang="en-US" dirty="0"/>
            </a:br>
            <a:r>
              <a:rPr lang="en-US" dirty="0"/>
              <a:t>   =CORREL(</a:t>
            </a:r>
          </a:p>
          <a:p>
            <a:pPr lvl="1" algn="l"/>
            <a:r>
              <a:rPr lang="en-US" dirty="0"/>
              <a:t>Select the first input range (corresponding to the salary) by dragging the mouse across all cells containing numbers in the "Salary" column</a:t>
            </a:r>
          </a:p>
          <a:p>
            <a:pPr lvl="1" algn="l"/>
            <a:r>
              <a:rPr lang="en-US" dirty="0"/>
              <a:t>Type </a:t>
            </a:r>
            <a:br>
              <a:rPr lang="en-US" dirty="0"/>
            </a:br>
            <a:r>
              <a:rPr lang="en-US" dirty="0"/>
              <a:t>   ,</a:t>
            </a:r>
            <a:br>
              <a:rPr lang="en-US" dirty="0"/>
            </a:br>
            <a:r>
              <a:rPr lang="en-US" dirty="0"/>
              <a:t>(a comma)</a:t>
            </a:r>
          </a:p>
          <a:p>
            <a:pPr lvl="1" algn="l"/>
            <a:r>
              <a:rPr lang="en-US" dirty="0"/>
              <a:t>Select the second input range (corresponding to the months on the job) by dragging the mouse across the "Years of Education" column containing numbers</a:t>
            </a:r>
          </a:p>
          <a:p>
            <a:pPr lvl="1" algn="l"/>
            <a:r>
              <a:rPr lang="en-US" dirty="0"/>
              <a:t>Type </a:t>
            </a:r>
            <a:br>
              <a:rPr lang="en-US" dirty="0"/>
            </a:br>
            <a:r>
              <a:rPr lang="en-US" dirty="0"/>
              <a:t>   )</a:t>
            </a:r>
            <a:br>
              <a:rPr lang="en-US" dirty="0"/>
            </a:br>
            <a:r>
              <a:rPr lang="en-US" dirty="0"/>
              <a:t>and hit RETURN</a:t>
            </a:r>
          </a:p>
          <a:p>
            <a:endParaRPr lang="en-US" dirty="0"/>
          </a:p>
        </p:txBody>
      </p:sp>
    </p:spTree>
    <p:extLst>
      <p:ext uri="{BB962C8B-B14F-4D97-AF65-F5344CB8AC3E}">
        <p14:creationId xmlns:p14="http://schemas.microsoft.com/office/powerpoint/2010/main" xmlns="" val="3204704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Autofit/>
          </a:bodyPr>
          <a:lstStyle/>
          <a:p>
            <a:r>
              <a:rPr lang="en-US" sz="2000" dirty="0"/>
              <a:t>Excel will compute the correlation coefficient. In our example, it turn out that the correlation coefficient for this data is </a:t>
            </a:r>
            <a:r>
              <a:rPr lang="en-US" sz="2000" dirty="0" smtClean="0"/>
              <a:t>0.66</a:t>
            </a:r>
          </a:p>
          <a:p>
            <a:endParaRPr lang="en-US" sz="2000" dirty="0"/>
          </a:p>
          <a:p>
            <a:endParaRPr lang="en-US" sz="2000" dirty="0" smtClean="0"/>
          </a:p>
          <a:p>
            <a:endParaRPr lang="en-US" sz="2000" dirty="0"/>
          </a:p>
          <a:p>
            <a:endParaRPr lang="en-US" sz="2000" dirty="0" smtClean="0"/>
          </a:p>
          <a:p>
            <a:pPr marL="0" indent="0">
              <a:buNone/>
            </a:pPr>
            <a:endParaRPr lang="en-US" sz="2000" dirty="0" smtClean="0"/>
          </a:p>
          <a:p>
            <a:endParaRPr lang="en-US" sz="2000" dirty="0"/>
          </a:p>
          <a:p>
            <a:r>
              <a:rPr lang="en-US" sz="2000" dirty="0"/>
              <a:t>Since the correlation coefficient is 0.66 it means that there is indeed some positive relation between years of schooling and salary earnings. But since the value is not that close to +1.0, the relationship is not strong.</a:t>
            </a:r>
          </a:p>
          <a:p>
            <a:r>
              <a:rPr lang="en-US" sz="2000" dirty="0"/>
              <a:t>In the next sections we will introduce a more detailed analysis, which will allow us to not only to determine whether or not there is a linear relation, but also to compute the exact equation of that linear relation, which we can in turn use to make predictions. So, I hope that motivates you enough to read on.</a:t>
            </a:r>
          </a:p>
          <a:p>
            <a:endParaRPr lang="en-US" sz="20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1378278"/>
            <a:ext cx="5810250" cy="207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43338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10000"/>
          </a:bodyPr>
          <a:lstStyle/>
          <a:p>
            <a:r>
              <a:rPr lang="en-US" dirty="0"/>
              <a:t>So far we have seen how to determine whether two variables are independent (Chi-Square test for categorical variables) or </a:t>
            </a:r>
            <a:r>
              <a:rPr lang="en-US" dirty="0" smtClean="0"/>
              <a:t>linearly </a:t>
            </a:r>
            <a:r>
              <a:rPr lang="en-US" dirty="0"/>
              <a:t>related (correlation coefficient for numeric variables). In this section we will investigate the exact nature of the relationship, if any, </a:t>
            </a:r>
            <a:r>
              <a:rPr lang="en-US" i="1" dirty="0"/>
              <a:t>graphically</a:t>
            </a:r>
            <a:r>
              <a:rPr lang="en-US" dirty="0"/>
              <a:t>.</a:t>
            </a:r>
          </a:p>
          <a:p>
            <a:r>
              <a:rPr lang="en-US" dirty="0"/>
              <a:t>We will, in particular, look at situations where there is a (suspected) causal relationship where one variable causes particular values of another variable. In other words, we will look at situations where two variables are related in such a way that if one is known the other one can be computed.  In such cases, "scatter plots" are a convenient tool to represent both variables and their (possible) relationship.</a:t>
            </a:r>
          </a:p>
          <a:p>
            <a:endParaRPr lang="en-US" dirty="0"/>
          </a:p>
        </p:txBody>
      </p:sp>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Scatter Plots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995652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838200"/>
            <a:ext cx="8229600" cy="5318760"/>
          </a:xfrm>
        </p:spPr>
        <p:txBody>
          <a:bodyPr>
            <a:normAutofit/>
          </a:bodyPr>
          <a:lstStyle/>
          <a:p>
            <a:r>
              <a:rPr lang="en-US" sz="1700" dirty="0"/>
              <a:t>If there is a relationship between two variables in such a way that knowledge of the first allows the computation or prediction of the second, then the first variable is called the independent variable - usually denoted by x - while the second is called the dependent variable - usually denoted by y.</a:t>
            </a:r>
          </a:p>
          <a:p>
            <a:r>
              <a:rPr lang="en-US" sz="1700" b="1" dirty="0"/>
              <a:t>Note</a:t>
            </a:r>
            <a:r>
              <a:rPr lang="en-US" sz="1700" dirty="0"/>
              <a:t>: in practice, the independent variable often refers to a time </a:t>
            </a:r>
            <a:r>
              <a:rPr lang="en-US" sz="1700" i="1" dirty="0"/>
              <a:t>prior</a:t>
            </a:r>
            <a:r>
              <a:rPr lang="en-US" sz="1700" dirty="0"/>
              <a:t> to that of the dependent variable.</a:t>
            </a:r>
          </a:p>
          <a:p>
            <a:pPr marL="0" indent="0">
              <a:buNone/>
            </a:pPr>
            <a:r>
              <a:rPr lang="en-US" sz="2000" b="1" i="1" dirty="0">
                <a:solidFill>
                  <a:srgbClr val="C00000"/>
                </a:solidFill>
                <a:latin typeface="+mj-lt"/>
              </a:rPr>
              <a:t>Example</a:t>
            </a:r>
            <a:r>
              <a:rPr lang="en-US" sz="2000" i="1" dirty="0">
                <a:solidFill>
                  <a:srgbClr val="C00000"/>
                </a:solidFill>
                <a:latin typeface="+mj-lt"/>
              </a:rPr>
              <a:t>:</a:t>
            </a:r>
            <a:r>
              <a:rPr lang="en-US" sz="1700" i="1" dirty="0"/>
              <a:t> A group of 11 students was selected at random and asked for their high school GPA and their freshmen GPA in college the subsequent year. The results were:</a:t>
            </a:r>
            <a:endParaRPr lang="en-US" sz="1700" dirty="0"/>
          </a:p>
          <a:p>
            <a:endParaRPr lang="en-US" sz="1700" dirty="0"/>
          </a:p>
        </p:txBody>
      </p:sp>
      <p:sp>
        <p:nvSpPr>
          <p:cNvPr id="3" name="Title 2"/>
          <p:cNvSpPr>
            <a:spLocks noGrp="1"/>
          </p:cNvSpPr>
          <p:nvPr>
            <p:ph type="title"/>
          </p:nvPr>
        </p:nvSpPr>
        <p:spPr/>
        <p:txBody>
          <a:bodyPr anchor="t">
            <a:normAutofit fontScale="90000"/>
          </a:bodyPr>
          <a:lstStyle/>
          <a:p>
            <a:r>
              <a:rPr lang="en-US" i="1" dirty="0">
                <a:solidFill>
                  <a:srgbClr val="002060"/>
                </a:solidFill>
              </a:rPr>
              <a:t>Dependent and Independent Variables</a:t>
            </a:r>
            <a:br>
              <a:rPr lang="en-US" i="1" dirty="0">
                <a:solidFill>
                  <a:srgbClr val="002060"/>
                </a:solidFill>
              </a:rPr>
            </a:br>
            <a:endParaRPr lang="en-US" dirty="0">
              <a:solidFill>
                <a:srgbClr val="002060"/>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881673861"/>
              </p:ext>
            </p:extLst>
          </p:nvPr>
        </p:nvGraphicFramePr>
        <p:xfrm>
          <a:off x="1219201" y="3171102"/>
          <a:ext cx="3352799" cy="3364230"/>
        </p:xfrm>
        <a:graphic>
          <a:graphicData uri="http://schemas.openxmlformats.org/drawingml/2006/table">
            <a:tbl>
              <a:tblPr firstRow="1" firstCol="1" bandRow="1"/>
              <a:tblGrid>
                <a:gridCol w="1117599"/>
                <a:gridCol w="1210734"/>
                <a:gridCol w="1024466"/>
              </a:tblGrid>
              <a:tr h="486915">
                <a:tc>
                  <a:txBody>
                    <a:bodyPr/>
                    <a:lstStyle/>
                    <a:p>
                      <a:pPr marL="0" marR="0" algn="ctr">
                        <a:lnSpc>
                          <a:spcPct val="115000"/>
                        </a:lnSpc>
                        <a:spcBef>
                          <a:spcPts val="0"/>
                        </a:spcBef>
                        <a:spcAft>
                          <a:spcPts val="1000"/>
                        </a:spcAft>
                      </a:pPr>
                      <a:r>
                        <a:rPr lang="en-US" sz="1500" b="1" dirty="0">
                          <a:effectLst/>
                          <a:latin typeface="Calibri"/>
                          <a:ea typeface="Calibri"/>
                          <a:cs typeface="Times New Roman"/>
                        </a:rPr>
                        <a:t>Student</a:t>
                      </a:r>
                      <a:endParaRPr lang="en-US" sz="1500" dirty="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500" b="1">
                          <a:effectLst/>
                          <a:latin typeface="Calibri"/>
                          <a:ea typeface="Calibri"/>
                          <a:cs typeface="Times New Roman"/>
                        </a:rPr>
                        <a:t>High School GPA</a:t>
                      </a:r>
                      <a:endParaRPr lang="en-US" sz="150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500" b="1" dirty="0">
                          <a:effectLst/>
                          <a:latin typeface="Calibri"/>
                          <a:ea typeface="Calibri"/>
                          <a:cs typeface="Times New Roman"/>
                        </a:rPr>
                        <a:t>Freshmen GPA</a:t>
                      </a:r>
                      <a:endParaRPr lang="en-US" sz="1500" dirty="0">
                        <a:effectLst/>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314">
                <a:tc>
                  <a:txBody>
                    <a:bodyPr/>
                    <a:lstStyle/>
                    <a:p>
                      <a:pPr marL="0" marR="0" algn="ctr">
                        <a:lnSpc>
                          <a:spcPct val="115000"/>
                        </a:lnSpc>
                        <a:spcBef>
                          <a:spcPts val="0"/>
                        </a:spcBef>
                        <a:spcAft>
                          <a:spcPts val="1000"/>
                        </a:spcAft>
                      </a:pPr>
                      <a:r>
                        <a:rPr lang="en-US" sz="1500">
                          <a:effectLst/>
                          <a:latin typeface="Calibri"/>
                          <a:ea typeface="Calibri"/>
                          <a:cs typeface="Times New Roman"/>
                        </a:rPr>
                        <a:t>1</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500" dirty="0">
                          <a:effectLst/>
                          <a:latin typeface="Calibri"/>
                          <a:ea typeface="Calibri"/>
                          <a:cs typeface="Times New Roman"/>
                        </a:rPr>
                        <a:t>2.0</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500">
                          <a:effectLst/>
                          <a:latin typeface="Calibri"/>
                          <a:ea typeface="Calibri"/>
                          <a:cs typeface="Times New Roman"/>
                        </a:rPr>
                        <a:t>1.6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314">
                <a:tc>
                  <a:txBody>
                    <a:bodyPr/>
                    <a:lstStyle/>
                    <a:p>
                      <a:pPr marL="0" marR="0" algn="ctr">
                        <a:lnSpc>
                          <a:spcPct val="115000"/>
                        </a:lnSpc>
                        <a:spcBef>
                          <a:spcPts val="0"/>
                        </a:spcBef>
                        <a:spcAft>
                          <a:spcPts val="1000"/>
                        </a:spcAft>
                      </a:pPr>
                      <a:r>
                        <a:rPr lang="en-US" sz="1500">
                          <a:effectLst/>
                          <a:latin typeface="Calibri"/>
                          <a:ea typeface="Calibri"/>
                          <a:cs typeface="Times New Roman"/>
                        </a:rPr>
                        <a:t>2</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500">
                          <a:effectLst/>
                          <a:latin typeface="Calibri"/>
                          <a:ea typeface="Calibri"/>
                          <a:cs typeface="Times New Roman"/>
                        </a:rPr>
                        <a:t>2.2</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500">
                          <a:effectLst/>
                          <a:latin typeface="Calibri"/>
                          <a:ea typeface="Calibri"/>
                          <a:cs typeface="Times New Roman"/>
                        </a:rPr>
                        <a:t>2.0</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314">
                <a:tc>
                  <a:txBody>
                    <a:bodyPr/>
                    <a:lstStyle/>
                    <a:p>
                      <a:pPr marL="0" marR="0" algn="ctr">
                        <a:lnSpc>
                          <a:spcPct val="115000"/>
                        </a:lnSpc>
                        <a:spcBef>
                          <a:spcPts val="0"/>
                        </a:spcBef>
                        <a:spcAft>
                          <a:spcPts val="1000"/>
                        </a:spcAft>
                      </a:pPr>
                      <a:r>
                        <a:rPr lang="en-US" sz="1500">
                          <a:effectLst/>
                          <a:latin typeface="Calibri"/>
                          <a:ea typeface="Calibri"/>
                          <a:cs typeface="Times New Roman"/>
                        </a:rPr>
                        <a:t>3</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500">
                          <a:effectLst/>
                          <a:latin typeface="Calibri"/>
                          <a:ea typeface="Calibri"/>
                          <a:cs typeface="Times New Roman"/>
                        </a:rPr>
                        <a:t>2.6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500">
                          <a:effectLst/>
                          <a:latin typeface="Calibri"/>
                          <a:ea typeface="Calibri"/>
                          <a:cs typeface="Times New Roman"/>
                        </a:rPr>
                        <a:t>1.8</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314">
                <a:tc>
                  <a:txBody>
                    <a:bodyPr/>
                    <a:lstStyle/>
                    <a:p>
                      <a:pPr marL="0" marR="0" algn="ctr">
                        <a:lnSpc>
                          <a:spcPct val="115000"/>
                        </a:lnSpc>
                        <a:spcBef>
                          <a:spcPts val="0"/>
                        </a:spcBef>
                        <a:spcAft>
                          <a:spcPts val="1000"/>
                        </a:spcAft>
                      </a:pPr>
                      <a:r>
                        <a:rPr lang="en-US" sz="1500">
                          <a:effectLst/>
                          <a:latin typeface="Calibri"/>
                          <a:ea typeface="Calibri"/>
                          <a:cs typeface="Times New Roman"/>
                        </a:rPr>
                        <a:t>4</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500">
                          <a:effectLst/>
                          <a:latin typeface="Calibri"/>
                          <a:ea typeface="Calibri"/>
                          <a:cs typeface="Times New Roman"/>
                        </a:rPr>
                        <a:t>2.7</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500">
                          <a:effectLst/>
                          <a:latin typeface="Calibri"/>
                          <a:ea typeface="Calibri"/>
                          <a:cs typeface="Times New Roman"/>
                        </a:rPr>
                        <a:t>2.8</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314">
                <a:tc>
                  <a:txBody>
                    <a:bodyPr/>
                    <a:lstStyle/>
                    <a:p>
                      <a:pPr marL="0" marR="0" algn="ctr">
                        <a:lnSpc>
                          <a:spcPct val="115000"/>
                        </a:lnSpc>
                      </a:pPr>
                      <a:r>
                        <a:rPr lang="en-US" sz="1500">
                          <a:effectLst/>
                          <a:latin typeface="Calibri"/>
                          <a:ea typeface="Times New Roman"/>
                        </a:rPr>
                        <a:t>5</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pPr>
                      <a:r>
                        <a:rPr lang="en-US" sz="1500" dirty="0">
                          <a:effectLst/>
                          <a:latin typeface="Calibri"/>
                          <a:ea typeface="Times New Roman"/>
                        </a:rPr>
                        <a:t>2.8</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pPr>
                      <a:r>
                        <a:rPr lang="en-US" sz="1500">
                          <a:effectLst/>
                          <a:latin typeface="Calibri"/>
                          <a:ea typeface="Times New Roman"/>
                        </a:rPr>
                        <a:t>2.1</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314">
                <a:tc>
                  <a:txBody>
                    <a:bodyPr/>
                    <a:lstStyle/>
                    <a:p>
                      <a:pPr marL="0" marR="0" algn="ctr">
                        <a:lnSpc>
                          <a:spcPct val="115000"/>
                        </a:lnSpc>
                      </a:pPr>
                      <a:r>
                        <a:rPr lang="en-US" sz="1500">
                          <a:effectLst/>
                          <a:latin typeface="Calibri"/>
                          <a:ea typeface="Times New Roman"/>
                        </a:rPr>
                        <a:t>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pPr>
                      <a:r>
                        <a:rPr lang="en-US" sz="1500">
                          <a:effectLst/>
                          <a:latin typeface="Calibri"/>
                          <a:ea typeface="Times New Roman"/>
                        </a:rPr>
                        <a:t>3.1</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pPr>
                      <a:r>
                        <a:rPr lang="en-US" sz="1500">
                          <a:effectLst/>
                          <a:latin typeface="Calibri"/>
                          <a:ea typeface="Times New Roman"/>
                        </a:rPr>
                        <a:t>2.0</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314">
                <a:tc>
                  <a:txBody>
                    <a:bodyPr/>
                    <a:lstStyle/>
                    <a:p>
                      <a:pPr marL="0" marR="0" algn="ctr">
                        <a:lnSpc>
                          <a:spcPct val="115000"/>
                        </a:lnSpc>
                      </a:pPr>
                      <a:r>
                        <a:rPr lang="en-US" sz="1500">
                          <a:effectLst/>
                          <a:latin typeface="Calibri"/>
                          <a:ea typeface="Times New Roman"/>
                        </a:rPr>
                        <a:t>7</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pPr>
                      <a:r>
                        <a:rPr lang="en-US" sz="1500">
                          <a:effectLst/>
                          <a:latin typeface="Calibri"/>
                          <a:ea typeface="Times New Roman"/>
                        </a:rPr>
                        <a:t>2.9</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pPr>
                      <a:r>
                        <a:rPr lang="en-US" sz="1500">
                          <a:effectLst/>
                          <a:latin typeface="Calibri"/>
                          <a:ea typeface="Times New Roman"/>
                        </a:rPr>
                        <a:t>2.6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314">
                <a:tc>
                  <a:txBody>
                    <a:bodyPr/>
                    <a:lstStyle/>
                    <a:p>
                      <a:pPr marL="0" marR="0" algn="ctr">
                        <a:lnSpc>
                          <a:spcPct val="115000"/>
                        </a:lnSpc>
                      </a:pPr>
                      <a:r>
                        <a:rPr lang="en-US" sz="1500">
                          <a:effectLst/>
                          <a:latin typeface="Calibri"/>
                          <a:ea typeface="Times New Roman"/>
                        </a:rPr>
                        <a:t>8</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pPr>
                      <a:r>
                        <a:rPr lang="en-US" sz="1500">
                          <a:effectLst/>
                          <a:latin typeface="Calibri"/>
                          <a:ea typeface="Times New Roman"/>
                        </a:rPr>
                        <a:t>3.2</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pPr>
                      <a:r>
                        <a:rPr lang="en-US" sz="1500">
                          <a:effectLst/>
                          <a:latin typeface="Calibri"/>
                          <a:ea typeface="Times New Roman"/>
                        </a:rPr>
                        <a:t>2.2</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314">
                <a:tc>
                  <a:txBody>
                    <a:bodyPr/>
                    <a:lstStyle/>
                    <a:p>
                      <a:pPr marL="0" marR="0" algn="ctr">
                        <a:lnSpc>
                          <a:spcPct val="115000"/>
                        </a:lnSpc>
                      </a:pPr>
                      <a:r>
                        <a:rPr lang="en-US" sz="1500">
                          <a:effectLst/>
                          <a:latin typeface="Calibri"/>
                          <a:ea typeface="Times New Roman"/>
                        </a:rPr>
                        <a:t>9</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pPr>
                      <a:r>
                        <a:rPr lang="en-US" sz="1500">
                          <a:effectLst/>
                          <a:latin typeface="Calibri"/>
                          <a:ea typeface="Times New Roman"/>
                        </a:rPr>
                        <a:t>3.3</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pPr>
                      <a:r>
                        <a:rPr lang="en-US" sz="1500">
                          <a:effectLst/>
                          <a:latin typeface="Calibri"/>
                          <a:ea typeface="Times New Roman"/>
                        </a:rPr>
                        <a:t>2.6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314">
                <a:tc>
                  <a:txBody>
                    <a:bodyPr/>
                    <a:lstStyle/>
                    <a:p>
                      <a:pPr marL="0" marR="0" algn="ctr">
                        <a:lnSpc>
                          <a:spcPct val="115000"/>
                        </a:lnSpc>
                      </a:pPr>
                      <a:r>
                        <a:rPr lang="en-US" sz="1500">
                          <a:effectLst/>
                          <a:latin typeface="Calibri"/>
                          <a:ea typeface="Times New Roman"/>
                        </a:rPr>
                        <a:t>10</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pPr>
                      <a:r>
                        <a:rPr lang="en-US" sz="1500">
                          <a:effectLst/>
                          <a:latin typeface="Calibri"/>
                          <a:ea typeface="Times New Roman"/>
                        </a:rPr>
                        <a:t>3.6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pPr>
                      <a:r>
                        <a:rPr lang="en-US" sz="1500" dirty="0">
                          <a:effectLst/>
                          <a:latin typeface="Calibri"/>
                          <a:ea typeface="Times New Roman"/>
                        </a:rPr>
                        <a:t>3.0</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Content Placeholder 1"/>
          <p:cNvSpPr txBox="1">
            <a:spLocks/>
          </p:cNvSpPr>
          <p:nvPr/>
        </p:nvSpPr>
        <p:spPr>
          <a:xfrm>
            <a:off x="4711262" y="3426372"/>
            <a:ext cx="3657600" cy="3108960"/>
          </a:xfrm>
          <a:prstGeom prst="rect">
            <a:avLst/>
          </a:prstGeom>
        </p:spPr>
        <p:txBody>
          <a:bodyPr vert="horz">
            <a:normAutofit/>
          </a:bodyPr>
          <a:lstStyle>
            <a:lvl1pPr marL="457200" indent="-457200" algn="just" rtl="0" eaLnBrk="1" latinLnBrk="0" hangingPunct="1">
              <a:spcBef>
                <a:spcPts val="600"/>
              </a:spcBef>
              <a:buClr>
                <a:schemeClr val="accent2">
                  <a:lumMod val="50000"/>
                </a:schemeClr>
              </a:buClr>
              <a:buSzPct val="76000"/>
              <a:buFont typeface="Wingdings" pitchFamily="2" charset="2"/>
              <a:buChar char="Ø"/>
              <a:defRPr kumimoji="0" sz="2600" kern="1200">
                <a:solidFill>
                  <a:schemeClr val="tx1"/>
                </a:solidFill>
                <a:latin typeface="+mn-lt"/>
                <a:ea typeface="+mn-ea"/>
                <a:cs typeface="+mn-cs"/>
              </a:defRPr>
            </a:lvl1pPr>
            <a:lvl2pPr marL="617220" indent="-342900" algn="just" rtl="0" eaLnBrk="1" latinLnBrk="0" hangingPunct="1">
              <a:spcBef>
                <a:spcPts val="500"/>
              </a:spcBef>
              <a:buClr>
                <a:schemeClr val="accent2">
                  <a:lumMod val="50000"/>
                </a:schemeClr>
              </a:buClr>
              <a:buSzPct val="76000"/>
              <a:buFont typeface="Wingdings" pitchFamily="2" charset="2"/>
              <a:buChar char="§"/>
              <a:defRPr kumimoji="0" sz="2300" kern="1200">
                <a:solidFill>
                  <a:schemeClr val="tx1"/>
                </a:solidFill>
                <a:latin typeface="+mn-lt"/>
                <a:ea typeface="+mn-ea"/>
                <a:cs typeface="+mn-cs"/>
              </a:defRPr>
            </a:lvl2pPr>
            <a:lvl3pPr marL="937260" indent="-342900" algn="just" rtl="0" eaLnBrk="1" latinLnBrk="0" hangingPunct="1">
              <a:spcBef>
                <a:spcPts val="500"/>
              </a:spcBef>
              <a:buClr>
                <a:schemeClr val="accent2">
                  <a:lumMod val="50000"/>
                </a:schemeClr>
              </a:buClr>
              <a:buSzPct val="76000"/>
              <a:buFont typeface="Arial" pitchFamily="34" charset="0"/>
              <a:buChar char="•"/>
              <a:defRPr kumimoji="0" sz="2000" kern="1200">
                <a:solidFill>
                  <a:srgbClr val="321900"/>
                </a:solidFill>
                <a:latin typeface="+mn-lt"/>
                <a:ea typeface="+mn-ea"/>
                <a:cs typeface="+mn-cs"/>
              </a:defRPr>
            </a:lvl3pPr>
            <a:lvl4pPr marL="1097280" indent="-228600" algn="just" rtl="0" eaLnBrk="1" latinLnBrk="0" hangingPunct="1">
              <a:spcBef>
                <a:spcPts val="400"/>
              </a:spcBef>
              <a:buClr>
                <a:schemeClr val="accent2">
                  <a:lumMod val="50000"/>
                </a:schemeClr>
              </a:buClr>
              <a:buSzPct val="70000"/>
              <a:buFont typeface="Arial" pitchFamily="34" charset="0"/>
              <a:buChar char="•"/>
              <a:defRPr kumimoji="0" sz="1800" kern="1200">
                <a:solidFill>
                  <a:srgbClr val="321900"/>
                </a:solidFill>
                <a:latin typeface="+mn-lt"/>
                <a:ea typeface="+mn-ea"/>
                <a:cs typeface="+mn-cs"/>
              </a:defRPr>
            </a:lvl4pPr>
            <a:lvl5pPr marL="1371600" indent="-228600" algn="just" rtl="0" eaLnBrk="1" latinLnBrk="0" hangingPunct="1">
              <a:spcBef>
                <a:spcPts val="300"/>
              </a:spcBef>
              <a:buClr>
                <a:schemeClr val="accent2">
                  <a:lumMod val="50000"/>
                </a:schemeClr>
              </a:buClr>
              <a:buSzPct val="70000"/>
              <a:buFont typeface="Arial" pitchFamily="34" charset="0"/>
              <a:buChar char="•"/>
              <a:defRPr kumimoji="0" sz="1600" kern="1200">
                <a:solidFill>
                  <a:srgbClr val="321900"/>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n-US" sz="1800" i="1" dirty="0" smtClean="0"/>
              <a:t>We would like to know whether there is a (linear) relationship between the high school GPA and the freshmen GPA, and we would like to be able to predict the freshmen GPA, if we know that the high school GPA of another student is, say, 3.4.</a:t>
            </a:r>
            <a:endParaRPr lang="en-US" sz="1800" dirty="0" smtClean="0"/>
          </a:p>
          <a:p>
            <a:endParaRPr lang="en-US" sz="1800" dirty="0"/>
          </a:p>
        </p:txBody>
      </p:sp>
    </p:spTree>
    <p:extLst>
      <p:ext uri="{BB962C8B-B14F-4D97-AF65-F5344CB8AC3E}">
        <p14:creationId xmlns:p14="http://schemas.microsoft.com/office/powerpoint/2010/main" xmlns="" val="2426079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a:bodyPr>
          <a:lstStyle/>
          <a:p>
            <a:r>
              <a:rPr lang="en-US" dirty="0"/>
              <a:t>Since students go to high school prior to going to college, the high school GPA refers to a time </a:t>
            </a:r>
            <a:r>
              <a:rPr lang="en-US" i="1" dirty="0"/>
              <a:t>before</a:t>
            </a:r>
            <a:r>
              <a:rPr lang="en-US" dirty="0"/>
              <a:t> that of the freshmen GPA. Therefore the high school GPA is the independent variable called x, while the freshmen GPA is the dependent variable called y. That makes sense since it is conceivable that the high school GPA determines the freshmen GPA but not the other way around.</a:t>
            </a:r>
          </a:p>
          <a:p>
            <a:r>
              <a:rPr lang="en-US" dirty="0"/>
              <a:t>We will see how prediction works in the next section. Right now we simply want to visualize the data to "see" if there is a relationship between the high school and freshmen GPA. With our choice of x and y the above table translates into a series of (x, y) data points:</a:t>
            </a:r>
          </a:p>
          <a:p>
            <a:pPr marL="0" indent="0">
              <a:buNone/>
            </a:pPr>
            <a:r>
              <a:rPr lang="en-US" dirty="0"/>
              <a:t>(2.0, 1.6), (2.2, 2.0), (2.6, 1.8), (2.8, 2.1), (3.1, 2.0), (2.9, 2.6), (3.2, 2.2), (3.3, 2.6), (3.6, 3.0)</a:t>
            </a:r>
          </a:p>
          <a:p>
            <a:endParaRPr lang="en-US" dirty="0"/>
          </a:p>
        </p:txBody>
      </p:sp>
    </p:spTree>
    <p:extLst>
      <p:ext uri="{BB962C8B-B14F-4D97-AF65-F5344CB8AC3E}">
        <p14:creationId xmlns:p14="http://schemas.microsoft.com/office/powerpoint/2010/main" xmlns="" val="1442778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229600" cy="5928360"/>
          </a:xfrm>
        </p:spPr>
        <p:txBody>
          <a:bodyPr>
            <a:normAutofit/>
          </a:bodyPr>
          <a:lstStyle/>
          <a:p>
            <a:r>
              <a:rPr lang="en-US" sz="1900" dirty="0"/>
              <a:t>We can now plot these points in a standard Cartesian coordinate system and then, hopefully, we will simply </a:t>
            </a:r>
            <a:r>
              <a:rPr lang="en-US" sz="1900" i="1" dirty="0"/>
              <a:t>see</a:t>
            </a:r>
            <a:r>
              <a:rPr lang="en-US" sz="1900" dirty="0"/>
              <a:t> whether there is a relation between x and y or not. Of course, we will use Excel to actually generate the graph for us:</a:t>
            </a:r>
          </a:p>
          <a:p>
            <a:pPr lvl="1"/>
            <a:r>
              <a:rPr lang="en-US" sz="1900" dirty="0"/>
              <a:t>Start, as </a:t>
            </a:r>
            <a:r>
              <a:rPr lang="en-US" sz="1900" dirty="0" smtClean="0"/>
              <a:t>usual</a:t>
            </a:r>
            <a:r>
              <a:rPr lang="en-US" sz="1900" dirty="0"/>
              <a:t>, Microsoft Excel, with an empty spreadsheet</a:t>
            </a:r>
          </a:p>
          <a:p>
            <a:pPr lvl="1"/>
            <a:r>
              <a:rPr lang="en-US" sz="1900" dirty="0"/>
              <a:t>Label the first two columns "High School GPA" and "College GPA", respectively. Don't worry if you can't see the first label in its entirety.</a:t>
            </a:r>
          </a:p>
          <a:p>
            <a:pPr lvl="1"/>
            <a:r>
              <a:rPr lang="en-US" sz="1900" dirty="0"/>
              <a:t>Enter the data in columns, the high school GPA in the first column, college GPA in the second</a:t>
            </a:r>
          </a:p>
          <a:p>
            <a:endParaRPr lang="en-US" sz="19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29000" y="3429000"/>
            <a:ext cx="1968500" cy="3084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45372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pPr lvl="1"/>
            <a:r>
              <a:rPr lang="en-US" dirty="0"/>
              <a:t>Use the mouse to mark all data, labels as well as numbers. Then click on the "Insert" ribbon and select "XY (Scatter)" as chart type.</a:t>
            </a:r>
          </a:p>
          <a:p>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2060028"/>
            <a:ext cx="4936466" cy="368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17240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229600" cy="5928360"/>
          </a:xfrm>
        </p:spPr>
        <p:txBody>
          <a:bodyPr>
            <a:normAutofit/>
          </a:bodyPr>
          <a:lstStyle/>
          <a:p>
            <a:pPr lvl="1"/>
            <a:r>
              <a:rPr lang="en-US" sz="2000" dirty="0"/>
              <a:t>You can customize the chart to make it look more to your liking. In our case, for example, we can double-click on the "X" axis (horizontal axis) to change the scale so that the minimum value starts at 1.8. We can also click on the "Y" axis (vertical) to change its scale so that it also starts at 1.4. After all, there are no values less than 1, so why not start the axis at that number instead of at zero. Here is a possible final version of the chart (where we have also changed the background color of the chart):</a:t>
            </a:r>
          </a:p>
          <a:p>
            <a:endParaRPr lang="en-US" sz="2000"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2971800"/>
            <a:ext cx="4657725" cy="3481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61234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a:bodyPr>
          <a:lstStyle/>
          <a:p>
            <a:r>
              <a:rPr lang="en-US" dirty="0"/>
              <a:t>Now that we can "see" the data it seems that there is indeed some loose relationship between high school and college GPA. Generally speaking, low high school GPA's result in low college GPA's, higher high school scores result in better college performance, and in general college grades are somewhat worse than high school grades.</a:t>
            </a:r>
          </a:p>
          <a:p>
            <a:r>
              <a:rPr lang="en-US" dirty="0"/>
              <a:t>If we did compute the correlation coefficient (from the previous section) is would come out to be 0.69665, confirming that there is </a:t>
            </a:r>
            <a:r>
              <a:rPr lang="en-US" i="1" dirty="0"/>
              <a:t>some</a:t>
            </a:r>
            <a:r>
              <a:rPr lang="en-US" dirty="0"/>
              <a:t> linear relationship between the variables but not a strong one.</a:t>
            </a:r>
          </a:p>
          <a:p>
            <a:r>
              <a:rPr lang="en-US" dirty="0"/>
              <a:t>In the next section we lean a precise way to determine the linear equation relating x and y and to use the projected relation to make predictions for values that are not part of the original data set.</a:t>
            </a:r>
          </a:p>
          <a:p>
            <a:endParaRPr lang="en-US" dirty="0"/>
          </a:p>
        </p:txBody>
      </p:sp>
    </p:spTree>
    <p:extLst>
      <p:ext uri="{BB962C8B-B14F-4D97-AF65-F5344CB8AC3E}">
        <p14:creationId xmlns:p14="http://schemas.microsoft.com/office/powerpoint/2010/main" xmlns="" val="700763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sz="1800" dirty="0"/>
              <a:t>This time we again want to look at data from two variables that are possibly related, but we want to determine the exact nature of that relationship, if any, and develop some formulas that will allow us to make predictions. Let's use the same example that we have used before:</a:t>
            </a:r>
          </a:p>
          <a:p>
            <a:pPr marL="0" indent="0">
              <a:buNone/>
            </a:pPr>
            <a:r>
              <a:rPr lang="en-US" sz="2400" b="1" dirty="0">
                <a:solidFill>
                  <a:srgbClr val="C00000"/>
                </a:solidFill>
                <a:latin typeface="+mj-lt"/>
              </a:rPr>
              <a:t>Example:</a:t>
            </a:r>
            <a:r>
              <a:rPr lang="en-US" sz="1800" dirty="0"/>
              <a:t> A group of 11 students was selected at random and asked for their high school GPA and their freshmen GPA in college the subsequent year. The results were:</a:t>
            </a:r>
          </a:p>
          <a:p>
            <a:endParaRPr lang="en-US" sz="1800" dirty="0"/>
          </a:p>
        </p:txBody>
      </p:sp>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Linear Regression</a:t>
            </a:r>
            <a:endParaRPr lang="en-US" dirty="0">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xmlns="" val="13636175"/>
              </p:ext>
            </p:extLst>
          </p:nvPr>
        </p:nvGraphicFramePr>
        <p:xfrm>
          <a:off x="1600200" y="3429000"/>
          <a:ext cx="5943600" cy="3084576"/>
        </p:xfrm>
        <a:graphic>
          <a:graphicData uri="http://schemas.openxmlformats.org/drawingml/2006/table">
            <a:tbl>
              <a:tblPr firstRow="1" firstCol="1" bandRow="1"/>
              <a:tblGrid>
                <a:gridCol w="1981200"/>
                <a:gridCol w="1981200"/>
                <a:gridCol w="1981200"/>
              </a:tblGrid>
              <a:tr h="0">
                <a:tc>
                  <a:txBody>
                    <a:bodyPr/>
                    <a:lstStyle/>
                    <a:p>
                      <a:pPr marL="0" marR="0" algn="ctr">
                        <a:lnSpc>
                          <a:spcPct val="115000"/>
                        </a:lnSpc>
                        <a:spcBef>
                          <a:spcPts val="0"/>
                        </a:spcBef>
                        <a:spcAft>
                          <a:spcPts val="0"/>
                        </a:spcAft>
                      </a:pPr>
                      <a:r>
                        <a:rPr lang="en-US" sz="1600" b="1">
                          <a:effectLst/>
                          <a:latin typeface="Times New Roman"/>
                          <a:ea typeface="Times New Roman"/>
                          <a:cs typeface="Times New Roman"/>
                        </a:rPr>
                        <a:t>Student</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Times New Roman"/>
                          <a:ea typeface="Times New Roman"/>
                          <a:cs typeface="Times New Roman"/>
                        </a:rPr>
                        <a:t>High School GPA</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Times New Roman"/>
                          <a:ea typeface="Times New Roman"/>
                          <a:cs typeface="Times New Roman"/>
                        </a:rPr>
                        <a:t>Freshmen GPA</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1</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2.0</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1.6</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2</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2.2</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2.0</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3</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2.6</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1.8</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4</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2.7</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2.8</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5</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2.8</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2.1</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6</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3.1</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2.0</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7</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2.9</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2.6</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8</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3.2</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2.2</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9</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3.3</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2.6</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10</a:t>
                      </a:r>
                      <a:endParaRPr lang="en-US" sz="14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cs typeface="Times New Roman"/>
                        </a:rPr>
                        <a:t>3.6</a:t>
                      </a:r>
                      <a:endParaRPr lang="en-US" sz="14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3.0</a:t>
                      </a:r>
                      <a:endParaRPr lang="en-US" sz="14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18320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990600"/>
            <a:ext cx="8229600" cy="5166360"/>
          </a:xfrm>
        </p:spPr>
        <p:txBody>
          <a:bodyPr>
            <a:normAutofit/>
          </a:bodyPr>
          <a:lstStyle/>
          <a:p>
            <a:r>
              <a:rPr lang="en-US" sz="1900" dirty="0"/>
              <a:t>In the previous section we saw how to create crosstabs tables, relating one variable with another, and we computed the Chi-Square statistics to tell us if the variables are independent or not. While this type of analysis is very useful for </a:t>
            </a:r>
            <a:r>
              <a:rPr lang="en-US" sz="1900" i="1" dirty="0"/>
              <a:t>categorical</a:t>
            </a:r>
            <a:r>
              <a:rPr lang="en-US" sz="1900" dirty="0"/>
              <a:t> data, for </a:t>
            </a:r>
            <a:r>
              <a:rPr lang="en-US" sz="1900" i="1" dirty="0"/>
              <a:t>numerical</a:t>
            </a:r>
            <a:r>
              <a:rPr lang="en-US" sz="1900" dirty="0"/>
              <a:t> data the resulting tables would (usually) be too big to be useful. Therefore we need to learn different methods for dealing with numerical variables to decide whether two such variables are related. In addition, the new techniques will allow us to make </a:t>
            </a:r>
            <a:r>
              <a:rPr lang="en-US" sz="1900" i="1" dirty="0"/>
              <a:t>predictions</a:t>
            </a:r>
            <a:r>
              <a:rPr lang="en-US" sz="1900" dirty="0"/>
              <a:t> of future events based on events in the past.</a:t>
            </a:r>
          </a:p>
          <a:p>
            <a:pPr marL="0" indent="0">
              <a:buNone/>
            </a:pPr>
            <a:r>
              <a:rPr lang="en-US" sz="2400" b="1" i="1" dirty="0">
                <a:solidFill>
                  <a:srgbClr val="C00000"/>
                </a:solidFill>
                <a:latin typeface="+mj-lt"/>
              </a:rPr>
              <a:t>Example</a:t>
            </a:r>
            <a:r>
              <a:rPr lang="en-US" sz="2400" i="1" dirty="0">
                <a:solidFill>
                  <a:srgbClr val="C00000"/>
                </a:solidFill>
                <a:latin typeface="+mj-lt"/>
              </a:rPr>
              <a:t>:</a:t>
            </a:r>
            <a:r>
              <a:rPr lang="en-US" sz="1900" i="1" dirty="0"/>
              <a:t> Suppose that 5 students were asked their high school GPA and their College GPA, with the answers as follows</a:t>
            </a:r>
            <a:r>
              <a:rPr lang="en-US" sz="1900" i="1" dirty="0" smtClean="0"/>
              <a:t>:</a:t>
            </a:r>
          </a:p>
          <a:p>
            <a:pPr marL="0" indent="0">
              <a:buNone/>
            </a:pPr>
            <a:endParaRPr lang="en-US" sz="1900" i="1" dirty="0"/>
          </a:p>
          <a:p>
            <a:pPr marL="0" indent="0">
              <a:buNone/>
            </a:pPr>
            <a:endParaRPr lang="en-US" sz="1900" dirty="0"/>
          </a:p>
          <a:p>
            <a:endParaRPr lang="en-US" sz="1900" dirty="0"/>
          </a:p>
        </p:txBody>
      </p:sp>
      <p:sp>
        <p:nvSpPr>
          <p:cNvPr id="3" name="Title 2"/>
          <p:cNvSpPr>
            <a:spLocks noGrp="1"/>
          </p:cNvSpPr>
          <p:nvPr>
            <p:ph type="title"/>
          </p:nvPr>
        </p:nvSpPr>
        <p:spPr>
          <a:xfrm>
            <a:off x="457200" y="0"/>
            <a:ext cx="8229600" cy="990600"/>
          </a:xfrm>
        </p:spPr>
        <p:txBody>
          <a:bodyPr/>
          <a:lstStyle/>
          <a:p>
            <a:r>
              <a:rPr lang="en-US" dirty="0" smtClean="0">
                <a:effectLst>
                  <a:outerShdw blurRad="38100" dist="38100" dir="2700000" algn="tl">
                    <a:srgbClr val="000000">
                      <a:alpha val="43137"/>
                    </a:srgbClr>
                  </a:outerShdw>
                </a:effectLst>
              </a:rPr>
              <a:t>Correlation between Variables</a:t>
            </a:r>
            <a:endParaRPr lang="en-US" dirty="0">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xmlns="" val="452204"/>
              </p:ext>
            </p:extLst>
          </p:nvPr>
        </p:nvGraphicFramePr>
        <p:xfrm>
          <a:off x="2857500" y="4495800"/>
          <a:ext cx="3429000" cy="1905000"/>
        </p:xfrm>
        <a:graphic>
          <a:graphicData uri="http://schemas.openxmlformats.org/drawingml/2006/table">
            <a:tbl>
              <a:tblPr firstRow="1" firstCol="1" bandRow="1"/>
              <a:tblGrid>
                <a:gridCol w="1066800"/>
                <a:gridCol w="1066800"/>
                <a:gridCol w="1295400"/>
              </a:tblGrid>
              <a:tr h="317500">
                <a:tc>
                  <a:txBody>
                    <a:bodyPr/>
                    <a:lstStyle/>
                    <a:p>
                      <a:pPr marL="0" marR="0" algn="ctr">
                        <a:lnSpc>
                          <a:spcPct val="115000"/>
                        </a:lnSpc>
                        <a:spcBef>
                          <a:spcPts val="0"/>
                        </a:spcBef>
                        <a:spcAft>
                          <a:spcPts val="1000"/>
                        </a:spcAft>
                      </a:pPr>
                      <a:r>
                        <a:rPr lang="en-US" sz="1800" b="1" i="1" dirty="0">
                          <a:effectLst/>
                          <a:latin typeface="Calibri"/>
                          <a:ea typeface="Calibri"/>
                          <a:cs typeface="Times New Roman"/>
                        </a:rPr>
                        <a:t>Student</a:t>
                      </a:r>
                      <a:endParaRPr lang="en-US" sz="18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i="1">
                          <a:effectLst/>
                          <a:latin typeface="Calibri"/>
                          <a:ea typeface="Calibri"/>
                          <a:cs typeface="Times New Roman"/>
                        </a:rPr>
                        <a:t>HS GPA</a:t>
                      </a:r>
                      <a:endParaRPr lang="en-US" sz="18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i="1">
                          <a:effectLst/>
                          <a:latin typeface="Calibri"/>
                          <a:ea typeface="Calibri"/>
                          <a:cs typeface="Times New Roman"/>
                        </a:rPr>
                        <a:t>College GPA</a:t>
                      </a:r>
                      <a:endParaRPr lang="en-US" sz="18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500">
                <a:tc>
                  <a:txBody>
                    <a:bodyPr/>
                    <a:lstStyle/>
                    <a:p>
                      <a:pPr marL="0" marR="0" algn="ctr">
                        <a:lnSpc>
                          <a:spcPct val="115000"/>
                        </a:lnSpc>
                        <a:spcBef>
                          <a:spcPts val="0"/>
                        </a:spcBef>
                        <a:spcAft>
                          <a:spcPts val="1000"/>
                        </a:spcAft>
                      </a:pPr>
                      <a:r>
                        <a:rPr lang="en-US" sz="1800" i="1">
                          <a:effectLst/>
                          <a:latin typeface="Calibri"/>
                          <a:ea typeface="Calibri"/>
                          <a:cs typeface="Times New Roman"/>
                        </a:rPr>
                        <a:t>A</a:t>
                      </a:r>
                      <a:endParaRPr lang="en-US" sz="18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i="1">
                          <a:effectLst/>
                          <a:latin typeface="Calibri"/>
                          <a:ea typeface="Calibri"/>
                          <a:cs typeface="Times New Roman"/>
                        </a:rPr>
                        <a:t>3.8</a:t>
                      </a:r>
                      <a:endParaRPr lang="en-US" sz="18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i="1">
                          <a:effectLst/>
                          <a:latin typeface="Calibri"/>
                          <a:ea typeface="Calibri"/>
                          <a:cs typeface="Times New Roman"/>
                        </a:rPr>
                        <a:t>2.8</a:t>
                      </a:r>
                      <a:endParaRPr lang="en-US" sz="18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500">
                <a:tc>
                  <a:txBody>
                    <a:bodyPr/>
                    <a:lstStyle/>
                    <a:p>
                      <a:pPr marL="0" marR="0" algn="ctr">
                        <a:lnSpc>
                          <a:spcPct val="115000"/>
                        </a:lnSpc>
                        <a:spcBef>
                          <a:spcPts val="0"/>
                        </a:spcBef>
                        <a:spcAft>
                          <a:spcPts val="1000"/>
                        </a:spcAft>
                      </a:pPr>
                      <a:r>
                        <a:rPr lang="en-US" sz="1800" i="1">
                          <a:effectLst/>
                          <a:latin typeface="Calibri"/>
                          <a:ea typeface="Calibri"/>
                          <a:cs typeface="Times New Roman"/>
                        </a:rPr>
                        <a:t>B</a:t>
                      </a:r>
                      <a:endParaRPr lang="en-US" sz="18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i="1">
                          <a:effectLst/>
                          <a:latin typeface="Calibri"/>
                          <a:ea typeface="Calibri"/>
                          <a:cs typeface="Times New Roman"/>
                        </a:rPr>
                        <a:t>3.1</a:t>
                      </a:r>
                      <a:endParaRPr lang="en-US" sz="18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i="1">
                          <a:effectLst/>
                          <a:latin typeface="Calibri"/>
                          <a:ea typeface="Calibri"/>
                          <a:cs typeface="Times New Roman"/>
                        </a:rPr>
                        <a:t>2.2</a:t>
                      </a:r>
                      <a:endParaRPr lang="en-US" sz="18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500">
                <a:tc>
                  <a:txBody>
                    <a:bodyPr/>
                    <a:lstStyle/>
                    <a:p>
                      <a:pPr marL="0" marR="0" algn="ctr">
                        <a:lnSpc>
                          <a:spcPct val="115000"/>
                        </a:lnSpc>
                        <a:spcBef>
                          <a:spcPts val="0"/>
                        </a:spcBef>
                        <a:spcAft>
                          <a:spcPts val="1000"/>
                        </a:spcAft>
                      </a:pPr>
                      <a:r>
                        <a:rPr lang="en-US" sz="1800" i="1">
                          <a:effectLst/>
                          <a:latin typeface="Calibri"/>
                          <a:ea typeface="Calibri"/>
                          <a:cs typeface="Times New Roman"/>
                        </a:rPr>
                        <a:t>C</a:t>
                      </a:r>
                      <a:endParaRPr lang="en-US" sz="18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i="1">
                          <a:effectLst/>
                          <a:latin typeface="Calibri"/>
                          <a:ea typeface="Calibri"/>
                          <a:cs typeface="Times New Roman"/>
                        </a:rPr>
                        <a:t>4.0</a:t>
                      </a:r>
                      <a:endParaRPr lang="en-US" sz="18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i="1">
                          <a:effectLst/>
                          <a:latin typeface="Calibri"/>
                          <a:ea typeface="Calibri"/>
                          <a:cs typeface="Times New Roman"/>
                        </a:rPr>
                        <a:t>3.5</a:t>
                      </a:r>
                      <a:endParaRPr lang="en-US" sz="18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500">
                <a:tc>
                  <a:txBody>
                    <a:bodyPr/>
                    <a:lstStyle/>
                    <a:p>
                      <a:pPr marL="0" marR="0" algn="ctr">
                        <a:lnSpc>
                          <a:spcPct val="115000"/>
                        </a:lnSpc>
                        <a:spcBef>
                          <a:spcPts val="0"/>
                        </a:spcBef>
                        <a:spcAft>
                          <a:spcPts val="1000"/>
                        </a:spcAft>
                      </a:pPr>
                      <a:r>
                        <a:rPr lang="en-US" sz="1800" i="1">
                          <a:effectLst/>
                          <a:latin typeface="Calibri"/>
                          <a:ea typeface="Calibri"/>
                          <a:cs typeface="Times New Roman"/>
                        </a:rPr>
                        <a:t>D</a:t>
                      </a:r>
                      <a:endParaRPr lang="en-US" sz="18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i="1">
                          <a:effectLst/>
                          <a:latin typeface="Calibri"/>
                          <a:ea typeface="Calibri"/>
                          <a:cs typeface="Times New Roman"/>
                        </a:rPr>
                        <a:t>2.5</a:t>
                      </a:r>
                      <a:endParaRPr lang="en-US" sz="18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i="1">
                          <a:effectLst/>
                          <a:latin typeface="Calibri"/>
                          <a:ea typeface="Calibri"/>
                          <a:cs typeface="Times New Roman"/>
                        </a:rPr>
                        <a:t>1.9</a:t>
                      </a:r>
                      <a:endParaRPr lang="en-US" sz="18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500">
                <a:tc>
                  <a:txBody>
                    <a:bodyPr/>
                    <a:lstStyle/>
                    <a:p>
                      <a:pPr marL="0" marR="0" algn="ctr">
                        <a:lnSpc>
                          <a:spcPct val="115000"/>
                        </a:lnSpc>
                        <a:spcBef>
                          <a:spcPts val="0"/>
                        </a:spcBef>
                        <a:spcAft>
                          <a:spcPts val="1000"/>
                        </a:spcAft>
                      </a:pPr>
                      <a:r>
                        <a:rPr lang="en-US" sz="1800" i="1">
                          <a:effectLst/>
                          <a:latin typeface="Calibri"/>
                          <a:ea typeface="Calibri"/>
                          <a:cs typeface="Times New Roman"/>
                        </a:rPr>
                        <a:t>E</a:t>
                      </a:r>
                      <a:endParaRPr lang="en-US" sz="18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i="1">
                          <a:effectLst/>
                          <a:latin typeface="Calibri"/>
                          <a:ea typeface="Calibri"/>
                          <a:cs typeface="Times New Roman"/>
                        </a:rPr>
                        <a:t>3.3</a:t>
                      </a:r>
                      <a:endParaRPr lang="en-US" sz="18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i="1" dirty="0">
                          <a:effectLst/>
                          <a:latin typeface="Calibri"/>
                          <a:ea typeface="Calibri"/>
                          <a:cs typeface="Times New Roman"/>
                        </a:rPr>
                        <a:t>2.5</a:t>
                      </a:r>
                      <a:endParaRPr lang="en-US" sz="18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352123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sz="2400" dirty="0"/>
              <a:t>We would like to know whether there is a linear relationship between the high school GPA and the freshmen GPA, and we would like to be able to predict the freshmen GPA, if we know that the high school GPA of another student is, say, 3.4. In the previous section we came up with a scatter plot for this data:</a:t>
            </a:r>
          </a:p>
          <a:p>
            <a:endParaRPr lang="en-US" sz="2400"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8353" y="2971800"/>
            <a:ext cx="4498975" cy="31924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16997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lnSpcReduction="10000"/>
          </a:bodyPr>
          <a:lstStyle/>
          <a:p>
            <a:r>
              <a:rPr lang="en-US" sz="2000" dirty="0"/>
              <a:t>Now we want to fit a straight line through these data points in such a way that the line "fits the data the best". We will specify in a second what we mean by "fits best", but for now let's look at three examples</a:t>
            </a:r>
            <a:r>
              <a:rPr lang="en-US" sz="2000" dirty="0" smtClean="0"/>
              <a:t>:</a:t>
            </a:r>
          </a:p>
          <a:p>
            <a:endParaRPr lang="en-US" sz="2000" dirty="0"/>
          </a:p>
          <a:p>
            <a:endParaRPr lang="en-US" sz="2000" dirty="0" smtClean="0"/>
          </a:p>
          <a:p>
            <a:endParaRPr lang="en-US" sz="2000" dirty="0"/>
          </a:p>
          <a:p>
            <a:endParaRPr lang="en-US" sz="2000" dirty="0" smtClean="0"/>
          </a:p>
          <a:p>
            <a:endParaRPr lang="en-US" sz="2000" dirty="0"/>
          </a:p>
          <a:p>
            <a:r>
              <a:rPr lang="en-US" sz="2000" dirty="0"/>
              <a:t>In each case we have drawn a line that somehow passes through at least some of the data points. It seems clear that:</a:t>
            </a:r>
          </a:p>
          <a:p>
            <a:pPr lvl="1"/>
            <a:r>
              <a:rPr lang="en-US" sz="1800" dirty="0"/>
              <a:t>no straight line can pass through all data points exactly</a:t>
            </a:r>
          </a:p>
          <a:p>
            <a:pPr lvl="1"/>
            <a:r>
              <a:rPr lang="en-US" sz="1800" dirty="0"/>
              <a:t>line 1 does not fit the data points very well because too many points are the </a:t>
            </a:r>
            <a:r>
              <a:rPr lang="en-US" sz="1800" dirty="0" smtClean="0"/>
              <a:t>right</a:t>
            </a:r>
            <a:r>
              <a:rPr lang="en-US" sz="1800" dirty="0"/>
              <a:t>, or below that line</a:t>
            </a:r>
          </a:p>
          <a:p>
            <a:pPr lvl="1"/>
            <a:r>
              <a:rPr lang="en-US" sz="1800" dirty="0"/>
              <a:t>line 2 does not fit the data points very well because too many points are above the line</a:t>
            </a:r>
          </a:p>
          <a:p>
            <a:pPr lvl="1"/>
            <a:r>
              <a:rPr lang="en-US" sz="1800" dirty="0"/>
              <a:t>line 3 does not fit the data points perfectly, but seems to have the </a:t>
            </a:r>
            <a:r>
              <a:rPr lang="en-US" sz="1800" i="1" dirty="0"/>
              <a:t>best fit of these three lines</a:t>
            </a:r>
            <a:endParaRPr lang="en-US" sz="1800" dirty="0"/>
          </a:p>
          <a:p>
            <a:endParaRPr lang="en-US" sz="2000" dirty="0"/>
          </a:p>
          <a:p>
            <a:pPr marL="0" indent="0">
              <a:buNone/>
            </a:pPr>
            <a:endParaRPr lang="en-US" sz="2000"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799" y="1818043"/>
            <a:ext cx="5978525" cy="1671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762694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a:t>Mathematically speaking, the line that gives the "best fit" is that line where the sum of the squares of the differences to all data points has the smallest possible value. Therefore, the line that fits best in that sense is called </a:t>
            </a:r>
            <a:r>
              <a:rPr lang="en-US" b="1" dirty="0"/>
              <a:t>least-square fit</a:t>
            </a:r>
            <a:r>
              <a:rPr lang="en-US" dirty="0"/>
              <a:t> and the process of finding that line is called </a:t>
            </a:r>
            <a:r>
              <a:rPr lang="en-US" b="1" dirty="0"/>
              <a:t>least-square linear regression</a:t>
            </a:r>
            <a:r>
              <a:rPr lang="en-US" dirty="0"/>
              <a:t>.</a:t>
            </a:r>
          </a:p>
          <a:p>
            <a:r>
              <a:rPr lang="en-US" dirty="0"/>
              <a:t>The actual formulas involved are somewhat complicated, again, since they are based on the expressions </a:t>
            </a:r>
            <a:r>
              <a:rPr lang="en-US" dirty="0" err="1"/>
              <a:t>S</a:t>
            </a:r>
            <a:r>
              <a:rPr lang="en-US" baseline="-25000" dirty="0" err="1"/>
              <a:t>xx</a:t>
            </a:r>
            <a:r>
              <a:rPr lang="en-US" dirty="0"/>
              <a:t>, </a:t>
            </a:r>
            <a:r>
              <a:rPr lang="en-US" dirty="0" err="1"/>
              <a:t>S</a:t>
            </a:r>
            <a:r>
              <a:rPr lang="en-US" baseline="-25000" dirty="0" err="1"/>
              <a:t>yy</a:t>
            </a:r>
            <a:r>
              <a:rPr lang="en-US" dirty="0"/>
              <a:t>, and </a:t>
            </a:r>
            <a:r>
              <a:rPr lang="en-US" dirty="0" err="1"/>
              <a:t>S</a:t>
            </a:r>
            <a:r>
              <a:rPr lang="en-US" baseline="-25000" dirty="0" err="1"/>
              <a:t>xy</a:t>
            </a:r>
            <a:r>
              <a:rPr lang="en-US" dirty="0"/>
              <a:t> we computed while working on the correlation coefficient.</a:t>
            </a:r>
          </a:p>
          <a:p>
            <a:endParaRPr lang="en-US" dirty="0"/>
          </a:p>
        </p:txBody>
      </p:sp>
    </p:spTree>
    <p:extLst>
      <p:ext uri="{BB962C8B-B14F-4D97-AF65-F5344CB8AC3E}">
        <p14:creationId xmlns:p14="http://schemas.microsoft.com/office/powerpoint/2010/main" xmlns="" val="1176407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219200"/>
            <a:ext cx="8229600" cy="5181600"/>
          </a:xfrm>
        </p:spPr>
        <p:txBody>
          <a:bodyPr>
            <a:normAutofit fontScale="85000" lnSpcReduction="20000"/>
          </a:bodyPr>
          <a:lstStyle/>
          <a:p>
            <a:r>
              <a:rPr lang="en-US" dirty="0"/>
              <a:t>Our goal is to determine the equation of the "least-square regression" line. In other words, we want to find the equation of a line (which happens to be called "least-square regression line"). We know from high school that a line has the equation:</a:t>
            </a:r>
          </a:p>
          <a:p>
            <a:pPr marL="0" indent="0" algn="ctr">
              <a:buNone/>
            </a:pPr>
            <a:r>
              <a:rPr lang="en-US" i="1" dirty="0"/>
              <a:t>y = m x + b</a:t>
            </a:r>
            <a:endParaRPr lang="en-US" dirty="0"/>
          </a:p>
          <a:p>
            <a:pPr marL="0" indent="0">
              <a:buNone/>
            </a:pPr>
            <a:r>
              <a:rPr lang="en-US" dirty="0"/>
              <a:t>where </a:t>
            </a:r>
            <a:r>
              <a:rPr lang="en-US" i="1" dirty="0"/>
              <a:t>m </a:t>
            </a:r>
            <a:r>
              <a:rPr lang="en-US" dirty="0"/>
              <a:t>is the slope of the line, and </a:t>
            </a:r>
            <a:r>
              <a:rPr lang="en-US" i="1" dirty="0"/>
              <a:t>b</a:t>
            </a:r>
            <a:r>
              <a:rPr lang="en-US" dirty="0"/>
              <a:t> is the interception of the line with the y-axis. We also recall from high school that lines that go up have a positive slope (as the lines 1, 2, and 3 above), while lines with negative slopes go down. </a:t>
            </a:r>
            <a:endParaRPr lang="en-US" dirty="0" smtClean="0"/>
          </a:p>
          <a:p>
            <a:pPr marL="0" indent="0">
              <a:buNone/>
            </a:pPr>
            <a:endParaRPr lang="en-US" dirty="0"/>
          </a:p>
          <a:p>
            <a:pPr marL="0" indent="0">
              <a:buNone/>
            </a:pPr>
            <a:r>
              <a:rPr lang="en-US" sz="2800" b="1" dirty="0">
                <a:solidFill>
                  <a:srgbClr val="C00000"/>
                </a:solidFill>
                <a:latin typeface="+mj-lt"/>
              </a:rPr>
              <a:t>Example</a:t>
            </a:r>
            <a:r>
              <a:rPr lang="en-US" sz="2800" dirty="0">
                <a:solidFill>
                  <a:srgbClr val="C00000"/>
                </a:solidFill>
                <a:latin typeface="+mj-lt"/>
              </a:rPr>
              <a:t>:</a:t>
            </a:r>
            <a:r>
              <a:rPr lang="en-US" dirty="0"/>
              <a:t> Suppose we have four equations of lines as follows:</a:t>
            </a:r>
          </a:p>
          <a:p>
            <a:pPr lvl="1"/>
            <a:r>
              <a:rPr lang="en-US" sz="2800" i="1" dirty="0"/>
              <a:t>y = x - 1</a:t>
            </a:r>
            <a:endParaRPr lang="en-US" sz="2800" dirty="0"/>
          </a:p>
          <a:p>
            <a:pPr lvl="1"/>
            <a:r>
              <a:rPr lang="en-US" sz="2800" i="1" dirty="0"/>
              <a:t>y = 2x - 1</a:t>
            </a:r>
            <a:endParaRPr lang="en-US" sz="2800" dirty="0"/>
          </a:p>
          <a:p>
            <a:pPr lvl="1"/>
            <a:r>
              <a:rPr lang="en-US" sz="2800" i="1" dirty="0"/>
              <a:t>y = -x + 1</a:t>
            </a:r>
            <a:endParaRPr lang="en-US" sz="2800" dirty="0"/>
          </a:p>
          <a:p>
            <a:pPr lvl="1"/>
            <a:r>
              <a:rPr lang="en-US" sz="2800" i="1" dirty="0"/>
              <a:t>y = -2x + 1</a:t>
            </a:r>
            <a:endParaRPr lang="en-US" sz="2800" dirty="0"/>
          </a:p>
          <a:p>
            <a:endParaRPr lang="en-US" dirty="0"/>
          </a:p>
        </p:txBody>
      </p:sp>
      <p:sp>
        <p:nvSpPr>
          <p:cNvPr id="3" name="Title 2"/>
          <p:cNvSpPr>
            <a:spLocks noGrp="1"/>
          </p:cNvSpPr>
          <p:nvPr>
            <p:ph type="title"/>
          </p:nvPr>
        </p:nvSpPr>
        <p:spPr/>
        <p:txBody>
          <a:bodyPr anchor="t">
            <a:noAutofit/>
          </a:bodyPr>
          <a:lstStyle/>
          <a:p>
            <a:r>
              <a:rPr lang="en-US" sz="3200" dirty="0">
                <a:solidFill>
                  <a:srgbClr val="002060"/>
                </a:solidFill>
              </a:rPr>
              <a:t>Determining the Least Square Regression Line "manually"</a:t>
            </a:r>
            <a:br>
              <a:rPr lang="en-US" sz="3200" dirty="0">
                <a:solidFill>
                  <a:srgbClr val="002060"/>
                </a:solidFill>
              </a:rPr>
            </a:br>
            <a:endParaRPr lang="en-US" sz="3200" dirty="0">
              <a:solidFill>
                <a:srgbClr val="002060"/>
              </a:solidFill>
            </a:endParaRPr>
          </a:p>
        </p:txBody>
      </p:sp>
    </p:spTree>
    <p:extLst>
      <p:ext uri="{BB962C8B-B14F-4D97-AF65-F5344CB8AC3E}">
        <p14:creationId xmlns:p14="http://schemas.microsoft.com/office/powerpoint/2010/main" xmlns="" val="4107361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229600" cy="5928360"/>
          </a:xfrm>
        </p:spPr>
        <p:txBody>
          <a:bodyPr>
            <a:normAutofit/>
          </a:bodyPr>
          <a:lstStyle/>
          <a:p>
            <a:r>
              <a:rPr lang="en-US" dirty="0"/>
              <a:t>Moreover, let's say we have four graphs of lines, as follows</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70083" y="1295400"/>
            <a:ext cx="6045200" cy="5062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433662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85000" lnSpcReduction="20000"/>
          </a:bodyPr>
          <a:lstStyle/>
          <a:p>
            <a:r>
              <a:rPr lang="en-US" dirty="0"/>
              <a:t>Which graph matches what equation</a:t>
            </a:r>
            <a:r>
              <a:rPr lang="en-US" dirty="0" smtClean="0"/>
              <a:t>?</a:t>
            </a:r>
            <a:endParaRPr lang="en-US" b="1" dirty="0" smtClean="0"/>
          </a:p>
          <a:p>
            <a:pPr marL="0" indent="0">
              <a:buNone/>
            </a:pPr>
            <a:r>
              <a:rPr lang="en-US" b="1" dirty="0" smtClean="0"/>
              <a:t>Solution</a:t>
            </a:r>
            <a:r>
              <a:rPr lang="en-US" b="1" dirty="0"/>
              <a:t>:</a:t>
            </a:r>
            <a:r>
              <a:rPr lang="en-US" dirty="0"/>
              <a:t> According to the equations of the lines, we have the following information:</a:t>
            </a:r>
          </a:p>
          <a:p>
            <a:pPr lvl="1"/>
            <a:r>
              <a:rPr lang="en-US" dirty="0"/>
              <a:t>y = x - 1 is a line with slope 1 (going up) and y-intercept -1</a:t>
            </a:r>
          </a:p>
          <a:p>
            <a:pPr lvl="1"/>
            <a:r>
              <a:rPr lang="en-US" dirty="0"/>
              <a:t>y = 2x - 1 is a line with slope 2 (going up) and y-intercept -1</a:t>
            </a:r>
          </a:p>
          <a:p>
            <a:pPr lvl="1"/>
            <a:r>
              <a:rPr lang="en-US" dirty="0"/>
              <a:t>y = -x + 1 is a line with slope -1 (going down) and y-intercept 1  </a:t>
            </a:r>
          </a:p>
          <a:p>
            <a:pPr lvl="1"/>
            <a:r>
              <a:rPr lang="en-US" dirty="0"/>
              <a:t>y = -2x + 1 is a line with slope -2 (going down) and y-intercept 1</a:t>
            </a:r>
          </a:p>
          <a:p>
            <a:r>
              <a:rPr lang="en-US" dirty="0"/>
              <a:t>Graphs A and D show lines going up, so both have positive slope. Both also intersect the y-axis at -1, so both have y-intercept -1. But the line in graph D is steeper, so it should have a bigger slope. Thus:</a:t>
            </a:r>
          </a:p>
          <a:p>
            <a:pPr lvl="1"/>
            <a:r>
              <a:rPr lang="en-US" sz="2800" dirty="0"/>
              <a:t>equation 1matches graph A</a:t>
            </a:r>
          </a:p>
          <a:p>
            <a:pPr lvl="1"/>
            <a:r>
              <a:rPr lang="en-US" sz="2800" dirty="0"/>
              <a:t>equation 2 matches graph D</a:t>
            </a:r>
          </a:p>
          <a:p>
            <a:r>
              <a:rPr lang="en-US" dirty="0"/>
              <a:t>Similarly, both graph B and C have negative slopes and y-intercept +1, but line C goes down faster and thus has a more negative slope. Therefore:</a:t>
            </a:r>
          </a:p>
          <a:p>
            <a:pPr lvl="1"/>
            <a:r>
              <a:rPr lang="en-US" sz="2800" dirty="0"/>
              <a:t>equation 3 matches graph B</a:t>
            </a:r>
          </a:p>
          <a:p>
            <a:pPr lvl="1"/>
            <a:r>
              <a:rPr lang="en-US" sz="2800" dirty="0"/>
              <a:t>equation 4 matches graph C</a:t>
            </a:r>
          </a:p>
          <a:p>
            <a:endParaRPr lang="en-US" dirty="0"/>
          </a:p>
        </p:txBody>
      </p:sp>
    </p:spTree>
    <p:extLst>
      <p:ext uri="{BB962C8B-B14F-4D97-AF65-F5344CB8AC3E}">
        <p14:creationId xmlns:p14="http://schemas.microsoft.com/office/powerpoint/2010/main" xmlns="" val="35571722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81000"/>
            <a:ext cx="8229600" cy="6172200"/>
          </a:xfrm>
        </p:spPr>
        <p:txBody>
          <a:bodyPr>
            <a:normAutofit lnSpcReduction="10000"/>
          </a:bodyPr>
          <a:lstStyle/>
          <a:p>
            <a:r>
              <a:rPr lang="en-US" sz="2000" dirty="0"/>
              <a:t>So to determine the least-square regression line we must find the equation of a line with its the slope m and y-intercept b. As it happens, the slope is related to our quantities </a:t>
            </a:r>
            <a:r>
              <a:rPr lang="en-US" sz="2000" dirty="0" err="1"/>
              <a:t>S</a:t>
            </a:r>
            <a:r>
              <a:rPr lang="en-US" sz="2000" baseline="-25000" dirty="0" err="1"/>
              <a:t>xx</a:t>
            </a:r>
            <a:r>
              <a:rPr lang="en-US" sz="2000" dirty="0"/>
              <a:t>, </a:t>
            </a:r>
            <a:r>
              <a:rPr lang="en-US" sz="2000" dirty="0" err="1"/>
              <a:t>S</a:t>
            </a:r>
            <a:r>
              <a:rPr lang="en-US" sz="2000" baseline="-25000" dirty="0" err="1"/>
              <a:t>yy</a:t>
            </a:r>
            <a:r>
              <a:rPr lang="en-US" sz="2000" dirty="0"/>
              <a:t>, and </a:t>
            </a:r>
            <a:r>
              <a:rPr lang="en-US" sz="2000" dirty="0" err="1"/>
              <a:t>S</a:t>
            </a:r>
            <a:r>
              <a:rPr lang="en-US" sz="2000" baseline="-25000" dirty="0" err="1"/>
              <a:t>xy</a:t>
            </a:r>
            <a:r>
              <a:rPr lang="en-US" sz="2000" dirty="0"/>
              <a:t> we computed earlier, while the y-intercept is related to the averages (means) of x and y. The formulas are as follows:</a:t>
            </a:r>
          </a:p>
          <a:p>
            <a:pPr lvl="1"/>
            <a:r>
              <a:rPr lang="en-US" sz="1800" dirty="0"/>
              <a:t>Slope m = </a:t>
            </a:r>
            <a:r>
              <a:rPr lang="en-US" sz="1800" dirty="0" err="1"/>
              <a:t>S</a:t>
            </a:r>
            <a:r>
              <a:rPr lang="en-US" sz="1800" baseline="-25000" dirty="0" err="1"/>
              <a:t>xy</a:t>
            </a:r>
            <a:r>
              <a:rPr lang="en-US" sz="1800" dirty="0"/>
              <a:t> / </a:t>
            </a:r>
            <a:r>
              <a:rPr lang="en-US" sz="1800" dirty="0" err="1"/>
              <a:t>S</a:t>
            </a:r>
            <a:r>
              <a:rPr lang="en-US" sz="1800" baseline="-25000" dirty="0" err="1"/>
              <a:t>xx</a:t>
            </a:r>
            <a:endParaRPr lang="en-US" sz="1800" dirty="0"/>
          </a:p>
          <a:p>
            <a:pPr lvl="1"/>
            <a:r>
              <a:rPr lang="en-US" sz="1800" dirty="0"/>
              <a:t>y-Intercept b =  (mean of y) - (mean of x) * m</a:t>
            </a:r>
          </a:p>
          <a:p>
            <a:pPr marL="0" indent="0">
              <a:buNone/>
            </a:pPr>
            <a:r>
              <a:rPr lang="en-US" sz="2000" dirty="0"/>
              <a:t>where </a:t>
            </a: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2000" dirty="0" smtClean="0"/>
          </a:p>
          <a:p>
            <a:pPr marL="274320" lvl="1" indent="0">
              <a:buNone/>
            </a:pPr>
            <a:r>
              <a:rPr lang="en-US" sz="1800" dirty="0" smtClean="0"/>
              <a:t>	mean </a:t>
            </a:r>
            <a:r>
              <a:rPr lang="en-US" sz="1800" dirty="0"/>
              <a:t>of x = (sum of x) / n</a:t>
            </a:r>
          </a:p>
          <a:p>
            <a:pPr marL="274320" lvl="1" indent="0">
              <a:buNone/>
            </a:pPr>
            <a:r>
              <a:rPr lang="en-US" sz="1800" dirty="0" smtClean="0"/>
              <a:t>	mean </a:t>
            </a:r>
            <a:r>
              <a:rPr lang="en-US" sz="1800" dirty="0"/>
              <a:t>of y = (sum of y) / n</a:t>
            </a:r>
          </a:p>
          <a:p>
            <a:r>
              <a:rPr lang="en-US" sz="2000" dirty="0"/>
              <a:t>In this class we are will not try to determine how these formulas come about. That would be done in more advanced math courses. We will be content </a:t>
            </a:r>
            <a:r>
              <a:rPr lang="en-US" sz="2000" i="1" dirty="0"/>
              <a:t>using</a:t>
            </a:r>
            <a:r>
              <a:rPr lang="en-US" sz="2000" dirty="0"/>
              <a:t> these questions, as in our next example.</a:t>
            </a:r>
          </a:p>
          <a:p>
            <a:pPr marL="0" indent="0">
              <a:buNone/>
            </a:pPr>
            <a:endParaRPr lang="en-US" sz="2000" dirty="0"/>
          </a:p>
          <a:p>
            <a:endParaRPr lang="en-US" sz="2000" dirty="0"/>
          </a:p>
        </p:txBody>
      </p:sp>
      <mc:AlternateContent xmlns:mc="http://schemas.openxmlformats.org/markup-compatibility/2006">
        <mc:Choice xmlns:a14="http://schemas.microsoft.com/office/drawing/2010/main" xmlns="" Requires="a14">
          <p:sp>
            <p:nvSpPr>
              <p:cNvPr id="3" name="Rectangle 2"/>
              <p:cNvSpPr/>
              <p:nvPr/>
            </p:nvSpPr>
            <p:spPr>
              <a:xfrm>
                <a:off x="1455683" y="2485808"/>
                <a:ext cx="2467022" cy="827662"/>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𝑥𝑥</m:t>
                          </m:r>
                        </m:sub>
                      </m:sSub>
                      <m:r>
                        <a:rPr lang="en-US" i="1">
                          <a:latin typeface="Cambria Math"/>
                        </a:rPr>
                        <m:t>= </m:t>
                      </m:r>
                      <m:nary>
                        <m:naryPr>
                          <m:chr m:val="∑"/>
                          <m:limLoc m:val="undOvr"/>
                          <m:subHide m:val="on"/>
                          <m:supHide m:val="on"/>
                          <m:ctrlPr>
                            <a:rPr lang="en-US" i="1">
                              <a:latin typeface="Cambria Math"/>
                            </a:rPr>
                          </m:ctrlPr>
                        </m:naryPr>
                        <m:sub/>
                        <m:sup/>
                        <m:e>
                          <m:sSup>
                            <m:sSupPr>
                              <m:ctrlPr>
                                <a:rPr lang="en-US" i="1">
                                  <a:latin typeface="Cambria Math"/>
                                </a:rPr>
                              </m:ctrlPr>
                            </m:sSupPr>
                            <m:e>
                              <m:r>
                                <a:rPr lang="en-US" i="1">
                                  <a:latin typeface="Cambria Math"/>
                                </a:rPr>
                                <m:t>𝑥</m:t>
                              </m:r>
                            </m:e>
                            <m:sup>
                              <m:r>
                                <a:rPr lang="en-US" i="1">
                                  <a:latin typeface="Cambria Math"/>
                                </a:rPr>
                                <m:t>2 </m:t>
                              </m:r>
                            </m:sup>
                          </m:sSup>
                          <m:r>
                            <a:rPr lang="en-US" i="1">
                              <a:latin typeface="Cambria Math"/>
                            </a:rPr>
                            <m:t>− </m:t>
                          </m:r>
                          <m:f>
                            <m:fPr>
                              <m:ctrlPr>
                                <a:rPr lang="en-US" i="1">
                                  <a:latin typeface="Cambria Math"/>
                                </a:rPr>
                              </m:ctrlPr>
                            </m:fPr>
                            <m:num>
                              <m:sSup>
                                <m:sSupPr>
                                  <m:ctrlPr>
                                    <a:rPr lang="en-US" i="1">
                                      <a:latin typeface="Cambria Math"/>
                                    </a:rPr>
                                  </m:ctrlPr>
                                </m:sSupPr>
                                <m:e>
                                  <m:r>
                                    <a:rPr lang="en-US" i="1">
                                      <a:latin typeface="Cambria Math"/>
                                    </a:rPr>
                                    <m:t>(</m:t>
                                  </m:r>
                                  <m:nary>
                                    <m:naryPr>
                                      <m:chr m:val="∑"/>
                                      <m:limLoc m:val="undOvr"/>
                                      <m:subHide m:val="on"/>
                                      <m:supHide m:val="on"/>
                                      <m:ctrlPr>
                                        <a:rPr lang="en-US" i="1">
                                          <a:latin typeface="Cambria Math"/>
                                        </a:rPr>
                                      </m:ctrlPr>
                                    </m:naryPr>
                                    <m:sub/>
                                    <m:sup/>
                                    <m:e>
                                      <m:r>
                                        <a:rPr lang="en-US" i="1">
                                          <a:latin typeface="Cambria Math"/>
                                        </a:rPr>
                                        <m:t>𝑥</m:t>
                                      </m:r>
                                      <m:r>
                                        <a:rPr lang="en-US" i="1">
                                          <a:latin typeface="Cambria Math"/>
                                        </a:rPr>
                                        <m:t>)</m:t>
                                      </m:r>
                                    </m:e>
                                  </m:nary>
                                </m:e>
                                <m:sup>
                                  <m:r>
                                    <a:rPr lang="en-US" i="1">
                                      <a:latin typeface="Cambria Math"/>
                                    </a:rPr>
                                    <m:t>2</m:t>
                                  </m:r>
                                </m:sup>
                              </m:sSup>
                            </m:num>
                            <m:den>
                              <m:r>
                                <a:rPr lang="en-US" i="1">
                                  <a:latin typeface="Cambria Math"/>
                                </a:rPr>
                                <m:t>𝑛</m:t>
                              </m:r>
                            </m:den>
                          </m:f>
                        </m:e>
                      </m:nary>
                    </m:oMath>
                  </m:oMathPara>
                </a14:m>
                <a:endParaRPr lang="en-US" dirty="0"/>
              </a:p>
            </p:txBody>
          </p:sp>
        </mc:Choice>
        <mc:Fallback>
          <p:sp>
            <p:nvSpPr>
              <p:cNvPr id="3" name="Rectangle 2"/>
              <p:cNvSpPr>
                <a:spLocks noRot="1" noChangeAspect="1" noMove="1" noResize="1" noEditPoints="1" noAdjustHandles="1" noChangeArrowheads="1" noChangeShapeType="1" noTextEdit="1"/>
              </p:cNvSpPr>
              <p:nvPr/>
            </p:nvSpPr>
            <p:spPr>
              <a:xfrm>
                <a:off x="1455683" y="2485808"/>
                <a:ext cx="2467022" cy="827662"/>
              </a:xfrm>
              <a:prstGeom prst="rect">
                <a:avLst/>
              </a:prstGeom>
              <a:blipFill rotWithShape="1">
                <a:blip r:embed="rId2" cstate="print"/>
                <a:stretch>
                  <a:fillRect r="-297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4" name="Rectangle 3"/>
              <p:cNvSpPr/>
              <p:nvPr/>
            </p:nvSpPr>
            <p:spPr>
              <a:xfrm>
                <a:off x="1481959" y="3308159"/>
                <a:ext cx="2489463" cy="8276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𝑦𝑦</m:t>
                          </m:r>
                        </m:sub>
                      </m:sSub>
                      <m:r>
                        <a:rPr lang="en-US" i="1">
                          <a:latin typeface="Cambria Math"/>
                        </a:rPr>
                        <m:t>= </m:t>
                      </m:r>
                      <m:nary>
                        <m:naryPr>
                          <m:chr m:val="∑"/>
                          <m:limLoc m:val="undOvr"/>
                          <m:subHide m:val="on"/>
                          <m:supHide m:val="on"/>
                          <m:ctrlPr>
                            <a:rPr lang="en-US" i="1">
                              <a:latin typeface="Cambria Math"/>
                            </a:rPr>
                          </m:ctrlPr>
                        </m:naryPr>
                        <m:sub/>
                        <m:sup/>
                        <m:e>
                          <m:sSup>
                            <m:sSupPr>
                              <m:ctrlPr>
                                <a:rPr lang="en-US" i="1">
                                  <a:latin typeface="Cambria Math"/>
                                </a:rPr>
                              </m:ctrlPr>
                            </m:sSupPr>
                            <m:e>
                              <m:r>
                                <a:rPr lang="en-US" i="1">
                                  <a:latin typeface="Cambria Math"/>
                                </a:rPr>
                                <m:t>𝑦</m:t>
                              </m:r>
                            </m:e>
                            <m:sup>
                              <m:r>
                                <a:rPr lang="en-US" i="1">
                                  <a:latin typeface="Cambria Math"/>
                                </a:rPr>
                                <m:t>2 </m:t>
                              </m:r>
                            </m:sup>
                          </m:sSup>
                          <m:r>
                            <a:rPr lang="en-US" i="1">
                              <a:latin typeface="Cambria Math"/>
                            </a:rPr>
                            <m:t>− </m:t>
                          </m:r>
                          <m:f>
                            <m:fPr>
                              <m:ctrlPr>
                                <a:rPr lang="en-US" i="1">
                                  <a:latin typeface="Cambria Math"/>
                                </a:rPr>
                              </m:ctrlPr>
                            </m:fPr>
                            <m:num>
                              <m:sSup>
                                <m:sSupPr>
                                  <m:ctrlPr>
                                    <a:rPr lang="en-US" i="1">
                                      <a:latin typeface="Cambria Math"/>
                                    </a:rPr>
                                  </m:ctrlPr>
                                </m:sSupPr>
                                <m:e>
                                  <m:r>
                                    <a:rPr lang="en-US" i="1">
                                      <a:latin typeface="Cambria Math"/>
                                    </a:rPr>
                                    <m:t>(</m:t>
                                  </m:r>
                                  <m:nary>
                                    <m:naryPr>
                                      <m:chr m:val="∑"/>
                                      <m:limLoc m:val="undOvr"/>
                                      <m:subHide m:val="on"/>
                                      <m:supHide m:val="on"/>
                                      <m:ctrlPr>
                                        <a:rPr lang="en-US" i="1">
                                          <a:latin typeface="Cambria Math"/>
                                        </a:rPr>
                                      </m:ctrlPr>
                                    </m:naryPr>
                                    <m:sub/>
                                    <m:sup/>
                                    <m:e>
                                      <m:r>
                                        <a:rPr lang="en-US" i="1">
                                          <a:latin typeface="Cambria Math"/>
                                        </a:rPr>
                                        <m:t>𝑦</m:t>
                                      </m:r>
                                      <m:r>
                                        <a:rPr lang="en-US" i="1">
                                          <a:latin typeface="Cambria Math"/>
                                        </a:rPr>
                                        <m:t>)</m:t>
                                      </m:r>
                                    </m:e>
                                  </m:nary>
                                </m:e>
                                <m:sup>
                                  <m:r>
                                    <a:rPr lang="en-US" i="1">
                                      <a:latin typeface="Cambria Math"/>
                                    </a:rPr>
                                    <m:t>2</m:t>
                                  </m:r>
                                </m:sup>
                              </m:sSup>
                            </m:num>
                            <m:den>
                              <m:r>
                                <a:rPr lang="en-US" i="1">
                                  <a:latin typeface="Cambria Math"/>
                                </a:rPr>
                                <m:t>𝑛</m:t>
                              </m:r>
                            </m:den>
                          </m:f>
                        </m:e>
                      </m:nary>
                    </m:oMath>
                  </m:oMathPara>
                </a14:m>
                <a:endParaRPr lang="en-US" dirty="0"/>
              </a:p>
            </p:txBody>
          </p:sp>
        </mc:Choice>
        <mc:Fallback>
          <p:sp>
            <p:nvSpPr>
              <p:cNvPr id="4" name="Rectangle 3"/>
              <p:cNvSpPr>
                <a:spLocks noRot="1" noChangeAspect="1" noMove="1" noResize="1" noEditPoints="1" noAdjustHandles="1" noChangeArrowheads="1" noChangeShapeType="1" noTextEdit="1"/>
              </p:cNvSpPr>
              <p:nvPr/>
            </p:nvSpPr>
            <p:spPr>
              <a:xfrm>
                <a:off x="1481959" y="3308159"/>
                <a:ext cx="2489463" cy="827662"/>
              </a:xfrm>
              <a:prstGeom prst="rect">
                <a:avLst/>
              </a:prstGeom>
              <a:blipFill rotWithShape="1">
                <a:blip r:embed="rId3" cstate="print"/>
                <a:stretch>
                  <a:fillRect r="-31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Rectangle 4"/>
              <p:cNvSpPr/>
              <p:nvPr/>
            </p:nvSpPr>
            <p:spPr>
              <a:xfrm>
                <a:off x="1426779" y="4072728"/>
                <a:ext cx="2930418" cy="7659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𝑥𝑦</m:t>
                          </m:r>
                        </m:sub>
                      </m:sSub>
                      <m:r>
                        <a:rPr lang="en-US" i="1">
                          <a:latin typeface="Cambria Math"/>
                        </a:rPr>
                        <m:t>= </m:t>
                      </m:r>
                      <m:nary>
                        <m:naryPr>
                          <m:chr m:val="∑"/>
                          <m:limLoc m:val="undOvr"/>
                          <m:subHide m:val="on"/>
                          <m:supHide m:val="on"/>
                          <m:ctrlPr>
                            <a:rPr lang="en-US" i="1">
                              <a:latin typeface="Cambria Math"/>
                            </a:rPr>
                          </m:ctrlPr>
                        </m:naryPr>
                        <m:sub/>
                        <m:sup/>
                        <m:e>
                          <m:sSup>
                            <m:sSupPr>
                              <m:ctrlPr>
                                <a:rPr lang="en-US" i="1">
                                  <a:latin typeface="Cambria Math"/>
                                </a:rPr>
                              </m:ctrlPr>
                            </m:sSupPr>
                            <m:e>
                              <m:r>
                                <a:rPr lang="en-US" i="1">
                                  <a:latin typeface="Cambria Math"/>
                                </a:rPr>
                                <m:t>𝑥𝑦</m:t>
                              </m:r>
                            </m:e>
                            <m:sup>
                              <m:r>
                                <a:rPr lang="en-US" i="1">
                                  <a:latin typeface="Cambria Math"/>
                                </a:rPr>
                                <m:t> </m:t>
                              </m:r>
                            </m:sup>
                          </m:sSup>
                          <m:r>
                            <a:rPr lang="en-US" i="1">
                              <a:latin typeface="Cambria Math"/>
                            </a:rPr>
                            <m:t>− </m:t>
                          </m:r>
                          <m:f>
                            <m:fPr>
                              <m:ctrlPr>
                                <a:rPr lang="en-US" i="1">
                                  <a:latin typeface="Cambria Math"/>
                                </a:rPr>
                              </m:ctrlPr>
                            </m:fPr>
                            <m:num>
                              <m:r>
                                <a:rPr lang="en-US" i="1">
                                  <a:latin typeface="Cambria Math"/>
                                </a:rPr>
                                <m:t>(</m:t>
                              </m:r>
                              <m:nary>
                                <m:naryPr>
                                  <m:chr m:val="∑"/>
                                  <m:limLoc m:val="undOvr"/>
                                  <m:subHide m:val="on"/>
                                  <m:supHide m:val="on"/>
                                  <m:ctrlPr>
                                    <a:rPr lang="en-US" i="1">
                                      <a:latin typeface="Cambria Math"/>
                                    </a:rPr>
                                  </m:ctrlPr>
                                </m:naryPr>
                                <m:sub/>
                                <m:sup/>
                                <m:e>
                                  <m:r>
                                    <a:rPr lang="en-US" i="1">
                                      <a:latin typeface="Cambria Math"/>
                                    </a:rPr>
                                    <m:t>𝑥</m:t>
                                  </m:r>
                                  <m:r>
                                    <a:rPr lang="en-US" i="1">
                                      <a:latin typeface="Cambria Math"/>
                                    </a:rPr>
                                    <m:t>)(</m:t>
                                  </m:r>
                                  <m:nary>
                                    <m:naryPr>
                                      <m:chr m:val="∑"/>
                                      <m:limLoc m:val="undOvr"/>
                                      <m:subHide m:val="on"/>
                                      <m:supHide m:val="on"/>
                                      <m:ctrlPr>
                                        <a:rPr lang="en-US" i="1">
                                          <a:latin typeface="Cambria Math"/>
                                        </a:rPr>
                                      </m:ctrlPr>
                                    </m:naryPr>
                                    <m:sub/>
                                    <m:sup/>
                                    <m:e>
                                      <m:r>
                                        <a:rPr lang="en-US" i="1">
                                          <a:latin typeface="Cambria Math"/>
                                        </a:rPr>
                                        <m:t>𝑦</m:t>
                                      </m:r>
                                      <m:r>
                                        <a:rPr lang="en-US" i="1">
                                          <a:latin typeface="Cambria Math"/>
                                        </a:rPr>
                                        <m:t>)</m:t>
                                      </m:r>
                                    </m:e>
                                  </m:nary>
                                </m:e>
                              </m:nary>
                            </m:num>
                            <m:den>
                              <m:r>
                                <a:rPr lang="en-US" i="1">
                                  <a:latin typeface="Cambria Math"/>
                                </a:rPr>
                                <m:t>𝑛</m:t>
                              </m:r>
                            </m:den>
                          </m:f>
                        </m:e>
                      </m:nary>
                    </m:oMath>
                  </m:oMathPara>
                </a14:m>
                <a:endParaRPr lang="en-US" dirty="0"/>
              </a:p>
            </p:txBody>
          </p:sp>
        </mc:Choice>
        <mc:Fallback>
          <p:sp>
            <p:nvSpPr>
              <p:cNvPr id="5" name="Rectangle 4"/>
              <p:cNvSpPr>
                <a:spLocks noRot="1" noChangeAspect="1" noMove="1" noResize="1" noEditPoints="1" noAdjustHandles="1" noChangeArrowheads="1" noChangeShapeType="1" noTextEdit="1"/>
              </p:cNvSpPr>
              <p:nvPr/>
            </p:nvSpPr>
            <p:spPr>
              <a:xfrm>
                <a:off x="1426779" y="4072728"/>
                <a:ext cx="2930418" cy="765915"/>
              </a:xfrm>
              <a:prstGeom prst="rect">
                <a:avLst/>
              </a:prstGeom>
              <a:blipFill rotWithShape="1">
                <a:blip r:embed="rId4" cstate="print"/>
                <a:stretch>
                  <a:fillRect r="-2495"/>
                </a:stretch>
              </a:blipFill>
            </p:spPr>
            <p:txBody>
              <a:bodyPr/>
              <a:lstStyle/>
              <a:p>
                <a:r>
                  <a:rPr lang="en-US">
                    <a:noFill/>
                  </a:rPr>
                  <a:t> </a:t>
                </a:r>
              </a:p>
            </p:txBody>
          </p:sp>
        </mc:Fallback>
      </mc:AlternateContent>
    </p:spTree>
    <p:extLst>
      <p:ext uri="{BB962C8B-B14F-4D97-AF65-F5344CB8AC3E}">
        <p14:creationId xmlns:p14="http://schemas.microsoft.com/office/powerpoint/2010/main" xmlns="" val="25510220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541020"/>
            <a:ext cx="8229600" cy="5775960"/>
          </a:xfrm>
        </p:spPr>
        <p:txBody>
          <a:bodyPr>
            <a:normAutofit/>
          </a:bodyPr>
          <a:lstStyle/>
          <a:p>
            <a:pPr marL="0" indent="0">
              <a:buNone/>
            </a:pPr>
            <a:r>
              <a:rPr lang="en-US" sz="2400" b="1" i="1" dirty="0">
                <a:solidFill>
                  <a:srgbClr val="C00000"/>
                </a:solidFill>
                <a:latin typeface="+mj-lt"/>
              </a:rPr>
              <a:t>Example:</a:t>
            </a:r>
            <a:r>
              <a:rPr lang="en-US" sz="2000" i="1" dirty="0"/>
              <a:t> Consider the above data of high school versus college GPA and compute the equation of least square regression line. Also compute the correlation coefficient.</a:t>
            </a:r>
            <a:endParaRPr lang="en-US" sz="2000" dirty="0"/>
          </a:p>
          <a:p>
            <a:r>
              <a:rPr lang="en-US" sz="2000" b="1" dirty="0"/>
              <a:t>Solution:</a:t>
            </a:r>
            <a:r>
              <a:rPr lang="en-US" sz="2000" dirty="0"/>
              <a:t> just as we did for the correlation coefficient in the first section, we make a table of x, y, x</a:t>
            </a:r>
            <a:r>
              <a:rPr lang="en-US" sz="2000" baseline="30000" dirty="0"/>
              <a:t>2</a:t>
            </a:r>
            <a:r>
              <a:rPr lang="en-US" sz="2000" dirty="0"/>
              <a:t>, y</a:t>
            </a:r>
            <a:r>
              <a:rPr lang="en-US" sz="2000" baseline="30000" dirty="0"/>
              <a:t>2</a:t>
            </a:r>
            <a:r>
              <a:rPr lang="en-US" sz="2000" dirty="0"/>
              <a:t>, and </a:t>
            </a:r>
            <a:r>
              <a:rPr lang="en-US" sz="2000" dirty="0" err="1"/>
              <a:t>xy</a:t>
            </a:r>
            <a:r>
              <a:rPr lang="en-US" sz="2000" dirty="0"/>
              <a:t> values:</a:t>
            </a:r>
          </a:p>
          <a:p>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xmlns="" val="2953568277"/>
              </p:ext>
            </p:extLst>
          </p:nvPr>
        </p:nvGraphicFramePr>
        <p:xfrm>
          <a:off x="1066800" y="2362200"/>
          <a:ext cx="7010400" cy="4242816"/>
        </p:xfrm>
        <a:graphic>
          <a:graphicData uri="http://schemas.openxmlformats.org/drawingml/2006/table">
            <a:tbl>
              <a:tblPr firstRow="1" firstCol="1" bandRow="1"/>
              <a:tblGrid>
                <a:gridCol w="1168400"/>
                <a:gridCol w="1168400"/>
                <a:gridCol w="1168400"/>
                <a:gridCol w="1168400"/>
                <a:gridCol w="1168400"/>
                <a:gridCol w="1168400"/>
              </a:tblGrid>
              <a:tr h="304800">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Student</a:t>
                      </a:r>
                      <a:endParaRPr lang="en-US" sz="1600" dirty="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x</a:t>
                      </a:r>
                      <a:endParaRPr lang="en-US" sz="1600" dirty="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y</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x</a:t>
                      </a:r>
                      <a:r>
                        <a:rPr lang="en-US" sz="1800" baseline="30000">
                          <a:effectLst/>
                          <a:latin typeface="Times New Roman"/>
                          <a:ea typeface="Times New Roman"/>
                          <a:cs typeface="Times New Roman"/>
                        </a:rPr>
                        <a:t>2</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y</a:t>
                      </a:r>
                      <a:r>
                        <a:rPr lang="en-US" sz="1800" baseline="30000">
                          <a:effectLst/>
                          <a:latin typeface="Times New Roman"/>
                          <a:ea typeface="Times New Roman"/>
                          <a:cs typeface="Times New Roman"/>
                        </a:rPr>
                        <a:t>2</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xy</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1</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2.0</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1.6</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4.00</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2.56</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3.20</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2</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2.2</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2.0</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4.84</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4.00</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4.40</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3</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2.6</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1.8</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6.76</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3.24</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4.68</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4</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2.7</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2.8</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7.29</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7.84</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7.56</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5</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2.8</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2.1</a:t>
                      </a:r>
                      <a:endParaRPr lang="en-US" sz="1600" dirty="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7.84</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4.41</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5.88</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6</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3.1</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2.0</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9.61</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4.00</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6.20</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7</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2.9</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2.6</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8.41</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6.76</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7.54</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8</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3.2</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2.2</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10.24</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4.84</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7.04</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9</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3.3</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2.6</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10.89</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6.76</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8.58</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10</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3.6</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3.0</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12.96</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9.00</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10.80</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Totals</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28.4</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22.7</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82.84</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53.41</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lnSpc>
                          <a:spcPct val="115000"/>
                        </a:lnSpc>
                        <a:spcBef>
                          <a:spcPts val="0"/>
                        </a:spcBef>
                        <a:spcAft>
                          <a:spcPts val="0"/>
                        </a:spcAft>
                      </a:pPr>
                      <a:r>
                        <a:rPr lang="en-US" sz="1800" i="1" dirty="0">
                          <a:effectLst/>
                          <a:latin typeface="Times New Roman"/>
                          <a:ea typeface="Times New Roman"/>
                          <a:cs typeface="Times New Roman"/>
                        </a:rPr>
                        <a:t>65.88</a:t>
                      </a:r>
                      <a:endParaRPr lang="en-US" sz="1600" dirty="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bl>
          </a:graphicData>
        </a:graphic>
      </p:graphicFrame>
    </p:spTree>
    <p:extLst>
      <p:ext uri="{BB962C8B-B14F-4D97-AF65-F5344CB8AC3E}">
        <p14:creationId xmlns:p14="http://schemas.microsoft.com/office/powerpoint/2010/main" xmlns="" val="3932554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95300" y="381000"/>
            <a:ext cx="8153400" cy="6096000"/>
          </a:xfrm>
        </p:spPr>
        <p:txBody>
          <a:bodyPr>
            <a:noAutofit/>
          </a:bodyPr>
          <a:lstStyle/>
          <a:p>
            <a:r>
              <a:rPr lang="en-US" sz="1800" dirty="0"/>
              <a:t>Thus, we can compute:</a:t>
            </a:r>
          </a:p>
          <a:p>
            <a:pPr lvl="1"/>
            <a:r>
              <a:rPr lang="en-US" sz="1800" dirty="0" err="1"/>
              <a:t>S</a:t>
            </a:r>
            <a:r>
              <a:rPr lang="en-US" sz="1800" baseline="-25000" dirty="0" err="1"/>
              <a:t>xx</a:t>
            </a:r>
            <a:r>
              <a:rPr lang="en-US" sz="1800" dirty="0"/>
              <a:t> = 83.84 - 28.4</a:t>
            </a:r>
            <a:r>
              <a:rPr lang="en-US" sz="1800" baseline="30000" dirty="0"/>
              <a:t>2</a:t>
            </a:r>
            <a:r>
              <a:rPr lang="en-US" sz="1800" dirty="0"/>
              <a:t>/10 = 2.184</a:t>
            </a:r>
          </a:p>
          <a:p>
            <a:pPr lvl="1"/>
            <a:r>
              <a:rPr lang="en-US" sz="1800" dirty="0" err="1"/>
              <a:t>S</a:t>
            </a:r>
            <a:r>
              <a:rPr lang="en-US" sz="1800" baseline="-25000" dirty="0" err="1"/>
              <a:t>yy</a:t>
            </a:r>
            <a:r>
              <a:rPr lang="en-US" sz="1800" dirty="0"/>
              <a:t> = 54.41 - 22.7</a:t>
            </a:r>
            <a:r>
              <a:rPr lang="en-US" sz="1800" baseline="30000" dirty="0"/>
              <a:t>2</a:t>
            </a:r>
            <a:r>
              <a:rPr lang="en-US" sz="1800" dirty="0"/>
              <a:t>/10 = 1.881</a:t>
            </a:r>
          </a:p>
          <a:p>
            <a:pPr lvl="1"/>
            <a:r>
              <a:rPr lang="en-US" sz="1800" dirty="0" err="1"/>
              <a:t>S</a:t>
            </a:r>
            <a:r>
              <a:rPr lang="en-US" sz="1800" baseline="-25000" dirty="0" err="1"/>
              <a:t>xy</a:t>
            </a:r>
            <a:r>
              <a:rPr lang="en-US" sz="1800" dirty="0"/>
              <a:t> = 65.88 - 28.4*22.7/10 = 1.412</a:t>
            </a:r>
          </a:p>
          <a:p>
            <a:r>
              <a:rPr lang="en-US" sz="1800" dirty="0"/>
              <a:t>We also can quickly compute (since we already know the sums of x and of y):</a:t>
            </a:r>
          </a:p>
          <a:p>
            <a:pPr lvl="1"/>
            <a:r>
              <a:rPr lang="en-US" sz="1800" dirty="0"/>
              <a:t>mean of x = 28.4/10 = 2.84</a:t>
            </a:r>
          </a:p>
          <a:p>
            <a:pPr lvl="1"/>
            <a:r>
              <a:rPr lang="en-US" sz="1800" dirty="0"/>
              <a:t>mean of y = 22.7/10 = 2.27</a:t>
            </a:r>
          </a:p>
          <a:p>
            <a:r>
              <a:rPr lang="en-US" sz="1800" dirty="0"/>
              <a:t>But now the difficult work is over and we can compute the slope and y-intercept, as well as correlation coefficient, easily:</a:t>
            </a:r>
          </a:p>
          <a:p>
            <a:pPr lvl="1"/>
            <a:r>
              <a:rPr lang="en-US" sz="1800" dirty="0"/>
              <a:t>slope m = </a:t>
            </a:r>
            <a:r>
              <a:rPr lang="en-US" sz="1800" dirty="0" err="1"/>
              <a:t>S</a:t>
            </a:r>
            <a:r>
              <a:rPr lang="en-US" sz="1800" baseline="-25000" dirty="0" err="1"/>
              <a:t>xy</a:t>
            </a:r>
            <a:r>
              <a:rPr lang="en-US" sz="1800" dirty="0"/>
              <a:t> / </a:t>
            </a:r>
            <a:r>
              <a:rPr lang="en-US" sz="1800" dirty="0" err="1"/>
              <a:t>S</a:t>
            </a:r>
            <a:r>
              <a:rPr lang="en-US" sz="1800" baseline="-25000" dirty="0" err="1"/>
              <a:t>xx</a:t>
            </a:r>
            <a:r>
              <a:rPr lang="en-US" sz="1800" dirty="0"/>
              <a:t> = 1.412 / 2.184 = 0.645</a:t>
            </a:r>
          </a:p>
          <a:p>
            <a:pPr lvl="1"/>
            <a:r>
              <a:rPr lang="en-US" sz="1800" dirty="0"/>
              <a:t>y-intercept b = (mean of y) - (mean of x) * m = 2.27 - 2.84 * 0.645 = 0.4382</a:t>
            </a:r>
          </a:p>
          <a:p>
            <a:pPr lvl="1"/>
            <a:r>
              <a:rPr lang="en-US" sz="1800" dirty="0"/>
              <a:t>correlation coefficient r = 1.412 / </a:t>
            </a:r>
            <a:r>
              <a:rPr lang="en-US" sz="1800" dirty="0" err="1"/>
              <a:t>sqrt</a:t>
            </a:r>
            <a:r>
              <a:rPr lang="en-US" sz="1800" dirty="0"/>
              <a:t>(2.184 * 1.881) = 0.6966</a:t>
            </a:r>
          </a:p>
          <a:p>
            <a:r>
              <a:rPr lang="en-US" sz="1800" dirty="0"/>
              <a:t>Thus, the equation of our least-square regression line, relating high school GPA (x) and college GPA (y) is:</a:t>
            </a:r>
          </a:p>
          <a:p>
            <a:pPr lvl="1"/>
            <a:r>
              <a:rPr lang="en-US" sz="1800" dirty="0"/>
              <a:t>y = 0.645 * x + 0.4382</a:t>
            </a:r>
          </a:p>
          <a:p>
            <a:r>
              <a:rPr lang="en-US" sz="1800" dirty="0"/>
              <a:t>and the correlation coefficient of 0.6966 indicates that the relation is not very strong.</a:t>
            </a:r>
          </a:p>
          <a:p>
            <a:endParaRPr lang="en-US" sz="1800" dirty="0"/>
          </a:p>
        </p:txBody>
      </p:sp>
    </p:spTree>
    <p:extLst>
      <p:ext uri="{BB962C8B-B14F-4D97-AF65-F5344CB8AC3E}">
        <p14:creationId xmlns:p14="http://schemas.microsoft.com/office/powerpoint/2010/main" xmlns="" val="7497950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229600" cy="5928360"/>
          </a:xfrm>
        </p:spPr>
        <p:txBody>
          <a:bodyPr>
            <a:normAutofit fontScale="85000" lnSpcReduction="20000"/>
          </a:bodyPr>
          <a:lstStyle/>
          <a:p>
            <a:r>
              <a:rPr lang="en-US" dirty="0"/>
              <a:t>We can now use our computed equation to make predictions</a:t>
            </a:r>
            <a:r>
              <a:rPr lang="en-US" dirty="0" smtClean="0"/>
              <a:t>.</a:t>
            </a:r>
          </a:p>
          <a:p>
            <a:pPr marL="0" indent="0">
              <a:buNone/>
            </a:pPr>
            <a:endParaRPr lang="en-US" dirty="0"/>
          </a:p>
          <a:p>
            <a:pPr marL="0" indent="0">
              <a:buNone/>
            </a:pPr>
            <a:r>
              <a:rPr lang="en-US" sz="3100" b="1" i="1" dirty="0">
                <a:solidFill>
                  <a:srgbClr val="C00000"/>
                </a:solidFill>
                <a:latin typeface="+mj-lt"/>
              </a:rPr>
              <a:t>Example:</a:t>
            </a:r>
            <a:r>
              <a:rPr lang="en-US" i="1" dirty="0"/>
              <a:t> Using the above data for high-school and college GPA's, predict the college GPA for a student with a high school GPA of 3.7.</a:t>
            </a:r>
            <a:endParaRPr lang="en-US" dirty="0"/>
          </a:p>
          <a:p>
            <a:r>
              <a:rPr lang="en-US" b="1" dirty="0"/>
              <a:t>Solution</a:t>
            </a:r>
            <a:r>
              <a:rPr lang="en-US" dirty="0"/>
              <a:t>: First note that x = 3.7 is not one of the original high school GPA scores.  But we know the general relationship between x and y (the equation of  the least-square regression line) which we use for  our prediction:</a:t>
            </a:r>
          </a:p>
          <a:p>
            <a:pPr marL="0" indent="0">
              <a:buNone/>
            </a:pPr>
            <a:r>
              <a:rPr lang="en-US" dirty="0" smtClean="0"/>
              <a:t>	y </a:t>
            </a:r>
            <a:r>
              <a:rPr lang="en-US" dirty="0"/>
              <a:t>= 0.645 * x + 0.4382</a:t>
            </a:r>
          </a:p>
          <a:p>
            <a:pPr marL="0" indent="0">
              <a:buNone/>
            </a:pPr>
            <a:r>
              <a:rPr lang="en-US" dirty="0" smtClean="0"/>
              <a:t>	so </a:t>
            </a:r>
            <a:r>
              <a:rPr lang="en-US" dirty="0"/>
              <a:t>that if x = 3.7 we have for y:</a:t>
            </a:r>
          </a:p>
          <a:p>
            <a:pPr marL="0" indent="0">
              <a:buNone/>
            </a:pPr>
            <a:r>
              <a:rPr lang="en-US" dirty="0" smtClean="0"/>
              <a:t>	y </a:t>
            </a:r>
            <a:r>
              <a:rPr lang="en-US" dirty="0"/>
              <a:t>= 0.645 * 3.7 + 0.4382 = 2.8247</a:t>
            </a:r>
          </a:p>
          <a:p>
            <a:r>
              <a:rPr lang="en-US" dirty="0"/>
              <a:t>Thus, our prediction is that a high school GPA of 3.7 will result in a college GPA of 2.83, approximately. Moreover, because of our correlation coefficient we are relatively confident (but  not super-confident) that our prediction is accurate.</a:t>
            </a:r>
          </a:p>
          <a:p>
            <a:r>
              <a:rPr lang="en-US" dirty="0"/>
              <a:t>This was a lot of work but before we use Excel for the heavy-duty computations, let's do one more example manually.</a:t>
            </a:r>
          </a:p>
          <a:p>
            <a:endParaRPr lang="en-US" dirty="0"/>
          </a:p>
        </p:txBody>
      </p:sp>
    </p:spTree>
    <p:extLst>
      <p:ext uri="{BB962C8B-B14F-4D97-AF65-F5344CB8AC3E}">
        <p14:creationId xmlns:p14="http://schemas.microsoft.com/office/powerpoint/2010/main" xmlns="" val="548754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20000"/>
          </a:bodyPr>
          <a:lstStyle/>
          <a:p>
            <a:r>
              <a:rPr lang="en-US" i="1" dirty="0"/>
              <a:t>We want to know: is high school and college GPA related according to this data, and if they are related, how can I use the high school GPA to predict the college GPA?</a:t>
            </a:r>
            <a:endParaRPr lang="en-US" dirty="0"/>
          </a:p>
          <a:p>
            <a:r>
              <a:rPr lang="en-US" dirty="0"/>
              <a:t>There are two answers to give:</a:t>
            </a:r>
          </a:p>
          <a:p>
            <a:pPr lvl="1"/>
            <a:r>
              <a:rPr lang="en-US" sz="2600" dirty="0"/>
              <a:t>first, </a:t>
            </a:r>
            <a:r>
              <a:rPr lang="en-US" sz="2600" i="1" dirty="0"/>
              <a:t>are they </a:t>
            </a:r>
            <a:r>
              <a:rPr lang="en-US" sz="2600" dirty="0"/>
              <a:t>related, and</a:t>
            </a:r>
          </a:p>
          <a:p>
            <a:pPr lvl="1"/>
            <a:r>
              <a:rPr lang="en-US" sz="2600" dirty="0"/>
              <a:t>second, </a:t>
            </a:r>
            <a:r>
              <a:rPr lang="en-US" sz="2600" i="1" dirty="0"/>
              <a:t>how are </a:t>
            </a:r>
            <a:r>
              <a:rPr lang="en-US" sz="2600" dirty="0"/>
              <a:t>they related.</a:t>
            </a:r>
          </a:p>
          <a:p>
            <a:r>
              <a:rPr lang="en-US" dirty="0"/>
              <a:t>Casually looking at this data it seems clear that the college GPA is always worse than the high school one, and the smaller the high school GPA the smaller the college GPA. But how strong a relationship, if any, seems difficult to quantify.</a:t>
            </a:r>
          </a:p>
          <a:p>
            <a:r>
              <a:rPr lang="en-US" dirty="0"/>
              <a:t>We will first discuss how to compute and interpret the so-called </a:t>
            </a:r>
            <a:r>
              <a:rPr lang="en-US" i="1" dirty="0"/>
              <a:t>correlation coefficient</a:t>
            </a:r>
            <a:r>
              <a:rPr lang="en-US" dirty="0"/>
              <a:t> to help decide whether two numeric variables are related or not. In other words, it can answer our </a:t>
            </a:r>
            <a:r>
              <a:rPr lang="en-US" i="1" dirty="0" smtClean="0"/>
              <a:t>first </a:t>
            </a:r>
            <a:r>
              <a:rPr lang="en-US" dirty="0" smtClean="0"/>
              <a:t>question</a:t>
            </a:r>
            <a:r>
              <a:rPr lang="en-US" dirty="0"/>
              <a:t>. We will answer the second question in later sections. First, let's define the correlation coefficient mathematically.</a:t>
            </a:r>
          </a:p>
          <a:p>
            <a:endParaRPr lang="en-US" dirty="0"/>
          </a:p>
        </p:txBody>
      </p:sp>
    </p:spTree>
    <p:extLst>
      <p:ext uri="{BB962C8B-B14F-4D97-AF65-F5344CB8AC3E}">
        <p14:creationId xmlns:p14="http://schemas.microsoft.com/office/powerpoint/2010/main" xmlns="" val="33081080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229600" cy="5928360"/>
          </a:xfrm>
        </p:spPr>
        <p:txBody>
          <a:bodyPr>
            <a:normAutofit fontScale="92500" lnSpcReduction="10000"/>
          </a:bodyPr>
          <a:lstStyle/>
          <a:p>
            <a:pPr marL="0" indent="0">
              <a:buNone/>
            </a:pPr>
            <a:r>
              <a:rPr lang="en-US" b="1" i="1" dirty="0">
                <a:solidFill>
                  <a:srgbClr val="C00000"/>
                </a:solidFill>
                <a:latin typeface="+mj-lt"/>
              </a:rPr>
              <a:t>Example:</a:t>
            </a:r>
            <a:r>
              <a:rPr lang="en-US" sz="2000" i="1" dirty="0"/>
              <a:t> Suppose some (made-up) data for two variables x and y is as shown in the table. Use that data to predict the </a:t>
            </a:r>
            <a:r>
              <a:rPr lang="en-US" sz="2000" i="1" dirty="0" smtClean="0"/>
              <a:t>y value </a:t>
            </a:r>
            <a:r>
              <a:rPr lang="en-US" sz="2000" i="1" dirty="0"/>
              <a:t>for x = 5 and state how confident you are in your prediction</a:t>
            </a:r>
            <a:r>
              <a:rPr lang="en-US" sz="2000" i="1" dirty="0" smtClean="0"/>
              <a:t>:</a:t>
            </a:r>
          </a:p>
          <a:p>
            <a:pPr marL="0" indent="0">
              <a:buNone/>
            </a:pPr>
            <a:endParaRPr lang="en-US" sz="2000" i="1" dirty="0" smtClean="0"/>
          </a:p>
          <a:p>
            <a:pPr marL="0" indent="0">
              <a:buNone/>
            </a:pPr>
            <a:endParaRPr lang="en-US" sz="2000" i="1" dirty="0"/>
          </a:p>
          <a:p>
            <a:pPr marL="0" indent="0">
              <a:buNone/>
            </a:pPr>
            <a:endParaRPr lang="en-US" sz="2000" i="1" dirty="0"/>
          </a:p>
          <a:p>
            <a:pPr marL="0" indent="0">
              <a:buNone/>
            </a:pPr>
            <a:endParaRPr lang="en-US" sz="2000" i="1" dirty="0" smtClean="0"/>
          </a:p>
          <a:p>
            <a:pPr marL="0" indent="0">
              <a:buNone/>
            </a:pPr>
            <a:r>
              <a:rPr lang="en-US" sz="2000" b="1" dirty="0"/>
              <a:t>Solution: </a:t>
            </a:r>
            <a:r>
              <a:rPr lang="en-US" sz="2000" dirty="0"/>
              <a:t>We create, as usual, a table of x, y, x</a:t>
            </a:r>
            <a:r>
              <a:rPr lang="en-US" sz="2000" baseline="30000" dirty="0"/>
              <a:t>2</a:t>
            </a:r>
            <a:r>
              <a:rPr lang="en-US" sz="2000" dirty="0"/>
              <a:t>, </a:t>
            </a:r>
            <a:r>
              <a:rPr lang="en-US" sz="2000" dirty="0" smtClean="0"/>
              <a:t>etc. </a:t>
            </a:r>
            <a:r>
              <a:rPr lang="en-US" sz="2000" dirty="0"/>
              <a:t>data, compute the </a:t>
            </a:r>
            <a:r>
              <a:rPr lang="en-US" sz="2000" dirty="0" err="1"/>
              <a:t>S</a:t>
            </a:r>
            <a:r>
              <a:rPr lang="en-US" sz="2000" baseline="-25000" dirty="0" err="1"/>
              <a:t>xx</a:t>
            </a:r>
            <a:r>
              <a:rPr lang="en-US" sz="2000" dirty="0"/>
              <a:t>, </a:t>
            </a:r>
            <a:r>
              <a:rPr lang="en-US" sz="2000" dirty="0" err="1"/>
              <a:t>etc</a:t>
            </a:r>
            <a:r>
              <a:rPr lang="en-US" sz="2000" dirty="0"/>
              <a:t>, and finish up with the equation of the line. Here are the results</a:t>
            </a:r>
            <a:r>
              <a:rPr lang="en-US" sz="2000" dirty="0" smtClean="0"/>
              <a:t>:</a:t>
            </a:r>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lvl="1"/>
            <a:r>
              <a:rPr lang="en-US" sz="1800" dirty="0" err="1" smtClean="0"/>
              <a:t>S</a:t>
            </a:r>
            <a:r>
              <a:rPr lang="en-US" sz="1800" baseline="-25000" dirty="0" err="1" smtClean="0"/>
              <a:t>xx</a:t>
            </a:r>
            <a:r>
              <a:rPr lang="en-US" sz="1800" dirty="0"/>
              <a:t> = 14 - 6</a:t>
            </a:r>
            <a:r>
              <a:rPr lang="en-US" sz="1800" baseline="30000" dirty="0"/>
              <a:t>2</a:t>
            </a:r>
            <a:r>
              <a:rPr lang="en-US" sz="1800" dirty="0"/>
              <a:t>/3 = 2</a:t>
            </a:r>
          </a:p>
          <a:p>
            <a:pPr lvl="1"/>
            <a:r>
              <a:rPr lang="en-US" sz="1800" dirty="0" err="1" smtClean="0"/>
              <a:t>S</a:t>
            </a:r>
            <a:r>
              <a:rPr lang="en-US" sz="1800" baseline="-25000" dirty="0" err="1" smtClean="0"/>
              <a:t>yy</a:t>
            </a:r>
            <a:r>
              <a:rPr lang="en-US" sz="1800" dirty="0"/>
              <a:t> = 70 - 14</a:t>
            </a:r>
            <a:r>
              <a:rPr lang="en-US" sz="1800" baseline="30000" dirty="0"/>
              <a:t>2</a:t>
            </a:r>
            <a:r>
              <a:rPr lang="en-US" sz="1800" dirty="0"/>
              <a:t>/3 = 4.667</a:t>
            </a:r>
          </a:p>
          <a:p>
            <a:pPr lvl="1"/>
            <a:r>
              <a:rPr lang="en-US" sz="1800" dirty="0" err="1" smtClean="0"/>
              <a:t>S</a:t>
            </a:r>
            <a:r>
              <a:rPr lang="en-US" sz="1800" baseline="-25000" dirty="0" err="1" smtClean="0"/>
              <a:t>xy</a:t>
            </a:r>
            <a:r>
              <a:rPr lang="en-US" sz="1800" dirty="0"/>
              <a:t> = 31 - 6*14/3 = 3</a:t>
            </a:r>
          </a:p>
          <a:p>
            <a:pPr marL="0" indent="0">
              <a:buNone/>
            </a:pPr>
            <a:endParaRPr lang="en-US" sz="2000" dirty="0"/>
          </a:p>
          <a:p>
            <a:pPr marL="0" indent="0">
              <a:buNone/>
            </a:pPr>
            <a:endParaRPr lang="en-US" sz="2000" dirty="0"/>
          </a:p>
          <a:p>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xmlns="" val="2852390359"/>
              </p:ext>
            </p:extLst>
          </p:nvPr>
        </p:nvGraphicFramePr>
        <p:xfrm>
          <a:off x="3276600" y="1371600"/>
          <a:ext cx="2590800" cy="1274064"/>
        </p:xfrm>
        <a:graphic>
          <a:graphicData uri="http://schemas.openxmlformats.org/drawingml/2006/table">
            <a:tbl>
              <a:tblPr firstRow="1" firstCol="1" bandRow="1"/>
              <a:tblGrid>
                <a:gridCol w="1295400"/>
                <a:gridCol w="1295400"/>
              </a:tblGrid>
              <a:tr h="0">
                <a:tc>
                  <a:txBody>
                    <a:bodyPr/>
                    <a:lstStyle/>
                    <a:p>
                      <a:pPr marL="0" marR="0" algn="ctr">
                        <a:lnSpc>
                          <a:spcPct val="115000"/>
                        </a:lnSpc>
                        <a:spcBef>
                          <a:spcPts val="0"/>
                        </a:spcBef>
                        <a:spcAft>
                          <a:spcPts val="0"/>
                        </a:spcAft>
                      </a:pPr>
                      <a:r>
                        <a:rPr lang="en-US" sz="1600" b="1" i="1" dirty="0">
                          <a:effectLst/>
                          <a:latin typeface="Times New Roman"/>
                          <a:ea typeface="Times New Roman"/>
                          <a:cs typeface="Times New Roman"/>
                        </a:rPr>
                        <a:t>x</a:t>
                      </a:r>
                      <a:endParaRPr lang="en-US" sz="1400" dirty="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i="1">
                          <a:effectLst/>
                          <a:latin typeface="Times New Roman"/>
                          <a:ea typeface="Times New Roman"/>
                          <a:cs typeface="Times New Roman"/>
                        </a:rPr>
                        <a:t>y</a:t>
                      </a:r>
                      <a:endParaRPr lang="en-US" sz="14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600" i="1">
                          <a:effectLst/>
                          <a:latin typeface="Times New Roman"/>
                          <a:ea typeface="Times New Roman"/>
                          <a:cs typeface="Times New Roman"/>
                        </a:rPr>
                        <a:t>1</a:t>
                      </a:r>
                      <a:endParaRPr lang="en-US" sz="14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i="1">
                          <a:effectLst/>
                          <a:latin typeface="Times New Roman"/>
                          <a:ea typeface="Times New Roman"/>
                          <a:cs typeface="Times New Roman"/>
                        </a:rPr>
                        <a:t>3</a:t>
                      </a:r>
                      <a:endParaRPr lang="en-US" sz="14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600" i="1">
                          <a:effectLst/>
                          <a:latin typeface="Times New Roman"/>
                          <a:ea typeface="Times New Roman"/>
                          <a:cs typeface="Times New Roman"/>
                        </a:rPr>
                        <a:t>2</a:t>
                      </a:r>
                      <a:endParaRPr lang="en-US" sz="14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i="1">
                          <a:effectLst/>
                          <a:latin typeface="Times New Roman"/>
                          <a:ea typeface="Times New Roman"/>
                          <a:cs typeface="Times New Roman"/>
                        </a:rPr>
                        <a:t>5</a:t>
                      </a:r>
                      <a:endParaRPr lang="en-US" sz="14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600" i="1">
                          <a:effectLst/>
                          <a:latin typeface="Times New Roman"/>
                          <a:ea typeface="Times New Roman"/>
                          <a:cs typeface="Times New Roman"/>
                        </a:rPr>
                        <a:t>3</a:t>
                      </a:r>
                      <a:endParaRPr lang="en-US" sz="14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i="1" dirty="0">
                          <a:effectLst/>
                          <a:latin typeface="Times New Roman"/>
                          <a:ea typeface="Times New Roman"/>
                          <a:cs typeface="Times New Roman"/>
                        </a:rPr>
                        <a:t>6</a:t>
                      </a:r>
                      <a:endParaRPr lang="en-US" sz="1400" dirty="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3298685286"/>
              </p:ext>
            </p:extLst>
          </p:nvPr>
        </p:nvGraphicFramePr>
        <p:xfrm>
          <a:off x="2705100" y="3429000"/>
          <a:ext cx="3733800" cy="1767840"/>
        </p:xfrm>
        <a:graphic>
          <a:graphicData uri="http://schemas.openxmlformats.org/drawingml/2006/table">
            <a:tbl>
              <a:tblPr firstRow="1" firstCol="1" bandRow="1"/>
              <a:tblGrid>
                <a:gridCol w="622300"/>
                <a:gridCol w="622300"/>
                <a:gridCol w="622300"/>
                <a:gridCol w="622300"/>
                <a:gridCol w="622300"/>
                <a:gridCol w="622300"/>
              </a:tblGrid>
              <a:tr h="0">
                <a:tc>
                  <a:txBody>
                    <a:bodyPr/>
                    <a:lstStyle/>
                    <a:p>
                      <a:pPr algn="ctr">
                        <a:lnSpc>
                          <a:spcPct val="115000"/>
                        </a:lnSpc>
                      </a:pPr>
                      <a:endParaRPr lang="en-US" sz="1600" dirty="0">
                        <a:effectLst/>
                        <a:latin typeface="Calibri"/>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Times New Roman"/>
                          <a:ea typeface="Times New Roman"/>
                          <a:cs typeface="Times New Roman"/>
                        </a:rPr>
                        <a:t>x</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Times New Roman"/>
                          <a:ea typeface="Times New Roman"/>
                          <a:cs typeface="Times New Roman"/>
                        </a:rPr>
                        <a:t>y</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Times New Roman"/>
                          <a:ea typeface="Times New Roman"/>
                          <a:cs typeface="Times New Roman"/>
                        </a:rPr>
                        <a:t>x</a:t>
                      </a:r>
                      <a:r>
                        <a:rPr lang="en-US" sz="1800" b="1" baseline="30000">
                          <a:effectLst/>
                          <a:latin typeface="Times New Roman"/>
                          <a:ea typeface="Times New Roman"/>
                          <a:cs typeface="Times New Roman"/>
                        </a:rPr>
                        <a:t>2</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Times New Roman"/>
                          <a:ea typeface="Times New Roman"/>
                          <a:cs typeface="Times New Roman"/>
                        </a:rPr>
                        <a:t>y</a:t>
                      </a:r>
                      <a:r>
                        <a:rPr lang="en-US" sz="1800" b="1" baseline="30000">
                          <a:effectLst/>
                          <a:latin typeface="Times New Roman"/>
                          <a:ea typeface="Times New Roman"/>
                          <a:cs typeface="Times New Roman"/>
                        </a:rPr>
                        <a:t>2</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Times New Roman"/>
                          <a:ea typeface="Times New Roman"/>
                          <a:cs typeface="Times New Roman"/>
                        </a:rPr>
                        <a:t>xy</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pPr>
                      <a:endParaRPr lang="en-US" sz="1600">
                        <a:effectLst/>
                        <a:latin typeface="Calibri"/>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1</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3</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1</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9</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3</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pPr>
                      <a:endParaRPr lang="en-US" sz="1600">
                        <a:effectLst/>
                        <a:latin typeface="Calibri"/>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a:ea typeface="Times New Roman"/>
                          <a:cs typeface="Times New Roman"/>
                        </a:rPr>
                        <a:t>2</a:t>
                      </a:r>
                      <a:endParaRPr lang="en-US" sz="1600" dirty="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5</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4</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25</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10</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pPr>
                      <a:endParaRPr lang="en-US" sz="1600">
                        <a:effectLst/>
                        <a:latin typeface="Calibri"/>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3</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6</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9</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36</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cs typeface="Times New Roman"/>
                        </a:rPr>
                        <a:t>18</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Totals</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6</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14</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14</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lnSpc>
                          <a:spcPct val="115000"/>
                        </a:lnSpc>
                        <a:spcBef>
                          <a:spcPts val="0"/>
                        </a:spcBef>
                        <a:spcAft>
                          <a:spcPts val="0"/>
                        </a:spcAft>
                      </a:pPr>
                      <a:r>
                        <a:rPr lang="en-US" sz="1800" i="1">
                          <a:effectLst/>
                          <a:latin typeface="Times New Roman"/>
                          <a:ea typeface="Times New Roman"/>
                          <a:cs typeface="Times New Roman"/>
                        </a:rPr>
                        <a:t>70</a:t>
                      </a:r>
                      <a:endParaRPr lang="en-US" sz="160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lnSpc>
                          <a:spcPct val="115000"/>
                        </a:lnSpc>
                        <a:spcBef>
                          <a:spcPts val="0"/>
                        </a:spcBef>
                        <a:spcAft>
                          <a:spcPts val="0"/>
                        </a:spcAft>
                      </a:pPr>
                      <a:r>
                        <a:rPr lang="en-US" sz="1800" i="1" dirty="0">
                          <a:effectLst/>
                          <a:latin typeface="Times New Roman"/>
                          <a:ea typeface="Times New Roman"/>
                          <a:cs typeface="Times New Roman"/>
                        </a:rPr>
                        <a:t>31</a:t>
                      </a:r>
                      <a:endParaRPr lang="en-US" sz="1600" dirty="0">
                        <a:effectLst/>
                        <a:latin typeface="Calibri"/>
                        <a:ea typeface="Calibri"/>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bl>
          </a:graphicData>
        </a:graphic>
      </p:graphicFrame>
    </p:spTree>
    <p:extLst>
      <p:ext uri="{BB962C8B-B14F-4D97-AF65-F5344CB8AC3E}">
        <p14:creationId xmlns:p14="http://schemas.microsoft.com/office/powerpoint/2010/main" xmlns="" val="26299696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04800"/>
            <a:ext cx="8229600" cy="5775960"/>
          </a:xfrm>
        </p:spPr>
        <p:txBody>
          <a:bodyPr>
            <a:noAutofit/>
          </a:bodyPr>
          <a:lstStyle/>
          <a:p>
            <a:r>
              <a:rPr lang="en-US" sz="1800" dirty="0"/>
              <a:t>We also can quickly compute</a:t>
            </a:r>
            <a:endParaRPr lang="en-US" sz="2000" dirty="0"/>
          </a:p>
          <a:p>
            <a:pPr lvl="1"/>
            <a:r>
              <a:rPr lang="en-US" sz="1800" dirty="0"/>
              <a:t>mean of x = 6/3 = 2</a:t>
            </a:r>
            <a:endParaRPr lang="en-US" sz="2000" dirty="0"/>
          </a:p>
          <a:p>
            <a:pPr lvl="1"/>
            <a:r>
              <a:rPr lang="en-US" sz="1800" dirty="0"/>
              <a:t>mean of y = 14/3 = 4.667 (it is a coincidence that this value matches the above for </a:t>
            </a:r>
            <a:r>
              <a:rPr lang="en-US" sz="1800" dirty="0" err="1"/>
              <a:t>S</a:t>
            </a:r>
            <a:r>
              <a:rPr lang="en-US" sz="1800" baseline="-25000" dirty="0" err="1"/>
              <a:t>yy</a:t>
            </a:r>
            <a:r>
              <a:rPr lang="en-US" sz="1800" dirty="0"/>
              <a:t>.</a:t>
            </a:r>
            <a:endParaRPr lang="en-US" sz="2000" dirty="0"/>
          </a:p>
          <a:p>
            <a:r>
              <a:rPr lang="en-US" sz="1800" dirty="0"/>
              <a:t>But now the difficult work is over and we can compute the slope and y-intercept, as well as correlation coefficient, as follows:</a:t>
            </a:r>
            <a:endParaRPr lang="en-US" sz="2000" dirty="0"/>
          </a:p>
          <a:p>
            <a:pPr lvl="1"/>
            <a:r>
              <a:rPr lang="en-US" sz="1800" b="1" dirty="0"/>
              <a:t>slope m</a:t>
            </a:r>
            <a:r>
              <a:rPr lang="en-US" sz="1800" dirty="0"/>
              <a:t> = </a:t>
            </a:r>
            <a:r>
              <a:rPr lang="en-US" sz="1800" dirty="0" err="1"/>
              <a:t>S</a:t>
            </a:r>
            <a:r>
              <a:rPr lang="en-US" sz="1800" baseline="-25000" dirty="0" err="1"/>
              <a:t>xy</a:t>
            </a:r>
            <a:r>
              <a:rPr lang="en-US" sz="1800" dirty="0"/>
              <a:t> / </a:t>
            </a:r>
            <a:r>
              <a:rPr lang="en-US" sz="1800" dirty="0" err="1"/>
              <a:t>S</a:t>
            </a:r>
            <a:r>
              <a:rPr lang="en-US" sz="1800" baseline="-25000" dirty="0" err="1"/>
              <a:t>xx</a:t>
            </a:r>
            <a:r>
              <a:rPr lang="en-US" sz="1800" dirty="0"/>
              <a:t> = 3/2 = 1.5</a:t>
            </a:r>
            <a:endParaRPr lang="en-US" sz="2000" dirty="0"/>
          </a:p>
          <a:p>
            <a:pPr lvl="1"/>
            <a:r>
              <a:rPr lang="en-US" sz="1800" b="1" dirty="0"/>
              <a:t>y-intercept b</a:t>
            </a:r>
            <a:r>
              <a:rPr lang="en-US" sz="1800" dirty="0"/>
              <a:t> = (mean of y) - (mean of x) * m  = 4.667 - 2*1.5 = 1.667</a:t>
            </a:r>
            <a:endParaRPr lang="en-US" sz="2000" dirty="0"/>
          </a:p>
          <a:p>
            <a:pPr lvl="1"/>
            <a:r>
              <a:rPr lang="en-US" sz="1800" b="1" dirty="0"/>
              <a:t>correlation coefficient r</a:t>
            </a:r>
            <a:r>
              <a:rPr lang="en-US" sz="1800" dirty="0"/>
              <a:t> = 3 / </a:t>
            </a:r>
            <a:r>
              <a:rPr lang="en-US" sz="1800" dirty="0" err="1"/>
              <a:t>sqrt</a:t>
            </a:r>
            <a:r>
              <a:rPr lang="en-US" sz="1800" dirty="0"/>
              <a:t>(2*4.667) = 0.982</a:t>
            </a:r>
            <a:endParaRPr lang="en-US" sz="2000" dirty="0"/>
          </a:p>
          <a:p>
            <a:r>
              <a:rPr lang="en-US" sz="1800" dirty="0"/>
              <a:t>Thus, the equation of our least-square regression line, relating x and y is:</a:t>
            </a:r>
            <a:endParaRPr lang="en-US" sz="2000" dirty="0"/>
          </a:p>
          <a:p>
            <a:pPr lvl="1"/>
            <a:r>
              <a:rPr lang="en-US" sz="1800" dirty="0"/>
              <a:t>y = 1.5 x + 1.667</a:t>
            </a:r>
            <a:endParaRPr lang="en-US" sz="2400" dirty="0"/>
          </a:p>
          <a:p>
            <a:r>
              <a:rPr lang="en-US" sz="1800" dirty="0"/>
              <a:t>Thus, if x = 5 we compute our prediction to be y = 1.5 * 5 + 1.667 = 9.167 and since the correlation coefficient is 0.982 we think that the relation is very strong. Thus, we are pretty sure about our prediction.</a:t>
            </a:r>
            <a:endParaRPr lang="en-US" sz="2000" dirty="0"/>
          </a:p>
          <a:p>
            <a:r>
              <a:rPr lang="en-US" sz="1800" dirty="0"/>
              <a:t>Please note that we are basing our prediction or forecast on only 3 data points. Such a small sample is generally not adequate for good predictions. However, the three points </a:t>
            </a:r>
            <a:r>
              <a:rPr lang="en-US" sz="1800" i="1" dirty="0"/>
              <a:t>are</a:t>
            </a:r>
            <a:r>
              <a:rPr lang="en-US" sz="1800" dirty="0"/>
              <a:t> </a:t>
            </a:r>
            <a:r>
              <a:rPr lang="en-US" sz="1800" dirty="0" smtClean="0"/>
              <a:t>linearly </a:t>
            </a:r>
            <a:r>
              <a:rPr lang="en-US" sz="1800" dirty="0"/>
              <a:t>related, so for better or worse we believe our prediction is good. A more careful analysis of the goodness of our prediction would involve probabilities and is beyond our scope at this time.</a:t>
            </a:r>
            <a:endParaRPr lang="en-US" sz="2000" dirty="0"/>
          </a:p>
          <a:p>
            <a:endParaRPr lang="en-US" sz="1600" dirty="0"/>
          </a:p>
        </p:txBody>
      </p:sp>
    </p:spTree>
    <p:extLst>
      <p:ext uri="{BB962C8B-B14F-4D97-AF65-F5344CB8AC3E}">
        <p14:creationId xmlns:p14="http://schemas.microsoft.com/office/powerpoint/2010/main" xmlns="" val="812806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sz="2000" dirty="0"/>
              <a:t>After all this work it should be relating to focus on using Excel to deliver the least-square regression line for us.</a:t>
            </a:r>
          </a:p>
          <a:p>
            <a:pPr lvl="1"/>
            <a:r>
              <a:rPr lang="en-US" sz="2000" dirty="0"/>
              <a:t>Start Excel as usual and enter the data from the above GPA example</a:t>
            </a:r>
          </a:p>
          <a:p>
            <a:pPr lvl="1"/>
            <a:r>
              <a:rPr lang="en-US" sz="2000" dirty="0"/>
              <a:t>From the "Tools" menu, select the "Data Analysis ...." menu item and choose "Regression"</a:t>
            </a:r>
          </a:p>
          <a:p>
            <a:endParaRPr lang="en-US" sz="2000" dirty="0"/>
          </a:p>
        </p:txBody>
      </p:sp>
      <p:sp>
        <p:nvSpPr>
          <p:cNvPr id="3" name="Title 2"/>
          <p:cNvSpPr>
            <a:spLocks noGrp="1"/>
          </p:cNvSpPr>
          <p:nvPr>
            <p:ph type="title"/>
          </p:nvPr>
        </p:nvSpPr>
        <p:spPr/>
        <p:txBody>
          <a:bodyPr anchor="t">
            <a:noAutofit/>
          </a:bodyPr>
          <a:lstStyle/>
          <a:p>
            <a:r>
              <a:rPr lang="en-US" sz="3200" dirty="0">
                <a:solidFill>
                  <a:srgbClr val="002060"/>
                </a:solidFill>
              </a:rPr>
              <a:t>Determining the Least Square Regression Line "automatically"</a:t>
            </a:r>
            <a:br>
              <a:rPr lang="en-US" sz="3200" dirty="0">
                <a:solidFill>
                  <a:srgbClr val="002060"/>
                </a:solidFill>
              </a:rPr>
            </a:br>
            <a:endParaRPr lang="en-US" sz="3200" dirty="0">
              <a:solidFill>
                <a:srgbClr val="002060"/>
              </a:solidFill>
            </a:endParaRP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481" y="3389586"/>
            <a:ext cx="5761037" cy="296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605546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533400"/>
            <a:ext cx="8229600" cy="5852160"/>
          </a:xfrm>
        </p:spPr>
        <p:txBody>
          <a:bodyPr>
            <a:normAutofit/>
          </a:bodyPr>
          <a:lstStyle/>
          <a:p>
            <a:pPr lvl="1"/>
            <a:r>
              <a:rPr lang="en-US" sz="2000" dirty="0"/>
              <a:t>In the "Regression" dialog window use the selector tools and select the X and Y range (be careful, the first range to choose is the Y range, not X). If you include the labels in the ranges, make sure to check the "Labels" box.</a:t>
            </a:r>
          </a:p>
          <a:p>
            <a:endParaRPr lang="en-US" sz="2400" dirty="0"/>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99469" y="1903320"/>
            <a:ext cx="4945061" cy="4537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218304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609600"/>
            <a:ext cx="8229600" cy="5943600"/>
          </a:xfrm>
        </p:spPr>
        <p:txBody>
          <a:bodyPr>
            <a:normAutofit fontScale="70000" lnSpcReduction="20000"/>
          </a:bodyPr>
          <a:lstStyle/>
          <a:p>
            <a:r>
              <a:rPr lang="en-US" dirty="0"/>
              <a:t>To get a scatter plot including the least-square regression line, make sure to check "</a:t>
            </a:r>
            <a:r>
              <a:rPr lang="en-US" i="1" dirty="0"/>
              <a:t>Line Fit Plots</a:t>
            </a:r>
            <a:r>
              <a:rPr lang="en-US" dirty="0"/>
              <a:t>" in the "Residuals" category. To connect the dots with the least-square regression line, double-click on a pink dot and check "Solid line" on the options on the right side after you generate the regression output</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a:t>You can, as before, change the x and y axis scale, pick a background color, choose a title, set the line color, modify or remove the markers, etc. Experiment!</a:t>
            </a:r>
          </a:p>
          <a:p>
            <a:endParaRPr lang="en-US" dirty="0"/>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1763" y="1905000"/>
            <a:ext cx="6340475" cy="3438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854854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229600" cy="5928360"/>
          </a:xfrm>
        </p:spPr>
        <p:txBody>
          <a:bodyPr>
            <a:normAutofit/>
          </a:bodyPr>
          <a:lstStyle/>
          <a:p>
            <a:r>
              <a:rPr lang="en-US" sz="2200" dirty="0"/>
              <a:t>The Regression </a:t>
            </a:r>
            <a:r>
              <a:rPr lang="en-US" sz="2200" dirty="0" smtClean="0"/>
              <a:t>Analysis </a:t>
            </a:r>
            <a:r>
              <a:rPr lang="en-US" sz="2200" dirty="0"/>
              <a:t>actually produces a lot of output, much of it with mysterious sounding names. Here is the interpretation of the most important pieces of the output:</a:t>
            </a:r>
          </a:p>
          <a:p>
            <a:endParaRPr lang="en-US" sz="2200" dirty="0"/>
          </a:p>
        </p:txBody>
      </p:sp>
      <p:graphicFrame>
        <p:nvGraphicFramePr>
          <p:cNvPr id="5" name="Table 4"/>
          <p:cNvGraphicFramePr>
            <a:graphicFrameLocks noGrp="1"/>
          </p:cNvGraphicFramePr>
          <p:nvPr>
            <p:extLst>
              <p:ext uri="{D42A27DB-BD31-4B8C-83A1-F6EECF244321}">
                <p14:modId xmlns:p14="http://schemas.microsoft.com/office/powerpoint/2010/main" xmlns="" val="1512825642"/>
              </p:ext>
            </p:extLst>
          </p:nvPr>
        </p:nvGraphicFramePr>
        <p:xfrm>
          <a:off x="685800" y="1676400"/>
          <a:ext cx="7543800" cy="1542288"/>
        </p:xfrm>
        <a:graphic>
          <a:graphicData uri="http://schemas.openxmlformats.org/drawingml/2006/table">
            <a:tbl>
              <a:tblPr firstRow="1" firstCol="1" bandRow="1">
                <a:effectLst/>
              </a:tblPr>
              <a:tblGrid>
                <a:gridCol w="349712"/>
                <a:gridCol w="7194088"/>
              </a:tblGrid>
              <a:tr h="962692">
                <a:tc>
                  <a:txBody>
                    <a:bodyPr/>
                    <a:lstStyle/>
                    <a:p>
                      <a:pPr marL="0" marR="0" algn="just">
                        <a:lnSpc>
                          <a:spcPct val="115000"/>
                        </a:lnSpc>
                        <a:spcBef>
                          <a:spcPts val="0"/>
                        </a:spcBef>
                        <a:spcAft>
                          <a:spcPts val="0"/>
                        </a:spcAft>
                      </a:pPr>
                      <a:endParaRPr lang="en-US" sz="2200" dirty="0">
                        <a:solidFill>
                          <a:srgbClr val="000000"/>
                        </a:solidFill>
                        <a:effectLst/>
                        <a:latin typeface="Trebuchet MS"/>
                        <a:ea typeface="Times New Roman"/>
                        <a:cs typeface="Times New Roman"/>
                      </a:endParaRPr>
                    </a:p>
                  </a:txBody>
                  <a:tcPr marL="0" marR="0" marT="0" marB="0">
                    <a:lnL>
                      <a:noFill/>
                    </a:lnL>
                    <a:lnR>
                      <a:noFill/>
                    </a:lnR>
                    <a:lnT>
                      <a:noFill/>
                    </a:lnT>
                    <a:lnB>
                      <a:noFill/>
                    </a:lnB>
                    <a:solidFill>
                      <a:srgbClr val="FFFFFF"/>
                    </a:solidFill>
                  </a:tcPr>
                </a:tc>
                <a:tc>
                  <a:txBody>
                    <a:bodyPr/>
                    <a:lstStyle/>
                    <a:p>
                      <a:pPr marL="0" marR="0" algn="just">
                        <a:lnSpc>
                          <a:spcPct val="115000"/>
                        </a:lnSpc>
                        <a:spcBef>
                          <a:spcPts val="0"/>
                        </a:spcBef>
                        <a:spcAft>
                          <a:spcPts val="0"/>
                        </a:spcAft>
                      </a:pPr>
                      <a:r>
                        <a:rPr lang="en-US" sz="2200" b="1" dirty="0">
                          <a:solidFill>
                            <a:srgbClr val="000000"/>
                          </a:solidFill>
                          <a:effectLst/>
                          <a:latin typeface="Trebuchet MS"/>
                          <a:ea typeface="Times New Roman"/>
                          <a:cs typeface="Times New Roman"/>
                        </a:rPr>
                        <a:t>The Chart:</a:t>
                      </a:r>
                      <a:r>
                        <a:rPr lang="en-US" sz="2200" dirty="0">
                          <a:solidFill>
                            <a:srgbClr val="000000"/>
                          </a:solidFill>
                          <a:effectLst/>
                          <a:latin typeface="Trebuchet MS"/>
                          <a:ea typeface="Times New Roman"/>
                          <a:cs typeface="Times New Roman"/>
                        </a:rPr>
                        <a:t> includes the scatter plot as before (blue diamond-shaped dots), but also the "predicted" scores (pink </a:t>
                      </a:r>
                      <a:r>
                        <a:rPr lang="en-US" sz="2200" dirty="0" smtClean="0">
                          <a:solidFill>
                            <a:srgbClr val="000000"/>
                          </a:solidFill>
                          <a:effectLst/>
                          <a:latin typeface="Trebuchet MS"/>
                          <a:ea typeface="Times New Roman"/>
                          <a:cs typeface="Times New Roman"/>
                        </a:rPr>
                        <a:t>rectangular-shaped </a:t>
                      </a:r>
                      <a:r>
                        <a:rPr lang="en-US" sz="2200" dirty="0">
                          <a:solidFill>
                            <a:srgbClr val="000000"/>
                          </a:solidFill>
                          <a:effectLst/>
                          <a:latin typeface="Trebuchet MS"/>
                          <a:ea typeface="Times New Roman"/>
                          <a:cs typeface="Times New Roman"/>
                        </a:rPr>
                        <a:t>dots). If you connect these pink dots you obtain the least-square regression line.</a:t>
                      </a:r>
                      <a:endParaRPr lang="en-US" sz="2200" dirty="0">
                        <a:effectLst/>
                        <a:latin typeface="Calibri"/>
                        <a:ea typeface="Calibri"/>
                        <a:cs typeface="Times New Roman"/>
                      </a:endParaRPr>
                    </a:p>
                  </a:txBody>
                  <a:tcPr marL="0" marR="0" marT="0" marB="0">
                    <a:lnL>
                      <a:noFill/>
                    </a:lnL>
                    <a:lnR>
                      <a:noFill/>
                    </a:lnR>
                    <a:lnT>
                      <a:noFill/>
                    </a:lnT>
                    <a:lnB>
                      <a:noFill/>
                    </a:lnB>
                    <a:solidFill>
                      <a:srgbClr val="FFFFFF"/>
                    </a:solidFill>
                  </a:tcPr>
                </a:tc>
              </a:tr>
            </a:tbl>
          </a:graphicData>
        </a:graphic>
      </p:graphicFrame>
      <p:sp>
        <p:nvSpPr>
          <p:cNvPr id="6" name="Rectangle 5" descr="http://www.mathcs.org/_themes/wachsmut/bullet3.gif"/>
          <p:cNvSpPr>
            <a:spLocks noChangeAspect="1" noChangeArrowheads="1"/>
          </p:cNvSpPr>
          <p:nvPr/>
        </p:nvSpPr>
        <p:spPr bwMode="auto">
          <a:xfrm>
            <a:off x="457200" y="3490913"/>
            <a:ext cx="71438" cy="71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pic>
        <p:nvPicPr>
          <p:cNvPr id="2355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0" y="3390900"/>
            <a:ext cx="4608513" cy="2957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467272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533400"/>
            <a:ext cx="8229600" cy="6096000"/>
          </a:xfrm>
        </p:spPr>
        <p:txBody>
          <a:bodyPr>
            <a:normAutofit fontScale="77500" lnSpcReduction="20000"/>
          </a:bodyPr>
          <a:lstStyle/>
          <a:p>
            <a:pPr lvl="1"/>
            <a:r>
              <a:rPr lang="en-US" sz="2600" b="1" dirty="0"/>
              <a:t>The Regression Statistics</a:t>
            </a:r>
            <a:r>
              <a:rPr lang="en-US" sz="2600" dirty="0"/>
              <a:t>: This statistics is also computed by the regression analysis and looks similar to the following</a:t>
            </a:r>
            <a:r>
              <a:rPr lang="en-US" sz="2600" dirty="0" smtClean="0"/>
              <a:t>:</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pPr lvl="1"/>
            <a:endParaRPr lang="en-US" dirty="0"/>
          </a:p>
          <a:p>
            <a:pPr marL="0" indent="0">
              <a:buNone/>
            </a:pPr>
            <a:r>
              <a:rPr lang="en-US" dirty="0"/>
              <a:t>The most important number here is "Multiple R" which has the value of 0.6966 in this case. In fact, that number is almost the same as the "correlation coefficient" introduced earlier. In fact, this "multiple R" is the absolute value of our previous correlation coefficient. Thus, multiple R is always between 0 and 1, and closer to 1 indicates stronger relation. Hence, in this case being </a:t>
            </a:r>
            <a:r>
              <a:rPr lang="en-US" dirty="0" smtClean="0"/>
              <a:t>reasonably </a:t>
            </a:r>
            <a:r>
              <a:rPr lang="en-US" dirty="0"/>
              <a:t>close to 1, implies that we can conclude that the two variables are indeed somewhat related. In other words, if the value or "Multiple R" in the "Regression Statistics" is close to 1, then the least-square regression line indeed fits the data points pretty well, and there is a linear (positive or negative) relation between the two variables. It does not indicate which way the relation goes, as the correlation coefficient does.</a:t>
            </a:r>
          </a:p>
          <a:p>
            <a:endParaRPr lang="en-US" dirty="0"/>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1425" y="1143000"/>
            <a:ext cx="4121150" cy="199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66244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762000"/>
            <a:ext cx="8229600" cy="5623560"/>
          </a:xfrm>
        </p:spPr>
        <p:txBody>
          <a:bodyPr>
            <a:normAutofit/>
          </a:bodyPr>
          <a:lstStyle/>
          <a:p>
            <a:pPr marL="605790" lvl="2" indent="-285750">
              <a:spcBef>
                <a:spcPts val="600"/>
              </a:spcBef>
              <a:buFont typeface="Wingdings" pitchFamily="2" charset="2"/>
              <a:buChar char="§"/>
            </a:pPr>
            <a:r>
              <a:rPr lang="en-US" sz="2400" b="1" dirty="0"/>
              <a:t>The "</a:t>
            </a:r>
            <a:r>
              <a:rPr lang="en-US" sz="2400" b="1" dirty="0" err="1"/>
              <a:t>Anova</a:t>
            </a:r>
            <a:r>
              <a:rPr lang="en-US" sz="2400" b="1" dirty="0"/>
              <a:t>" Section</a:t>
            </a:r>
            <a:r>
              <a:rPr lang="en-US" sz="2400" dirty="0"/>
              <a:t>: The next section produced by our regression analysis is the </a:t>
            </a:r>
            <a:r>
              <a:rPr lang="en-US" sz="2400" dirty="0" err="1"/>
              <a:t>Anova</a:t>
            </a:r>
            <a:r>
              <a:rPr lang="en-US" sz="2400" dirty="0"/>
              <a:t> (Analysis of Variance) section:</a:t>
            </a:r>
          </a:p>
          <a:p>
            <a:endParaRPr lang="en-US" sz="4000"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4793" y="2438400"/>
            <a:ext cx="6934414" cy="281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576019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sz="quarter" idx="1"/>
              </p:nvPr>
            </p:nvSpPr>
            <p:spPr>
              <a:xfrm>
                <a:off x="457200" y="533400"/>
                <a:ext cx="8229600" cy="5562600"/>
              </a:xfrm>
            </p:spPr>
            <p:txBody>
              <a:bodyPr>
                <a:noAutofit/>
              </a:bodyPr>
              <a:lstStyle/>
              <a:p>
                <a:r>
                  <a:rPr lang="en-US" sz="2300" dirty="0" smtClean="0"/>
                  <a:t>The </a:t>
                </a:r>
                <a:r>
                  <a:rPr lang="en-US" sz="2300" dirty="0"/>
                  <a:t>two most important numbers in this section are the "Coefficients" for the "Intercept" and the "High School GPA". In this case "Intercept" is 0.4339 and "High School GPA" is 0.6465 (rounded). These two numbers are the slope and intercept of the least-square regression line. In other words, the actual equation of the least-square regression line is</a:t>
                </a:r>
                <a:r>
                  <a:rPr lang="en-US" sz="2300" dirty="0" smtClean="0"/>
                  <a:t>:</a:t>
                </a:r>
              </a:p>
              <a:p>
                <a:pPr marL="0" indent="0">
                  <a:buNone/>
                </a:pPr>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a:ea typeface="Times New Roman"/>
                          <a:cs typeface="Times New Roman"/>
                        </a:rPr>
                        <m:t>𝑦</m:t>
                      </m:r>
                      <m:r>
                        <a:rPr lang="en-US" sz="2400" i="1">
                          <a:solidFill>
                            <a:srgbClr val="000000"/>
                          </a:solidFill>
                          <a:latin typeface="Cambria Math"/>
                          <a:ea typeface="Times New Roman"/>
                          <a:cs typeface="Times New Roman"/>
                        </a:rPr>
                        <m:t>=0.6465 ∙</m:t>
                      </m:r>
                      <m:r>
                        <a:rPr lang="en-US" sz="2400" i="1">
                          <a:solidFill>
                            <a:srgbClr val="000000"/>
                          </a:solidFill>
                          <a:latin typeface="Cambria Math"/>
                          <a:ea typeface="Times New Roman"/>
                          <a:cs typeface="Times New Roman"/>
                        </a:rPr>
                        <m:t>𝑥</m:t>
                      </m:r>
                      <m:r>
                        <a:rPr lang="en-US" sz="2400" i="1">
                          <a:solidFill>
                            <a:srgbClr val="000000"/>
                          </a:solidFill>
                          <a:latin typeface="Cambria Math"/>
                          <a:ea typeface="Times New Roman"/>
                          <a:cs typeface="Times New Roman"/>
                        </a:rPr>
                        <m:t>+0.4339</m:t>
                      </m:r>
                    </m:oMath>
                  </m:oMathPara>
                </a14:m>
                <a:endParaRPr lang="en-US" sz="2400" dirty="0"/>
              </a:p>
              <a:p>
                <a:r>
                  <a:rPr lang="en-US" sz="2300" dirty="0"/>
                  <a:t>That equation of the line, in fact, can be used for predictions. For example, if we want to know the College GPA (Y) for a student with a high school GPA (X) of 3.4 - or, mathematically speaking, if we want to know the y value when x = 3.4 - we simply substitute x = 3.4 in the above equation and we find the corresponding y value to be</a:t>
                </a:r>
              </a:p>
              <a:p>
                <a:pPr marL="0" marR="0" indent="0">
                  <a:lnSpc>
                    <a:spcPct val="115000"/>
                  </a:lnSpc>
                  <a:spcBef>
                    <a:spcPts val="0"/>
                  </a:spcBef>
                  <a:spcAft>
                    <a:spcPts val="1000"/>
                  </a:spcAft>
                  <a:buNone/>
                </a:pPr>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a:ea typeface="Times New Roman"/>
                          <a:cs typeface="Times New Roman"/>
                        </a:rPr>
                        <m:t>𝑦</m:t>
                      </m:r>
                      <m:r>
                        <a:rPr lang="en-US" sz="2400" i="1">
                          <a:solidFill>
                            <a:srgbClr val="000000"/>
                          </a:solidFill>
                          <a:latin typeface="Cambria Math"/>
                          <a:ea typeface="Times New Roman"/>
                          <a:cs typeface="Times New Roman"/>
                        </a:rPr>
                        <m:t>=0.6465 ∙3.4+0.4339=2.632</m:t>
                      </m:r>
                    </m:oMath>
                  </m:oMathPara>
                </a14:m>
                <a:endParaRPr lang="en-US" sz="2400" dirty="0">
                  <a:effectLst/>
                  <a:latin typeface="Calibri"/>
                  <a:ea typeface="Calibri"/>
                  <a:cs typeface="Times New Roman"/>
                </a:endParaRPr>
              </a:p>
              <a:p>
                <a:pPr lvl="1"/>
                <a:endParaRPr lang="en-US" sz="2000" dirty="0"/>
              </a:p>
              <a:p>
                <a:endParaRPr lang="en-US" sz="2400" dirty="0"/>
              </a:p>
            </p:txBody>
          </p:sp>
        </mc:Choice>
        <mc:Fallback>
          <p:sp>
            <p:nvSpPr>
              <p:cNvPr id="2" name="Content Placeholder 1"/>
              <p:cNvSpPr>
                <a:spLocks noGrp="1" noRot="1" noChangeAspect="1" noMove="1" noResize="1" noEditPoints="1" noAdjustHandles="1" noChangeArrowheads="1" noChangeShapeType="1" noTextEdit="1"/>
              </p:cNvSpPr>
              <p:nvPr>
                <p:ph sz="quarter" idx="1"/>
              </p:nvPr>
            </p:nvSpPr>
            <p:spPr>
              <a:xfrm>
                <a:off x="457200" y="533400"/>
                <a:ext cx="8229600" cy="5562600"/>
              </a:xfrm>
              <a:blipFill rotWithShape="1">
                <a:blip r:embed="rId2" cstate="print"/>
                <a:stretch>
                  <a:fillRect l="-370" t="-768" r="-2074" b="-24781"/>
                </a:stretch>
              </a:blipFill>
            </p:spPr>
            <p:txBody>
              <a:bodyPr/>
              <a:lstStyle/>
              <a:p>
                <a:r>
                  <a:rPr lang="en-US">
                    <a:noFill/>
                  </a:rPr>
                  <a:t> </a:t>
                </a:r>
              </a:p>
            </p:txBody>
          </p:sp>
        </mc:Fallback>
      </mc:AlternateContent>
    </p:spTree>
    <p:extLst>
      <p:ext uri="{BB962C8B-B14F-4D97-AF65-F5344CB8AC3E}">
        <p14:creationId xmlns:p14="http://schemas.microsoft.com/office/powerpoint/2010/main" xmlns="" val="39678802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20000"/>
          </a:bodyPr>
          <a:lstStyle/>
          <a:p>
            <a:r>
              <a:rPr lang="en-US" dirty="0"/>
              <a:t>Note that from this section we see that the slope is positive, which means that the correlation coefficient is also positive. Thus, in this case the correlation coefficient and the multiple R are identical (if the slope had come out negative, the correlation coefficient would be -(multiple R), i.e. it would have been -0.6966</a:t>
            </a:r>
            <a:r>
              <a:rPr lang="en-US" dirty="0" smtClean="0"/>
              <a:t>).</a:t>
            </a:r>
          </a:p>
          <a:p>
            <a:endParaRPr lang="en-US" dirty="0"/>
          </a:p>
          <a:p>
            <a:endParaRPr lang="en-US" dirty="0" smtClean="0"/>
          </a:p>
          <a:p>
            <a:pPr marL="0" indent="0">
              <a:buNone/>
            </a:pPr>
            <a:endParaRPr lang="en-US" dirty="0" smtClean="0"/>
          </a:p>
          <a:p>
            <a:pPr marL="0" indent="0">
              <a:buNone/>
            </a:pPr>
            <a:endParaRPr lang="en-US" dirty="0"/>
          </a:p>
          <a:p>
            <a:r>
              <a:rPr lang="en-US" dirty="0" smtClean="0"/>
              <a:t>Now </a:t>
            </a:r>
            <a:r>
              <a:rPr lang="en-US" dirty="0"/>
              <a:t>we can also answer the original question: based on our data and a least-square regression analysis of that data, we can predict that a student with a high school GPA of 3.4 will have a college GPA of approximately 2.632. Since the correlation coefficient is 0.69 we are reasonably confident that our prediction is accurate.</a:t>
            </a:r>
          </a:p>
          <a:p>
            <a:pPr marL="0" indent="0">
              <a:buNone/>
            </a:pPr>
            <a:endParaRPr lang="en-US" dirty="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895560187"/>
              </p:ext>
            </p:extLst>
          </p:nvPr>
        </p:nvGraphicFramePr>
        <p:xfrm>
          <a:off x="1066800" y="2768664"/>
          <a:ext cx="7391400" cy="814324"/>
        </p:xfrm>
        <a:graphic>
          <a:graphicData uri="http://schemas.openxmlformats.org/drawingml/2006/table">
            <a:tbl>
              <a:tblPr firstRow="1" firstCol="1" bandRow="1">
                <a:effectLst/>
              </a:tblPr>
              <a:tblGrid>
                <a:gridCol w="342648"/>
                <a:gridCol w="7048752"/>
              </a:tblGrid>
              <a:tr h="814324">
                <a:tc>
                  <a:txBody>
                    <a:bodyPr/>
                    <a:lstStyle/>
                    <a:p>
                      <a:pPr marL="0" marR="0">
                        <a:lnSpc>
                          <a:spcPct val="115000"/>
                        </a:lnSpc>
                        <a:spcBef>
                          <a:spcPts val="0"/>
                        </a:spcBef>
                        <a:spcAft>
                          <a:spcPts val="0"/>
                        </a:spcAft>
                      </a:pPr>
                      <a:endParaRPr lang="en-US" sz="1800" dirty="0">
                        <a:solidFill>
                          <a:srgbClr val="000000"/>
                        </a:solidFill>
                        <a:effectLst/>
                        <a:latin typeface="Trebuchet MS"/>
                        <a:ea typeface="Times New Roman"/>
                        <a:cs typeface="Times New Roman"/>
                      </a:endParaRPr>
                    </a:p>
                  </a:txBody>
                  <a:tcPr marL="0" marR="0" marT="0" marB="0">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800" b="1" dirty="0">
                          <a:solidFill>
                            <a:srgbClr val="000000"/>
                          </a:solidFill>
                          <a:effectLst/>
                          <a:latin typeface="Trebuchet MS"/>
                          <a:ea typeface="Times New Roman"/>
                          <a:cs typeface="Times New Roman"/>
                        </a:rPr>
                        <a:t>The "Residual Output" Section</a:t>
                      </a:r>
                      <a:r>
                        <a:rPr lang="en-US" sz="1800" dirty="0">
                          <a:solidFill>
                            <a:srgbClr val="000000"/>
                          </a:solidFill>
                          <a:effectLst/>
                          <a:latin typeface="Trebuchet MS"/>
                          <a:ea typeface="Times New Roman"/>
                          <a:cs typeface="Times New Roman"/>
                        </a:rPr>
                        <a:t>: is not important for us in this lecture so we will ignore it.</a:t>
                      </a:r>
                      <a:endParaRPr lang="en-US" sz="2000" dirty="0">
                        <a:effectLst/>
                        <a:latin typeface="Calibri"/>
                        <a:ea typeface="Calibri"/>
                        <a:cs typeface="Times New Roman"/>
                      </a:endParaRPr>
                    </a:p>
                  </a:txBody>
                  <a:tcPr marL="0" marR="0" marT="0" marB="0">
                    <a:lnL>
                      <a:noFill/>
                    </a:lnL>
                    <a:lnR>
                      <a:noFill/>
                    </a:lnR>
                    <a:lnT>
                      <a:noFill/>
                    </a:lnT>
                    <a:lnB>
                      <a:noFill/>
                    </a:lnB>
                    <a:solidFill>
                      <a:srgbClr val="FFFFFF"/>
                    </a:solidFill>
                  </a:tcPr>
                </a:tc>
              </a:tr>
            </a:tbl>
          </a:graphicData>
        </a:graphic>
      </p:graphicFrame>
      <p:sp>
        <p:nvSpPr>
          <p:cNvPr id="6" name="Rectangle 5" descr="http://www.mathcs.org/_themes/wachsmut/bullet3.gif"/>
          <p:cNvSpPr>
            <a:spLocks noChangeAspect="1" noChangeArrowheads="1"/>
          </p:cNvSpPr>
          <p:nvPr/>
        </p:nvSpPr>
        <p:spPr bwMode="auto">
          <a:xfrm>
            <a:off x="457200" y="3582988"/>
            <a:ext cx="71438" cy="71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xmlns="" val="2045919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sz="quarter" idx="1"/>
              </p:nvPr>
            </p:nvSpPr>
            <p:spPr>
              <a:xfrm>
                <a:off x="457200" y="1219200"/>
                <a:ext cx="8229600" cy="5181600"/>
              </a:xfrm>
            </p:spPr>
            <p:txBody>
              <a:bodyPr>
                <a:normAutofit fontScale="85000" lnSpcReduction="10000"/>
              </a:bodyPr>
              <a:lstStyle/>
              <a:p>
                <a:r>
                  <a:rPr lang="en-US" sz="2200" dirty="0" smtClean="0"/>
                  <a:t>If our data is given in (</a:t>
                </a:r>
                <a:r>
                  <a:rPr lang="en-US" sz="2200" dirty="0" err="1"/>
                  <a:t>x,y</a:t>
                </a:r>
                <a:r>
                  <a:rPr lang="en-US" sz="2200" dirty="0"/>
                  <a:t>) pairs, then compute the following quantities - stay with me, the formulas might look pretty intense but when we'll see the </a:t>
                </a:r>
                <a:r>
                  <a:rPr lang="en-US" sz="2200" dirty="0" smtClean="0"/>
                  <a:t>examples </a:t>
                </a:r>
                <a:r>
                  <a:rPr lang="en-US" sz="2200" dirty="0"/>
                  <a:t>the formulas should become crystal clear</a:t>
                </a:r>
                <a:r>
                  <a:rPr lang="en-US" sz="2200" dirty="0" smtClean="0"/>
                  <a:t>:</a:t>
                </a:r>
              </a:p>
              <a:p>
                <a:endParaRPr lang="en-US" sz="2200" dirty="0"/>
              </a:p>
              <a:p>
                <a:endParaRPr lang="en-US" sz="2200" dirty="0" smtClean="0"/>
              </a:p>
              <a:p>
                <a:endParaRPr lang="en-US" sz="2200" dirty="0"/>
              </a:p>
              <a:p>
                <a:endParaRPr lang="en-US" sz="2200" dirty="0" smtClean="0"/>
              </a:p>
              <a:p>
                <a:endParaRPr lang="en-US" sz="2200" dirty="0" smtClean="0"/>
              </a:p>
              <a:p>
                <a:pPr marL="0" indent="0">
                  <a:buNone/>
                </a:pPr>
                <a:r>
                  <a:rPr lang="en-US" sz="2200" dirty="0" smtClean="0"/>
                  <a:t>where </a:t>
                </a:r>
                <a:r>
                  <a:rPr lang="en-US" sz="2200" dirty="0"/>
                  <a:t>the "sigma" symbol indicates summation and </a:t>
                </a:r>
                <a:r>
                  <a:rPr lang="en-US" sz="2200" i="1" dirty="0"/>
                  <a:t>n</a:t>
                </a:r>
                <a:r>
                  <a:rPr lang="en-US" sz="2200" dirty="0"/>
                  <a:t> stands for the number of data points. With these quantities computed, the correlation coefficient is defined </a:t>
                </a:r>
                <a:r>
                  <a:rPr lang="en-US" sz="2200" dirty="0" smtClean="0"/>
                  <a:t>as</a:t>
                </a:r>
                <a:r>
                  <a:rPr lang="en-US" sz="2200" dirty="0"/>
                  <a:t>:</a:t>
                </a:r>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a:rPr>
                          </m:ctrlPr>
                        </m:accPr>
                        <m:e>
                          <m:r>
                            <a:rPr lang="en-US" i="1">
                              <a:latin typeface="Cambria Math"/>
                            </a:rPr>
                            <m:t>𝜌</m:t>
                          </m:r>
                        </m:e>
                      </m:acc>
                      <m:r>
                        <a:rPr lang="en-US" i="1">
                          <a:latin typeface="Cambria Math"/>
                        </a:rPr>
                        <m:t>= </m:t>
                      </m:r>
                      <m:f>
                        <m:fPr>
                          <m:ctrlPr>
                            <a:rPr lang="en-US" i="1">
                              <a:latin typeface="Cambria Math"/>
                            </a:rPr>
                          </m:ctrlPr>
                        </m:fPr>
                        <m:num>
                          <m:sSub>
                            <m:sSubPr>
                              <m:ctrlPr>
                                <a:rPr lang="en-US" i="1">
                                  <a:latin typeface="Cambria Math"/>
                                </a:rPr>
                              </m:ctrlPr>
                            </m:sSubPr>
                            <m:e>
                              <m:r>
                                <a:rPr lang="en-US" i="1">
                                  <a:latin typeface="Cambria Math"/>
                                </a:rPr>
                                <m:t>𝑆</m:t>
                              </m:r>
                            </m:e>
                            <m:sub>
                              <m:r>
                                <a:rPr lang="en-US" i="1">
                                  <a:latin typeface="Cambria Math"/>
                                </a:rPr>
                                <m:t>𝑥𝑦</m:t>
                              </m:r>
                            </m:sub>
                          </m:sSub>
                        </m:num>
                        <m:den>
                          <m:rad>
                            <m:radPr>
                              <m:degHide m:val="on"/>
                              <m:ctrlPr>
                                <a:rPr lang="en-US" i="1">
                                  <a:latin typeface="Cambria Math"/>
                                </a:rPr>
                              </m:ctrlPr>
                            </m:radPr>
                            <m:deg/>
                            <m:e>
                              <m:sSub>
                                <m:sSubPr>
                                  <m:ctrlPr>
                                    <a:rPr lang="en-US" i="1">
                                      <a:latin typeface="Cambria Math"/>
                                    </a:rPr>
                                  </m:ctrlPr>
                                </m:sSubPr>
                                <m:e>
                                  <m:r>
                                    <a:rPr lang="en-US" i="1">
                                      <a:latin typeface="Cambria Math"/>
                                    </a:rPr>
                                    <m:t>𝑆</m:t>
                                  </m:r>
                                </m:e>
                                <m:sub>
                                  <m:r>
                                    <a:rPr lang="en-US" i="1">
                                      <a:latin typeface="Cambria Math"/>
                                    </a:rPr>
                                    <m:t>𝑥𝑥</m:t>
                                  </m:r>
                                  <m:r>
                                    <a:rPr lang="en-US" i="1">
                                      <a:latin typeface="Cambria Math"/>
                                    </a:rPr>
                                    <m:t> </m:t>
                                  </m:r>
                                </m:sub>
                              </m:sSub>
                              <m:sSub>
                                <m:sSubPr>
                                  <m:ctrlPr>
                                    <a:rPr lang="en-US" i="1">
                                      <a:latin typeface="Cambria Math"/>
                                    </a:rPr>
                                  </m:ctrlPr>
                                </m:sSubPr>
                                <m:e>
                                  <m:r>
                                    <a:rPr lang="en-US" i="1">
                                      <a:latin typeface="Cambria Math"/>
                                    </a:rPr>
                                    <m:t>𝑆</m:t>
                                  </m:r>
                                </m:e>
                                <m:sub>
                                  <m:r>
                                    <a:rPr lang="en-US" b="0" i="1" smtClean="0">
                                      <a:latin typeface="Cambria Math"/>
                                    </a:rPr>
                                    <m:t>𝑦</m:t>
                                  </m:r>
                                  <m:r>
                                    <a:rPr lang="en-US" i="1">
                                      <a:latin typeface="Cambria Math"/>
                                    </a:rPr>
                                    <m:t>𝑦</m:t>
                                  </m:r>
                                </m:sub>
                              </m:sSub>
                            </m:e>
                          </m:rad>
                        </m:den>
                      </m:f>
                    </m:oMath>
                  </m:oMathPara>
                </a14:m>
                <a:endParaRPr lang="en-US" sz="2200" dirty="0"/>
              </a:p>
              <a:p>
                <a:endParaRPr lang="en-US" sz="2200" dirty="0" smtClean="0"/>
              </a:p>
              <a:p>
                <a:r>
                  <a:rPr lang="en-US" sz="2200" dirty="0" smtClean="0"/>
                  <a:t>These </a:t>
                </a:r>
                <a:r>
                  <a:rPr lang="en-US" sz="2200" dirty="0"/>
                  <a:t>formulas are, indeed, quiet a "hand-full" but with a little effort we can manually compute the correlation coefficient just fine.</a:t>
                </a:r>
              </a:p>
              <a:p>
                <a:pPr marL="0" indent="0">
                  <a:buNone/>
                </a:pPr>
                <a:endParaRPr lang="en-US" sz="2400" dirty="0"/>
              </a:p>
            </p:txBody>
          </p:sp>
        </mc:Choice>
        <mc:Fallback>
          <p:sp>
            <p:nvSpPr>
              <p:cNvPr id="2" name="Content Placeholder 1"/>
              <p:cNvSpPr>
                <a:spLocks noGrp="1" noRot="1" noChangeAspect="1" noMove="1" noResize="1" noEditPoints="1" noAdjustHandles="1" noChangeArrowheads="1" noChangeShapeType="1" noTextEdit="1"/>
              </p:cNvSpPr>
              <p:nvPr>
                <p:ph sz="quarter" idx="1"/>
              </p:nvPr>
            </p:nvSpPr>
            <p:spPr>
              <a:xfrm>
                <a:off x="457200" y="1219200"/>
                <a:ext cx="8229600" cy="5181600"/>
              </a:xfrm>
              <a:blipFill rotWithShape="1">
                <a:blip r:embed="rId2" cstate="print"/>
                <a:stretch>
                  <a:fillRect l="-741" t="-1176" r="-1556" b="-7882"/>
                </a:stretch>
              </a:blipFill>
            </p:spPr>
            <p:txBody>
              <a:bodyPr/>
              <a:lstStyle/>
              <a:p>
                <a:r>
                  <a:rPr lang="en-US">
                    <a:noFill/>
                  </a:rPr>
                  <a:t> </a:t>
                </a:r>
              </a:p>
            </p:txBody>
          </p:sp>
        </mc:Fallback>
      </mc:AlternateContent>
      <p:sp>
        <p:nvSpPr>
          <p:cNvPr id="3" name="Title 2"/>
          <p:cNvSpPr>
            <a:spLocks noGrp="1"/>
          </p:cNvSpPr>
          <p:nvPr>
            <p:ph type="title"/>
          </p:nvPr>
        </p:nvSpPr>
        <p:spPr>
          <a:xfrm>
            <a:off x="457200" y="304800"/>
            <a:ext cx="8229600" cy="990600"/>
          </a:xfrm>
        </p:spPr>
        <p:txBody>
          <a:bodyPr anchor="t">
            <a:noAutofit/>
          </a:bodyPr>
          <a:lstStyle/>
          <a:p>
            <a:r>
              <a:rPr lang="en-US" sz="3400" dirty="0" smtClean="0">
                <a:solidFill>
                  <a:srgbClr val="002060"/>
                </a:solidFill>
              </a:rPr>
              <a:t>Definition of the </a:t>
            </a:r>
            <a:r>
              <a:rPr lang="en-US" sz="3400" dirty="0">
                <a:solidFill>
                  <a:srgbClr val="002060"/>
                </a:solidFill>
              </a:rPr>
              <a:t>Correlation Coefficient</a:t>
            </a:r>
            <a:br>
              <a:rPr lang="en-US" sz="3400" dirty="0">
                <a:solidFill>
                  <a:srgbClr val="002060"/>
                </a:solidFill>
              </a:rPr>
            </a:br>
            <a:endParaRPr lang="en-US" sz="3400" dirty="0">
              <a:solidFill>
                <a:srgbClr val="002060"/>
              </a:solidFill>
            </a:endParaRPr>
          </a:p>
        </p:txBody>
      </p:sp>
      <mc:AlternateContent xmlns:mc="http://schemas.openxmlformats.org/markup-compatibility/2006">
        <mc:Choice xmlns:a14="http://schemas.microsoft.com/office/drawing/2010/main" xmlns="" Requires="a14">
          <p:sp>
            <p:nvSpPr>
              <p:cNvPr id="5" name="Rectangle 4"/>
              <p:cNvSpPr/>
              <p:nvPr/>
            </p:nvSpPr>
            <p:spPr>
              <a:xfrm>
                <a:off x="990600" y="2286000"/>
                <a:ext cx="2467022" cy="827662"/>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𝑥𝑥</m:t>
                          </m:r>
                        </m:sub>
                      </m:sSub>
                      <m:r>
                        <a:rPr lang="en-US" i="1">
                          <a:latin typeface="Cambria Math"/>
                        </a:rPr>
                        <m:t>= </m:t>
                      </m:r>
                      <m:nary>
                        <m:naryPr>
                          <m:chr m:val="∑"/>
                          <m:limLoc m:val="undOvr"/>
                          <m:subHide m:val="on"/>
                          <m:supHide m:val="on"/>
                          <m:ctrlPr>
                            <a:rPr lang="en-US" i="1">
                              <a:latin typeface="Cambria Math"/>
                            </a:rPr>
                          </m:ctrlPr>
                        </m:naryPr>
                        <m:sub/>
                        <m:sup/>
                        <m:e>
                          <m:sSup>
                            <m:sSupPr>
                              <m:ctrlPr>
                                <a:rPr lang="en-US" i="1">
                                  <a:latin typeface="Cambria Math"/>
                                </a:rPr>
                              </m:ctrlPr>
                            </m:sSupPr>
                            <m:e>
                              <m:r>
                                <a:rPr lang="en-US" i="1">
                                  <a:latin typeface="Cambria Math"/>
                                </a:rPr>
                                <m:t>𝑥</m:t>
                              </m:r>
                            </m:e>
                            <m:sup>
                              <m:r>
                                <a:rPr lang="en-US" i="1">
                                  <a:latin typeface="Cambria Math"/>
                                </a:rPr>
                                <m:t>2 </m:t>
                              </m:r>
                            </m:sup>
                          </m:sSup>
                          <m:r>
                            <a:rPr lang="en-US" i="1">
                              <a:latin typeface="Cambria Math"/>
                            </a:rPr>
                            <m:t>− </m:t>
                          </m:r>
                          <m:f>
                            <m:fPr>
                              <m:ctrlPr>
                                <a:rPr lang="en-US" i="1">
                                  <a:latin typeface="Cambria Math"/>
                                </a:rPr>
                              </m:ctrlPr>
                            </m:fPr>
                            <m:num>
                              <m:sSup>
                                <m:sSupPr>
                                  <m:ctrlPr>
                                    <a:rPr lang="en-US" i="1">
                                      <a:latin typeface="Cambria Math"/>
                                    </a:rPr>
                                  </m:ctrlPr>
                                </m:sSupPr>
                                <m:e>
                                  <m:r>
                                    <a:rPr lang="en-US" i="1">
                                      <a:latin typeface="Cambria Math"/>
                                    </a:rPr>
                                    <m:t>(</m:t>
                                  </m:r>
                                  <m:nary>
                                    <m:naryPr>
                                      <m:chr m:val="∑"/>
                                      <m:limLoc m:val="undOvr"/>
                                      <m:subHide m:val="on"/>
                                      <m:supHide m:val="on"/>
                                      <m:ctrlPr>
                                        <a:rPr lang="en-US" i="1">
                                          <a:latin typeface="Cambria Math"/>
                                        </a:rPr>
                                      </m:ctrlPr>
                                    </m:naryPr>
                                    <m:sub/>
                                    <m:sup/>
                                    <m:e>
                                      <m:r>
                                        <a:rPr lang="en-US" i="1">
                                          <a:latin typeface="Cambria Math"/>
                                        </a:rPr>
                                        <m:t>𝑥</m:t>
                                      </m:r>
                                      <m:r>
                                        <a:rPr lang="en-US" i="1">
                                          <a:latin typeface="Cambria Math"/>
                                        </a:rPr>
                                        <m:t>)</m:t>
                                      </m:r>
                                    </m:e>
                                  </m:nary>
                                </m:e>
                                <m:sup>
                                  <m:r>
                                    <a:rPr lang="en-US" i="1">
                                      <a:latin typeface="Cambria Math"/>
                                    </a:rPr>
                                    <m:t>2</m:t>
                                  </m:r>
                                </m:sup>
                              </m:sSup>
                            </m:num>
                            <m:den>
                              <m:r>
                                <a:rPr lang="en-US" i="1">
                                  <a:latin typeface="Cambria Math"/>
                                </a:rPr>
                                <m:t>𝑛</m:t>
                              </m:r>
                            </m:den>
                          </m:f>
                        </m:e>
                      </m:nary>
                    </m:oMath>
                  </m:oMathPara>
                </a14:m>
                <a:endParaRPr lang="en-US" dirty="0"/>
              </a:p>
            </p:txBody>
          </p:sp>
        </mc:Choice>
        <mc:Fallback>
          <p:sp>
            <p:nvSpPr>
              <p:cNvPr id="5" name="Rectangle 4"/>
              <p:cNvSpPr>
                <a:spLocks noRot="1" noChangeAspect="1" noMove="1" noResize="1" noEditPoints="1" noAdjustHandles="1" noChangeArrowheads="1" noChangeShapeType="1" noTextEdit="1"/>
              </p:cNvSpPr>
              <p:nvPr/>
            </p:nvSpPr>
            <p:spPr>
              <a:xfrm>
                <a:off x="990600" y="2286000"/>
                <a:ext cx="2467022" cy="827662"/>
              </a:xfrm>
              <a:prstGeom prst="rect">
                <a:avLst/>
              </a:prstGeom>
              <a:blipFill rotWithShape="1">
                <a:blip r:embed="rId3" cstate="print"/>
                <a:stretch>
                  <a:fillRect r="-297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6" name="Rectangle 5"/>
              <p:cNvSpPr/>
              <p:nvPr/>
            </p:nvSpPr>
            <p:spPr>
              <a:xfrm>
                <a:off x="1006366" y="2895600"/>
                <a:ext cx="2489463" cy="8276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𝑦𝑦</m:t>
                          </m:r>
                        </m:sub>
                      </m:sSub>
                      <m:r>
                        <a:rPr lang="en-US" i="1">
                          <a:latin typeface="Cambria Math"/>
                        </a:rPr>
                        <m:t>= </m:t>
                      </m:r>
                      <m:nary>
                        <m:naryPr>
                          <m:chr m:val="∑"/>
                          <m:limLoc m:val="undOvr"/>
                          <m:subHide m:val="on"/>
                          <m:supHide m:val="on"/>
                          <m:ctrlPr>
                            <a:rPr lang="en-US" i="1">
                              <a:latin typeface="Cambria Math"/>
                            </a:rPr>
                          </m:ctrlPr>
                        </m:naryPr>
                        <m:sub/>
                        <m:sup/>
                        <m:e>
                          <m:sSup>
                            <m:sSupPr>
                              <m:ctrlPr>
                                <a:rPr lang="en-US" i="1">
                                  <a:latin typeface="Cambria Math"/>
                                </a:rPr>
                              </m:ctrlPr>
                            </m:sSupPr>
                            <m:e>
                              <m:r>
                                <a:rPr lang="en-US" i="1">
                                  <a:latin typeface="Cambria Math"/>
                                </a:rPr>
                                <m:t>𝑦</m:t>
                              </m:r>
                            </m:e>
                            <m:sup>
                              <m:r>
                                <a:rPr lang="en-US" i="1">
                                  <a:latin typeface="Cambria Math"/>
                                </a:rPr>
                                <m:t>2 </m:t>
                              </m:r>
                            </m:sup>
                          </m:sSup>
                          <m:r>
                            <a:rPr lang="en-US" i="1">
                              <a:latin typeface="Cambria Math"/>
                            </a:rPr>
                            <m:t>− </m:t>
                          </m:r>
                          <m:f>
                            <m:fPr>
                              <m:ctrlPr>
                                <a:rPr lang="en-US" i="1">
                                  <a:latin typeface="Cambria Math"/>
                                </a:rPr>
                              </m:ctrlPr>
                            </m:fPr>
                            <m:num>
                              <m:sSup>
                                <m:sSupPr>
                                  <m:ctrlPr>
                                    <a:rPr lang="en-US" i="1">
                                      <a:latin typeface="Cambria Math"/>
                                    </a:rPr>
                                  </m:ctrlPr>
                                </m:sSupPr>
                                <m:e>
                                  <m:r>
                                    <a:rPr lang="en-US" i="1">
                                      <a:latin typeface="Cambria Math"/>
                                    </a:rPr>
                                    <m:t>(</m:t>
                                  </m:r>
                                  <m:nary>
                                    <m:naryPr>
                                      <m:chr m:val="∑"/>
                                      <m:limLoc m:val="undOvr"/>
                                      <m:subHide m:val="on"/>
                                      <m:supHide m:val="on"/>
                                      <m:ctrlPr>
                                        <a:rPr lang="en-US" i="1">
                                          <a:latin typeface="Cambria Math"/>
                                        </a:rPr>
                                      </m:ctrlPr>
                                    </m:naryPr>
                                    <m:sub/>
                                    <m:sup/>
                                    <m:e>
                                      <m:r>
                                        <a:rPr lang="en-US" i="1">
                                          <a:latin typeface="Cambria Math"/>
                                        </a:rPr>
                                        <m:t>𝑦</m:t>
                                      </m:r>
                                      <m:r>
                                        <a:rPr lang="en-US" i="1">
                                          <a:latin typeface="Cambria Math"/>
                                        </a:rPr>
                                        <m:t>)</m:t>
                                      </m:r>
                                    </m:e>
                                  </m:nary>
                                </m:e>
                                <m:sup>
                                  <m:r>
                                    <a:rPr lang="en-US" i="1">
                                      <a:latin typeface="Cambria Math"/>
                                    </a:rPr>
                                    <m:t>2</m:t>
                                  </m:r>
                                </m:sup>
                              </m:sSup>
                            </m:num>
                            <m:den>
                              <m:r>
                                <a:rPr lang="en-US" i="1">
                                  <a:latin typeface="Cambria Math"/>
                                </a:rPr>
                                <m:t>𝑛</m:t>
                              </m:r>
                            </m:den>
                          </m:f>
                        </m:e>
                      </m:nary>
                    </m:oMath>
                  </m:oMathPara>
                </a14:m>
                <a:endParaRPr lang="en-US" dirty="0"/>
              </a:p>
            </p:txBody>
          </p:sp>
        </mc:Choice>
        <mc:Fallback>
          <p:sp>
            <p:nvSpPr>
              <p:cNvPr id="6" name="Rectangle 5"/>
              <p:cNvSpPr>
                <a:spLocks noRot="1" noChangeAspect="1" noMove="1" noResize="1" noEditPoints="1" noAdjustHandles="1" noChangeArrowheads="1" noChangeShapeType="1" noTextEdit="1"/>
              </p:cNvSpPr>
              <p:nvPr/>
            </p:nvSpPr>
            <p:spPr>
              <a:xfrm>
                <a:off x="1006366" y="2895600"/>
                <a:ext cx="2489463" cy="827662"/>
              </a:xfrm>
              <a:prstGeom prst="rect">
                <a:avLst/>
              </a:prstGeom>
              <a:blipFill rotWithShape="1">
                <a:blip r:embed="rId4" cstate="print"/>
                <a:stretch>
                  <a:fillRect r="-31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7" name="Rectangle 6"/>
              <p:cNvSpPr/>
              <p:nvPr/>
            </p:nvSpPr>
            <p:spPr>
              <a:xfrm>
                <a:off x="4556234" y="2517253"/>
                <a:ext cx="2930418" cy="7659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𝑥𝑦</m:t>
                          </m:r>
                        </m:sub>
                      </m:sSub>
                      <m:r>
                        <a:rPr lang="en-US" i="1">
                          <a:latin typeface="Cambria Math"/>
                        </a:rPr>
                        <m:t>= </m:t>
                      </m:r>
                      <m:nary>
                        <m:naryPr>
                          <m:chr m:val="∑"/>
                          <m:limLoc m:val="undOvr"/>
                          <m:subHide m:val="on"/>
                          <m:supHide m:val="on"/>
                          <m:ctrlPr>
                            <a:rPr lang="en-US" i="1">
                              <a:latin typeface="Cambria Math"/>
                            </a:rPr>
                          </m:ctrlPr>
                        </m:naryPr>
                        <m:sub/>
                        <m:sup/>
                        <m:e>
                          <m:sSup>
                            <m:sSupPr>
                              <m:ctrlPr>
                                <a:rPr lang="en-US" i="1">
                                  <a:latin typeface="Cambria Math"/>
                                </a:rPr>
                              </m:ctrlPr>
                            </m:sSupPr>
                            <m:e>
                              <m:r>
                                <a:rPr lang="en-US" i="1">
                                  <a:latin typeface="Cambria Math"/>
                                </a:rPr>
                                <m:t>𝑥𝑦</m:t>
                              </m:r>
                            </m:e>
                            <m:sup>
                              <m:r>
                                <a:rPr lang="en-US" i="1">
                                  <a:latin typeface="Cambria Math"/>
                                </a:rPr>
                                <m:t> </m:t>
                              </m:r>
                            </m:sup>
                          </m:sSup>
                          <m:r>
                            <a:rPr lang="en-US" i="1">
                              <a:latin typeface="Cambria Math"/>
                            </a:rPr>
                            <m:t>− </m:t>
                          </m:r>
                          <m:f>
                            <m:fPr>
                              <m:ctrlPr>
                                <a:rPr lang="en-US" i="1">
                                  <a:latin typeface="Cambria Math"/>
                                </a:rPr>
                              </m:ctrlPr>
                            </m:fPr>
                            <m:num>
                              <m:r>
                                <a:rPr lang="en-US" i="1">
                                  <a:latin typeface="Cambria Math"/>
                                </a:rPr>
                                <m:t>(</m:t>
                              </m:r>
                              <m:nary>
                                <m:naryPr>
                                  <m:chr m:val="∑"/>
                                  <m:limLoc m:val="undOvr"/>
                                  <m:subHide m:val="on"/>
                                  <m:supHide m:val="on"/>
                                  <m:ctrlPr>
                                    <a:rPr lang="en-US" i="1">
                                      <a:latin typeface="Cambria Math"/>
                                    </a:rPr>
                                  </m:ctrlPr>
                                </m:naryPr>
                                <m:sub/>
                                <m:sup/>
                                <m:e>
                                  <m:r>
                                    <a:rPr lang="en-US" i="1">
                                      <a:latin typeface="Cambria Math"/>
                                    </a:rPr>
                                    <m:t>𝑥</m:t>
                                  </m:r>
                                  <m:r>
                                    <a:rPr lang="en-US" i="1">
                                      <a:latin typeface="Cambria Math"/>
                                    </a:rPr>
                                    <m:t>)(</m:t>
                                  </m:r>
                                  <m:nary>
                                    <m:naryPr>
                                      <m:chr m:val="∑"/>
                                      <m:limLoc m:val="undOvr"/>
                                      <m:subHide m:val="on"/>
                                      <m:supHide m:val="on"/>
                                      <m:ctrlPr>
                                        <a:rPr lang="en-US" i="1">
                                          <a:latin typeface="Cambria Math"/>
                                        </a:rPr>
                                      </m:ctrlPr>
                                    </m:naryPr>
                                    <m:sub/>
                                    <m:sup/>
                                    <m:e>
                                      <m:r>
                                        <a:rPr lang="en-US" i="1">
                                          <a:latin typeface="Cambria Math"/>
                                        </a:rPr>
                                        <m:t>𝑦</m:t>
                                      </m:r>
                                      <m:r>
                                        <a:rPr lang="en-US" i="1">
                                          <a:latin typeface="Cambria Math"/>
                                        </a:rPr>
                                        <m:t>)</m:t>
                                      </m:r>
                                    </m:e>
                                  </m:nary>
                                </m:e>
                              </m:nary>
                            </m:num>
                            <m:den>
                              <m:r>
                                <a:rPr lang="en-US" i="1">
                                  <a:latin typeface="Cambria Math"/>
                                </a:rPr>
                                <m:t>𝑛</m:t>
                              </m:r>
                            </m:den>
                          </m:f>
                        </m:e>
                      </m:nary>
                    </m:oMath>
                  </m:oMathPara>
                </a14:m>
                <a:endParaRPr lang="en-US" dirty="0"/>
              </a:p>
            </p:txBody>
          </p:sp>
        </mc:Choice>
        <mc:Fallback>
          <p:sp>
            <p:nvSpPr>
              <p:cNvPr id="7" name="Rectangle 6"/>
              <p:cNvSpPr>
                <a:spLocks noRot="1" noChangeAspect="1" noMove="1" noResize="1" noEditPoints="1" noAdjustHandles="1" noChangeArrowheads="1" noChangeShapeType="1" noTextEdit="1"/>
              </p:cNvSpPr>
              <p:nvPr/>
            </p:nvSpPr>
            <p:spPr>
              <a:xfrm>
                <a:off x="4556234" y="2517253"/>
                <a:ext cx="2930418" cy="765915"/>
              </a:xfrm>
              <a:prstGeom prst="rect">
                <a:avLst/>
              </a:prstGeom>
              <a:blipFill rotWithShape="1">
                <a:blip r:embed="rId5" cstate="print"/>
                <a:stretch>
                  <a:fillRect r="-2495"/>
                </a:stretch>
              </a:blipFill>
            </p:spPr>
            <p:txBody>
              <a:bodyPr/>
              <a:lstStyle/>
              <a:p>
                <a:r>
                  <a:rPr lang="en-US">
                    <a:noFill/>
                  </a:rPr>
                  <a:t> </a:t>
                </a:r>
              </a:p>
            </p:txBody>
          </p:sp>
        </mc:Fallback>
      </mc:AlternateContent>
    </p:spTree>
    <p:extLst>
      <p:ext uri="{BB962C8B-B14F-4D97-AF65-F5344CB8AC3E}">
        <p14:creationId xmlns:p14="http://schemas.microsoft.com/office/powerpoint/2010/main" xmlns="" val="41834657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914400"/>
            <a:ext cx="8229600" cy="5562600"/>
          </a:xfrm>
        </p:spPr>
        <p:txBody>
          <a:bodyPr>
            <a:noAutofit/>
          </a:bodyPr>
          <a:lstStyle/>
          <a:p>
            <a:r>
              <a:rPr lang="en-US" sz="1800" dirty="0"/>
              <a:t>To summarize a typical least-square regression analysis:</a:t>
            </a:r>
          </a:p>
          <a:p>
            <a:pPr lvl="1"/>
            <a:r>
              <a:rPr lang="en-US" sz="1600" dirty="0"/>
              <a:t>Enter the data in columns in Excel or load an existing data set</a:t>
            </a:r>
            <a:endParaRPr lang="en-US" sz="1800" dirty="0"/>
          </a:p>
          <a:p>
            <a:pPr lvl="1"/>
            <a:r>
              <a:rPr lang="en-US" sz="1600" dirty="0"/>
              <a:t>Choose "Regression" from the "Data Analysis ..." menu item in the "Tools" menu</a:t>
            </a:r>
            <a:endParaRPr lang="en-US" sz="1800" dirty="0"/>
          </a:p>
          <a:p>
            <a:pPr lvl="1"/>
            <a:r>
              <a:rPr lang="en-US" sz="1600" dirty="0"/>
              <a:t>Select X (independent variable) and Y (dependent variable) ranges and any other options and click on "OK"</a:t>
            </a:r>
            <a:endParaRPr lang="en-US" sz="1800" dirty="0"/>
          </a:p>
          <a:p>
            <a:pPr lvl="1"/>
            <a:r>
              <a:rPr lang="en-US" sz="1600" dirty="0"/>
              <a:t>Look at the "Multiple R" value in the "Regression Statistics":</a:t>
            </a:r>
            <a:endParaRPr lang="en-US" sz="1800" dirty="0"/>
          </a:p>
          <a:p>
            <a:pPr lvl="2"/>
            <a:r>
              <a:rPr lang="en-US" sz="1600" dirty="0"/>
              <a:t>if that value is close to -1 or 1, there is a strong linear relationship between X and Y and the least-square regression line will fit the data well</a:t>
            </a:r>
            <a:endParaRPr lang="en-US" dirty="0"/>
          </a:p>
          <a:p>
            <a:pPr lvl="2"/>
            <a:r>
              <a:rPr lang="en-US" sz="1600" dirty="0"/>
              <a:t>if that value is close to 0, the least-square regression line (which is the best line possible) does not fit the data very well</a:t>
            </a:r>
            <a:endParaRPr lang="en-US" dirty="0"/>
          </a:p>
          <a:p>
            <a:pPr lvl="1"/>
            <a:r>
              <a:rPr lang="en-US" sz="1600" dirty="0"/>
              <a:t>Write down the equation of the least-square regression line in the form </a:t>
            </a:r>
            <a:r>
              <a:rPr lang="en-US" sz="1600" i="1" dirty="0"/>
              <a:t>y = mx + b,</a:t>
            </a:r>
            <a:r>
              <a:rPr lang="en-US" sz="1600" dirty="0"/>
              <a:t> where </a:t>
            </a:r>
            <a:r>
              <a:rPr lang="en-US" sz="1600" i="1" dirty="0"/>
              <a:t>m</a:t>
            </a:r>
            <a:r>
              <a:rPr lang="en-US" sz="1600" dirty="0"/>
              <a:t> is the slope (from the "Coefficient" column in the last row) and </a:t>
            </a:r>
            <a:r>
              <a:rPr lang="en-US" sz="1600" i="1" dirty="0"/>
              <a:t>b</a:t>
            </a:r>
            <a:r>
              <a:rPr lang="en-US" sz="1600" dirty="0"/>
              <a:t> is the </a:t>
            </a:r>
            <a:r>
              <a:rPr lang="en-US" sz="1600" i="1" dirty="0"/>
              <a:t>y</a:t>
            </a:r>
            <a:r>
              <a:rPr lang="en-US" sz="1600" dirty="0"/>
              <a:t>-intercept (from the </a:t>
            </a:r>
            <a:r>
              <a:rPr lang="en-US" sz="1600" dirty="0" err="1"/>
              <a:t>the</a:t>
            </a:r>
            <a:r>
              <a:rPr lang="en-US" sz="1600" dirty="0"/>
              <a:t> "Coefficient" column in the second-last row labeled "Intercept")</a:t>
            </a:r>
            <a:endParaRPr lang="en-US" sz="1800" dirty="0"/>
          </a:p>
          <a:p>
            <a:pPr lvl="1"/>
            <a:r>
              <a:rPr lang="en-US" sz="1600" dirty="0"/>
              <a:t>Use that equation of the least-square regression line to make predictions by substituting the desired </a:t>
            </a:r>
            <a:r>
              <a:rPr lang="en-US" sz="1600" i="1" dirty="0"/>
              <a:t>x</a:t>
            </a:r>
            <a:r>
              <a:rPr lang="en-US" sz="1600" dirty="0"/>
              <a:t> into the equation and computing the corresponding </a:t>
            </a:r>
            <a:r>
              <a:rPr lang="en-US" sz="1600" i="1" dirty="0"/>
              <a:t>y</a:t>
            </a:r>
            <a:r>
              <a:rPr lang="en-US" sz="1600" dirty="0"/>
              <a:t> value. The closer the "Multiple R" value is to 1, the more trustworthy the prediction is. You should always mention the "Multiple R" value when making a prediction. If you want to be sophisticated you should also indicate the value of the correlation coefficient if the slope is negative.</a:t>
            </a:r>
            <a:endParaRPr lang="en-US" sz="1800" dirty="0"/>
          </a:p>
          <a:p>
            <a:endParaRPr lang="en-US" sz="1600" dirty="0"/>
          </a:p>
        </p:txBody>
      </p:sp>
      <p:sp>
        <p:nvSpPr>
          <p:cNvPr id="3" name="Title 2"/>
          <p:cNvSpPr>
            <a:spLocks noGrp="1"/>
          </p:cNvSpPr>
          <p:nvPr>
            <p:ph type="title"/>
          </p:nvPr>
        </p:nvSpPr>
        <p:spPr>
          <a:xfrm>
            <a:off x="457200" y="304800"/>
            <a:ext cx="8229600" cy="990600"/>
          </a:xfrm>
        </p:spPr>
        <p:txBody>
          <a:bodyPr anchor="t">
            <a:normAutofit fontScale="90000"/>
          </a:bodyPr>
          <a:lstStyle/>
          <a:p>
            <a:r>
              <a:rPr lang="en-US" dirty="0">
                <a:solidFill>
                  <a:srgbClr val="002060"/>
                </a:solidFill>
              </a:rPr>
              <a:t>Summary of Regression Analysis:</a:t>
            </a:r>
            <a:br>
              <a:rPr lang="en-US" dirty="0">
                <a:solidFill>
                  <a:srgbClr val="002060"/>
                </a:solidFill>
              </a:rPr>
            </a:br>
            <a:endParaRPr lang="en-US" dirty="0">
              <a:solidFill>
                <a:srgbClr val="002060"/>
              </a:solidFill>
            </a:endParaRPr>
          </a:p>
        </p:txBody>
      </p:sp>
    </p:spTree>
    <p:extLst>
      <p:ext uri="{BB962C8B-B14F-4D97-AF65-F5344CB8AC3E}">
        <p14:creationId xmlns:p14="http://schemas.microsoft.com/office/powerpoint/2010/main" xmlns="" val="23846552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229600" cy="5928360"/>
          </a:xfrm>
        </p:spPr>
        <p:txBody>
          <a:bodyPr>
            <a:normAutofit/>
          </a:bodyPr>
          <a:lstStyle/>
          <a:p>
            <a:r>
              <a:rPr lang="en-US" sz="1800" dirty="0"/>
              <a:t>Here is another example, this time with real - and interesting - data:</a:t>
            </a:r>
          </a:p>
          <a:p>
            <a:pPr marL="0" indent="0">
              <a:buNone/>
            </a:pPr>
            <a:r>
              <a:rPr lang="en-US" sz="2000" b="1" i="1" dirty="0">
                <a:solidFill>
                  <a:srgbClr val="C00000"/>
                </a:solidFill>
                <a:latin typeface="+mj-lt"/>
              </a:rPr>
              <a:t>Example:</a:t>
            </a:r>
            <a:r>
              <a:rPr lang="en-US" sz="1600" i="1" dirty="0"/>
              <a:t> In the attached Excel spreadsheet you will find data about the literacy rate (percentage of people who read) and average life expectancy of about 100 countries in the world, based on 1995 data. Load that data into Excel and perform a least-square regression analysis to see if there is a linear relationship between the literacy rate and the average life expectancy. If you find that there is a relation, determine what would happen to the life expectancy of people in Afghanistan if the literacy rate could be raised to, say, 60% (from its current value of 29%).</a:t>
            </a:r>
            <a:endParaRPr lang="en-US" sz="1600" dirty="0"/>
          </a:p>
          <a:p>
            <a:pPr marL="0" indent="0" algn="ctr">
              <a:buNone/>
            </a:pPr>
            <a:r>
              <a:rPr lang="en-US" sz="1600" i="1" dirty="0">
                <a:hlinkClick r:id="rId2"/>
              </a:rPr>
              <a:t> Life</a:t>
            </a:r>
            <a:endParaRPr lang="en-US" sz="1600" dirty="0"/>
          </a:p>
          <a:p>
            <a:r>
              <a:rPr lang="en-US" sz="1600" dirty="0"/>
              <a:t>The technicalities of the least-square regression analysis should be clear, so we will simply state and interpret the results: The least-square regression line fits the data quite well, as is clear from the scatter plot:</a:t>
            </a:r>
          </a:p>
          <a:p>
            <a:endParaRPr lang="en-US" sz="1600" dirty="0"/>
          </a:p>
        </p:txBody>
      </p:sp>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1393" y="3886200"/>
            <a:ext cx="4621213"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09216" y="2635141"/>
            <a:ext cx="323850" cy="32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943600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sz="2400" dirty="0"/>
              <a:t>as well as from the value of the correlation coefficient 0.84 which can be found in the "Multiple R" section of the regression analysis output.</a:t>
            </a:r>
          </a:p>
          <a:p>
            <a:endParaRPr lang="en-US" sz="2400" dirty="0"/>
          </a:p>
        </p:txBody>
      </p:sp>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66875" y="1905000"/>
            <a:ext cx="5810250" cy="3798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30918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Content Placeholder 1"/>
              <p:cNvSpPr>
                <a:spLocks noGrp="1"/>
              </p:cNvSpPr>
              <p:nvPr>
                <p:ph sz="quarter" idx="1"/>
              </p:nvPr>
            </p:nvSpPr>
            <p:spPr>
              <a:xfrm>
                <a:off x="457200" y="541020"/>
                <a:ext cx="8229600" cy="5935980"/>
              </a:xfrm>
            </p:spPr>
            <p:txBody>
              <a:bodyPr>
                <a:noAutofit/>
              </a:bodyPr>
              <a:lstStyle/>
              <a:p>
                <a:r>
                  <a:rPr lang="en-US" sz="1900" dirty="0"/>
                  <a:t>The coefficients of the least-square regression line are 38.7593 (intercept) and 0.3666 (slope) so that the line has the equation</a:t>
                </a:r>
                <a:r>
                  <a:rPr lang="en-US" sz="1900" dirty="0" smtClean="0"/>
                  <a:t>:</a:t>
                </a:r>
                <a:endParaRPr lang="en-US" sz="1900" b="1" i="1" dirty="0" smtClean="0">
                  <a:solidFill>
                    <a:srgbClr val="000000"/>
                  </a:solidFill>
                  <a:latin typeface="Cambria Math"/>
                  <a:ea typeface="Times New Roman"/>
                  <a:cs typeface="Times New Roman"/>
                </a:endParaRPr>
              </a:p>
              <a:p>
                <a:pPr marL="0" indent="0">
                  <a:buNone/>
                </a:pPr>
                <a14:m>
                  <m:oMathPara xmlns:m="http://schemas.openxmlformats.org/officeDocument/2006/math">
                    <m:oMathParaPr>
                      <m:jc m:val="centerGroup"/>
                    </m:oMathParaPr>
                    <m:oMath xmlns:m="http://schemas.openxmlformats.org/officeDocument/2006/math">
                      <m:r>
                        <a:rPr lang="en-US" sz="2000" b="1" i="1">
                          <a:solidFill>
                            <a:srgbClr val="000000"/>
                          </a:solidFill>
                          <a:latin typeface="Cambria Math"/>
                          <a:ea typeface="Times New Roman"/>
                          <a:cs typeface="Times New Roman"/>
                        </a:rPr>
                        <m:t>𝒚</m:t>
                      </m:r>
                      <m:r>
                        <a:rPr lang="en-US" sz="2000" b="1" i="1">
                          <a:solidFill>
                            <a:srgbClr val="000000"/>
                          </a:solidFill>
                          <a:latin typeface="Cambria Math"/>
                          <a:ea typeface="Times New Roman"/>
                          <a:cs typeface="Times New Roman"/>
                        </a:rPr>
                        <m:t>=</m:t>
                      </m:r>
                      <m:r>
                        <a:rPr lang="en-US" sz="2000" b="1" i="1">
                          <a:solidFill>
                            <a:srgbClr val="000000"/>
                          </a:solidFill>
                          <a:latin typeface="Cambria Math"/>
                          <a:ea typeface="Times New Roman"/>
                          <a:cs typeface="Times New Roman"/>
                        </a:rPr>
                        <m:t>𝟎</m:t>
                      </m:r>
                      <m:r>
                        <a:rPr lang="en-US" sz="2000" b="1" i="1">
                          <a:solidFill>
                            <a:srgbClr val="000000"/>
                          </a:solidFill>
                          <a:latin typeface="Cambria Math"/>
                          <a:ea typeface="Times New Roman"/>
                          <a:cs typeface="Times New Roman"/>
                        </a:rPr>
                        <m:t>.</m:t>
                      </m:r>
                      <m:r>
                        <a:rPr lang="en-US" sz="2000" b="1" i="1">
                          <a:solidFill>
                            <a:srgbClr val="000000"/>
                          </a:solidFill>
                          <a:latin typeface="Cambria Math"/>
                          <a:ea typeface="Times New Roman"/>
                          <a:cs typeface="Times New Roman"/>
                        </a:rPr>
                        <m:t>𝟑𝟔𝟔𝟔</m:t>
                      </m:r>
                      <m:r>
                        <a:rPr lang="en-US" sz="2000" b="1" i="1">
                          <a:solidFill>
                            <a:srgbClr val="000000"/>
                          </a:solidFill>
                          <a:latin typeface="Cambria Math"/>
                          <a:ea typeface="Times New Roman"/>
                          <a:cs typeface="Times New Roman"/>
                        </a:rPr>
                        <m:t> ∙</m:t>
                      </m:r>
                      <m:r>
                        <a:rPr lang="en-US" sz="2000" b="1" i="1">
                          <a:solidFill>
                            <a:srgbClr val="000000"/>
                          </a:solidFill>
                          <a:latin typeface="Cambria Math"/>
                          <a:ea typeface="Times New Roman"/>
                          <a:cs typeface="Times New Roman"/>
                        </a:rPr>
                        <m:t>𝒙</m:t>
                      </m:r>
                      <m:r>
                        <a:rPr lang="en-US" sz="2000" b="1" i="1">
                          <a:solidFill>
                            <a:srgbClr val="000000"/>
                          </a:solidFill>
                          <a:latin typeface="Cambria Math"/>
                          <a:ea typeface="Times New Roman"/>
                          <a:cs typeface="Times New Roman"/>
                        </a:rPr>
                        <m:t>+</m:t>
                      </m:r>
                      <m:r>
                        <a:rPr lang="en-US" sz="2000" b="1" i="1">
                          <a:solidFill>
                            <a:srgbClr val="000000"/>
                          </a:solidFill>
                          <a:latin typeface="Cambria Math"/>
                          <a:ea typeface="Times New Roman"/>
                          <a:cs typeface="Times New Roman"/>
                        </a:rPr>
                        <m:t>𝟑𝟖</m:t>
                      </m:r>
                      <m:r>
                        <a:rPr lang="en-US" sz="2000" b="1" i="1">
                          <a:solidFill>
                            <a:srgbClr val="000000"/>
                          </a:solidFill>
                          <a:latin typeface="Cambria Math"/>
                          <a:ea typeface="Times New Roman"/>
                          <a:cs typeface="Times New Roman"/>
                        </a:rPr>
                        <m:t>.</m:t>
                      </m:r>
                      <m:r>
                        <a:rPr lang="en-US" sz="2000" b="1" i="1">
                          <a:solidFill>
                            <a:srgbClr val="000000"/>
                          </a:solidFill>
                          <a:latin typeface="Cambria Math"/>
                          <a:ea typeface="Times New Roman"/>
                          <a:cs typeface="Times New Roman"/>
                        </a:rPr>
                        <m:t>𝟕𝟓𝟗𝟑</m:t>
                      </m:r>
                    </m:oMath>
                  </m:oMathPara>
                </a14:m>
                <a:endParaRPr lang="en-US" sz="1800" b="1" dirty="0"/>
              </a:p>
              <a:p>
                <a:r>
                  <a:rPr lang="en-US" sz="1900" dirty="0"/>
                  <a:t>That means that if a country such as Afghanistan had a literacy rate of 60%, we would predict an average life expectancy of approximately y = 0.3666 * 60 + 38.7593 = 60.7553, or approximately 60 years (as opposed to its current life expectancy of 45 years. Since the correlation coefficient is 0.84 we are in fact quite sure that this prediction is </a:t>
                </a:r>
                <a:r>
                  <a:rPr lang="en-US" sz="1900"/>
                  <a:t>accurate</a:t>
                </a:r>
                <a:r>
                  <a:rPr lang="en-US" sz="1900" smtClean="0"/>
                  <a:t>.</a:t>
                </a:r>
              </a:p>
              <a:p>
                <a:pPr marL="0" indent="0">
                  <a:buNone/>
                </a:pPr>
                <a:endParaRPr lang="en-US" sz="1900" dirty="0"/>
              </a:p>
              <a:p>
                <a:r>
                  <a:rPr lang="en-US" sz="1800" b="1" dirty="0"/>
                  <a:t>Note:</a:t>
                </a:r>
                <a:r>
                  <a:rPr lang="en-US" sz="1800" dirty="0"/>
                  <a:t> This does not mean that reading books causes people to live longer. After all, at the beginning of analyzing two variables we mentioned that correlation does not necessarily imply causation. But what it does mean is that if a country can raise its literacy rate, probably through a wide variety of programs and policy decisions, then a beneficial side effect seems to be that the average life expectancy goes up proportionally as well. It also means that if a country - perhaps for political reasons - does not make its life expectancy rate public, but its literacy rate is known, we can give a pretty good estimate of that life expectancy based exclusively on the literacy rate of the country</a:t>
                </a:r>
                <a:r>
                  <a:rPr lang="en-US" sz="1800" dirty="0" smtClean="0"/>
                  <a:t>.</a:t>
                </a:r>
                <a:endParaRPr lang="en-US" sz="1800" dirty="0"/>
              </a:p>
              <a:p>
                <a:endParaRPr lang="en-US" sz="1800" dirty="0"/>
              </a:p>
            </p:txBody>
          </p:sp>
        </mc:Choice>
        <mc:Fallback>
          <p:sp>
            <p:nvSpPr>
              <p:cNvPr id="2" name="Content Placeholder 1"/>
              <p:cNvSpPr>
                <a:spLocks noGrp="1" noRot="1" noChangeAspect="1" noMove="1" noResize="1" noEditPoints="1" noAdjustHandles="1" noChangeArrowheads="1" noChangeShapeType="1" noTextEdit="1"/>
              </p:cNvSpPr>
              <p:nvPr>
                <p:ph sz="quarter" idx="1"/>
              </p:nvPr>
            </p:nvSpPr>
            <p:spPr>
              <a:xfrm>
                <a:off x="457200" y="541020"/>
                <a:ext cx="8229600" cy="5935980"/>
              </a:xfrm>
              <a:blipFill rotWithShape="1">
                <a:blip r:embed="rId2" cstate="print"/>
                <a:stretch>
                  <a:fillRect l="-667" t="-616" r="-1556" b="-8214"/>
                </a:stretch>
              </a:blipFill>
            </p:spPr>
            <p:txBody>
              <a:bodyPr/>
              <a:lstStyle/>
              <a:p>
                <a:r>
                  <a:rPr lang="en-US">
                    <a:noFill/>
                  </a:rPr>
                  <a:t> </a:t>
                </a:r>
              </a:p>
            </p:txBody>
          </p:sp>
        </mc:Fallback>
      </mc:AlternateContent>
    </p:spTree>
    <p:extLst>
      <p:ext uri="{BB962C8B-B14F-4D97-AF65-F5344CB8AC3E}">
        <p14:creationId xmlns:p14="http://schemas.microsoft.com/office/powerpoint/2010/main" xmlns="" val="3700826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81000"/>
            <a:ext cx="8229600" cy="6172200"/>
          </a:xfrm>
        </p:spPr>
        <p:txBody>
          <a:bodyPr>
            <a:noAutofit/>
          </a:bodyPr>
          <a:lstStyle/>
          <a:p>
            <a:r>
              <a:rPr lang="en-US" sz="1900" dirty="0"/>
              <a:t>To compute the correlation coefficient for our above GPA example we make a table containing both variables, with additional columns for their squares as well as their product</a:t>
            </a:r>
            <a:r>
              <a:rPr lang="en-US" sz="1900" dirty="0" smtClean="0"/>
              <a:t>:</a:t>
            </a:r>
          </a:p>
          <a:p>
            <a:endParaRPr lang="en-US" sz="1900" dirty="0"/>
          </a:p>
          <a:p>
            <a:endParaRPr lang="en-US" sz="1900" dirty="0" smtClean="0"/>
          </a:p>
          <a:p>
            <a:endParaRPr lang="en-US" sz="1900" dirty="0"/>
          </a:p>
          <a:p>
            <a:endParaRPr lang="en-US" sz="1900" dirty="0" smtClean="0"/>
          </a:p>
          <a:p>
            <a:endParaRPr lang="en-US" sz="1900" dirty="0"/>
          </a:p>
          <a:p>
            <a:endParaRPr lang="en-US" sz="1900" dirty="0" smtClean="0"/>
          </a:p>
          <a:p>
            <a:pPr marL="0" indent="0">
              <a:buNone/>
            </a:pPr>
            <a:endParaRPr lang="en-US" sz="1900" dirty="0"/>
          </a:p>
          <a:p>
            <a:r>
              <a:rPr lang="en-US" sz="1900" dirty="0"/>
              <a:t>The last row contains the sum of the x's, y's, x-squared, y-squared, and x*y, which are precisely the quantities that we need to compute </a:t>
            </a:r>
            <a:r>
              <a:rPr lang="en-US" sz="1900" dirty="0" err="1"/>
              <a:t>S</a:t>
            </a:r>
            <a:r>
              <a:rPr lang="en-US" sz="1900" baseline="-25000" dirty="0" err="1"/>
              <a:t>xx</a:t>
            </a:r>
            <a:r>
              <a:rPr lang="en-US" sz="1900" dirty="0"/>
              <a:t>, </a:t>
            </a:r>
            <a:r>
              <a:rPr lang="en-US" sz="1900" dirty="0" err="1"/>
              <a:t>S</a:t>
            </a:r>
            <a:r>
              <a:rPr lang="en-US" sz="1900" baseline="-25000" dirty="0" err="1"/>
              <a:t>yy</a:t>
            </a:r>
            <a:r>
              <a:rPr lang="en-US" sz="1900" dirty="0"/>
              <a:t>, and </a:t>
            </a:r>
            <a:r>
              <a:rPr lang="en-US" sz="1900" dirty="0" err="1"/>
              <a:t>S</a:t>
            </a:r>
            <a:r>
              <a:rPr lang="en-US" sz="1900" baseline="-25000" dirty="0" err="1"/>
              <a:t>xy</a:t>
            </a:r>
            <a:r>
              <a:rPr lang="en-US" sz="1900" dirty="0"/>
              <a:t>. Thus, we </a:t>
            </a:r>
            <a:r>
              <a:rPr lang="en-US" sz="1900" dirty="0" err="1"/>
              <a:t>we</a:t>
            </a:r>
            <a:r>
              <a:rPr lang="en-US" sz="1900" dirty="0"/>
              <a:t> can compute these quantities as follows:</a:t>
            </a:r>
          </a:p>
          <a:p>
            <a:pPr lvl="2"/>
            <a:r>
              <a:rPr lang="en-US" sz="1900" dirty="0" err="1"/>
              <a:t>S</a:t>
            </a:r>
            <a:r>
              <a:rPr lang="en-US" sz="1900" baseline="-25000" dirty="0" err="1"/>
              <a:t>xx</a:t>
            </a:r>
            <a:r>
              <a:rPr lang="en-US" sz="1900" dirty="0"/>
              <a:t> = 57.19 - 16.7 * 16.7 / 5 = 1.412</a:t>
            </a:r>
          </a:p>
          <a:p>
            <a:pPr lvl="2"/>
            <a:r>
              <a:rPr lang="en-US" sz="1900" dirty="0" err="1"/>
              <a:t>S</a:t>
            </a:r>
            <a:r>
              <a:rPr lang="en-US" sz="1900" baseline="-25000" dirty="0" err="1"/>
              <a:t>yy</a:t>
            </a:r>
            <a:r>
              <a:rPr lang="en-US" sz="1900" dirty="0"/>
              <a:t> = 34.79 - 12.4*12.4 / 5 = 1.508</a:t>
            </a:r>
          </a:p>
          <a:p>
            <a:pPr lvl="2"/>
            <a:r>
              <a:rPr lang="en-US" sz="1900" dirty="0" err="1"/>
              <a:t>S</a:t>
            </a:r>
            <a:r>
              <a:rPr lang="en-US" sz="1900" baseline="-25000" dirty="0" err="1"/>
              <a:t>xy</a:t>
            </a:r>
            <a:r>
              <a:rPr lang="en-US" sz="1900" dirty="0"/>
              <a:t> = 44.46 - 16.7 * 12.4 / 5 = 1.374</a:t>
            </a:r>
          </a:p>
          <a:p>
            <a:pPr algn="l"/>
            <a:r>
              <a:rPr lang="en-US" sz="1900" dirty="0"/>
              <a:t>Therefore, the correlation coefficient for this data is: </a:t>
            </a:r>
            <a:br>
              <a:rPr lang="en-US" sz="1900" dirty="0"/>
            </a:br>
            <a:r>
              <a:rPr lang="en-US" sz="1900" dirty="0"/>
              <a:t>     </a:t>
            </a:r>
            <a:r>
              <a:rPr lang="en-US" sz="1900" b="1" dirty="0"/>
              <a:t> 1.374 / </a:t>
            </a:r>
            <a:r>
              <a:rPr lang="en-US" sz="1900" b="1" dirty="0" err="1"/>
              <a:t>sqrt</a:t>
            </a:r>
            <a:r>
              <a:rPr lang="en-US" sz="1900" b="1" dirty="0"/>
              <a:t>(1.412 * 1.508) = 0.9416</a:t>
            </a:r>
          </a:p>
          <a:p>
            <a:endParaRPr lang="en-US" sz="1900" dirty="0"/>
          </a:p>
        </p:txBody>
      </p:sp>
      <p:graphicFrame>
        <p:nvGraphicFramePr>
          <p:cNvPr id="3" name="Table 2"/>
          <p:cNvGraphicFramePr>
            <a:graphicFrameLocks noGrp="1"/>
          </p:cNvGraphicFramePr>
          <p:nvPr>
            <p:extLst>
              <p:ext uri="{D42A27DB-BD31-4B8C-83A1-F6EECF244321}">
                <p14:modId xmlns:p14="http://schemas.microsoft.com/office/powerpoint/2010/main" xmlns="" val="181599423"/>
              </p:ext>
            </p:extLst>
          </p:nvPr>
        </p:nvGraphicFramePr>
        <p:xfrm>
          <a:off x="990600" y="1524000"/>
          <a:ext cx="7469982" cy="2243328"/>
        </p:xfrm>
        <a:graphic>
          <a:graphicData uri="http://schemas.openxmlformats.org/drawingml/2006/table">
            <a:tbl>
              <a:tblPr firstRow="1" firstCol="1" bandRow="1"/>
              <a:tblGrid>
                <a:gridCol w="842957"/>
                <a:gridCol w="1325405"/>
                <a:gridCol w="1325405"/>
                <a:gridCol w="1325405"/>
                <a:gridCol w="1325405"/>
                <a:gridCol w="1325405"/>
              </a:tblGrid>
              <a:tr h="0">
                <a:tc>
                  <a:txBody>
                    <a:bodyPr/>
                    <a:lstStyle/>
                    <a:p>
                      <a:pPr marL="0" marR="0" algn="ctr">
                        <a:lnSpc>
                          <a:spcPct val="115000"/>
                        </a:lnSpc>
                        <a:spcBef>
                          <a:spcPts val="0"/>
                        </a:spcBef>
                        <a:spcAft>
                          <a:spcPts val="1000"/>
                        </a:spcAft>
                      </a:pPr>
                      <a:r>
                        <a:rPr lang="en-US" sz="1600" b="1" i="1" dirty="0">
                          <a:effectLst/>
                          <a:latin typeface="Calibri"/>
                          <a:ea typeface="Calibri"/>
                          <a:cs typeface="Times New Roman"/>
                        </a:rPr>
                        <a:t>Student</a:t>
                      </a:r>
                      <a:endParaRPr lang="en-US" sz="16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i="1">
                          <a:effectLst/>
                          <a:latin typeface="Calibri"/>
                          <a:ea typeface="Calibri"/>
                          <a:cs typeface="Times New Roman"/>
                        </a:rPr>
                        <a:t>HS GPA</a:t>
                      </a:r>
                      <a:br>
                        <a:rPr lang="en-US" sz="1600" b="1" i="1">
                          <a:effectLst/>
                          <a:latin typeface="Calibri"/>
                          <a:ea typeface="Calibri"/>
                          <a:cs typeface="Times New Roman"/>
                        </a:rPr>
                      </a:br>
                      <a:r>
                        <a:rPr lang="en-US" sz="1600" b="1" i="1">
                          <a:effectLst/>
                          <a:latin typeface="Calibri"/>
                          <a:ea typeface="Calibri"/>
                          <a:cs typeface="Times New Roman"/>
                        </a:rPr>
                        <a:t>(x)</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i="1">
                          <a:effectLst/>
                          <a:latin typeface="Calibri"/>
                          <a:ea typeface="Calibri"/>
                          <a:cs typeface="Times New Roman"/>
                        </a:rPr>
                        <a:t>College GPA</a:t>
                      </a:r>
                      <a:br>
                        <a:rPr lang="en-US" sz="1600" b="1" i="1">
                          <a:effectLst/>
                          <a:latin typeface="Calibri"/>
                          <a:ea typeface="Calibri"/>
                          <a:cs typeface="Times New Roman"/>
                        </a:rPr>
                      </a:br>
                      <a:r>
                        <a:rPr lang="en-US" sz="1600" b="1" i="1">
                          <a:effectLst/>
                          <a:latin typeface="Calibri"/>
                          <a:ea typeface="Calibri"/>
                          <a:cs typeface="Times New Roman"/>
                        </a:rPr>
                        <a:t>(y)</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effectLst/>
                          <a:latin typeface="Calibri"/>
                          <a:ea typeface="Calibri"/>
                          <a:cs typeface="Times New Roman"/>
                        </a:rPr>
                        <a:t>x</a:t>
                      </a:r>
                      <a:r>
                        <a:rPr lang="en-US" sz="1600" b="1" baseline="30000">
                          <a:effectLst/>
                          <a:latin typeface="Calibri"/>
                          <a:ea typeface="Calibri"/>
                          <a:cs typeface="Times New Roman"/>
                        </a:rPr>
                        <a:t>2</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effectLst/>
                          <a:latin typeface="Calibri"/>
                          <a:ea typeface="Calibri"/>
                          <a:cs typeface="Times New Roman"/>
                        </a:rPr>
                        <a:t>y</a:t>
                      </a:r>
                      <a:r>
                        <a:rPr lang="en-US" sz="1600" b="1" baseline="30000">
                          <a:effectLst/>
                          <a:latin typeface="Calibri"/>
                          <a:ea typeface="Calibri"/>
                          <a:cs typeface="Times New Roman"/>
                        </a:rPr>
                        <a:t>2</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i="1">
                          <a:effectLst/>
                          <a:latin typeface="Calibri"/>
                          <a:ea typeface="Calibri"/>
                          <a:cs typeface="Times New Roman"/>
                        </a:rPr>
                        <a:t>x*y</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1000"/>
                        </a:spcAft>
                      </a:pPr>
                      <a:r>
                        <a:rPr lang="en-US" sz="1600" i="1">
                          <a:effectLst/>
                          <a:latin typeface="Calibri"/>
                          <a:ea typeface="Calibri"/>
                          <a:cs typeface="Times New Roman"/>
                        </a:rPr>
                        <a:t>A</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effectLst/>
                          <a:latin typeface="Calibri"/>
                          <a:ea typeface="Calibri"/>
                          <a:cs typeface="Times New Roman"/>
                        </a:rPr>
                        <a:t>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effectLst/>
                          <a:latin typeface="Calibri"/>
                          <a:ea typeface="Calibri"/>
                          <a:cs typeface="Times New Roman"/>
                        </a:rPr>
                        <a:t>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effectLst/>
                          <a:latin typeface="Calibri"/>
                          <a:ea typeface="Calibri"/>
                          <a:cs typeface="Times New Roman"/>
                        </a:rPr>
                        <a:t>3.8</a:t>
                      </a:r>
                      <a:r>
                        <a:rPr lang="en-US" sz="1600" baseline="30000">
                          <a:effectLst/>
                          <a:latin typeface="Calibri"/>
                          <a:ea typeface="Calibri"/>
                          <a:cs typeface="Times New Roman"/>
                        </a:rPr>
                        <a:t>2</a:t>
                      </a:r>
                      <a:r>
                        <a:rPr lang="en-US" sz="1600">
                          <a:effectLst/>
                          <a:latin typeface="Calibri"/>
                          <a:ea typeface="Calibri"/>
                          <a:cs typeface="Times New Roman"/>
                        </a:rPr>
                        <a:t> = 14.44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effectLst/>
                          <a:latin typeface="Calibri"/>
                          <a:ea typeface="Calibri"/>
                          <a:cs typeface="Times New Roman"/>
                        </a:rPr>
                        <a:t>2.8</a:t>
                      </a:r>
                      <a:r>
                        <a:rPr lang="en-US" sz="1600" baseline="30000">
                          <a:effectLst/>
                          <a:latin typeface="Calibri"/>
                          <a:ea typeface="Calibri"/>
                          <a:cs typeface="Times New Roman"/>
                        </a:rPr>
                        <a:t>2</a:t>
                      </a:r>
                      <a:r>
                        <a:rPr lang="en-US" sz="1600">
                          <a:effectLst/>
                          <a:latin typeface="Calibri"/>
                          <a:ea typeface="Calibri"/>
                          <a:cs typeface="Times New Roman"/>
                        </a:rPr>
                        <a:t> = 7.84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effectLst/>
                          <a:latin typeface="Calibri"/>
                          <a:ea typeface="Calibri"/>
                          <a:cs typeface="Times New Roman"/>
                        </a:rPr>
                        <a:t>3.8*2.8 = 10.64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1000"/>
                        </a:spcAft>
                      </a:pPr>
                      <a:r>
                        <a:rPr lang="en-US" sz="1600" i="1">
                          <a:effectLst/>
                          <a:latin typeface="Calibri"/>
                          <a:ea typeface="Calibri"/>
                          <a:cs typeface="Times New Roman"/>
                        </a:rPr>
                        <a:t>B</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effectLst/>
                          <a:latin typeface="Calibri"/>
                          <a:ea typeface="Calibri"/>
                          <a:cs typeface="Times New Roman"/>
                        </a:rPr>
                        <a:t>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effectLst/>
                          <a:latin typeface="Calibri"/>
                          <a:ea typeface="Calibri"/>
                          <a:cs typeface="Times New Roman"/>
                        </a:rPr>
                        <a:t>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effectLst/>
                          <a:latin typeface="Calibri"/>
                          <a:ea typeface="Calibri"/>
                          <a:cs typeface="Times New Roman"/>
                        </a:rPr>
                        <a:t>3.1</a:t>
                      </a:r>
                      <a:r>
                        <a:rPr lang="en-US" sz="1600" baseline="30000">
                          <a:effectLst/>
                          <a:latin typeface="Calibri"/>
                          <a:ea typeface="Calibri"/>
                          <a:cs typeface="Times New Roman"/>
                        </a:rPr>
                        <a:t>2</a:t>
                      </a:r>
                      <a:r>
                        <a:rPr lang="en-US" sz="1600">
                          <a:effectLst/>
                          <a:latin typeface="Calibri"/>
                          <a:ea typeface="Calibri"/>
                          <a:cs typeface="Times New Roman"/>
                        </a:rPr>
                        <a:t> = 9.61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effectLst/>
                          <a:latin typeface="Calibri"/>
                          <a:ea typeface="Calibri"/>
                          <a:cs typeface="Times New Roman"/>
                        </a:rPr>
                        <a:t>2.2</a:t>
                      </a:r>
                      <a:r>
                        <a:rPr lang="en-US" sz="1600" baseline="30000">
                          <a:effectLst/>
                          <a:latin typeface="Calibri"/>
                          <a:ea typeface="Calibri"/>
                          <a:cs typeface="Times New Roman"/>
                        </a:rPr>
                        <a:t>2</a:t>
                      </a:r>
                      <a:r>
                        <a:rPr lang="en-US" sz="1600">
                          <a:effectLst/>
                          <a:latin typeface="Calibri"/>
                          <a:ea typeface="Calibri"/>
                          <a:cs typeface="Times New Roman"/>
                        </a:rPr>
                        <a:t> = 4.84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effectLst/>
                          <a:latin typeface="Calibri"/>
                          <a:ea typeface="Calibri"/>
                          <a:cs typeface="Times New Roman"/>
                        </a:rPr>
                        <a:t>3.1*2.2 = 6.82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1000"/>
                        </a:spcAft>
                      </a:pPr>
                      <a:r>
                        <a:rPr lang="en-US" sz="1600" i="1">
                          <a:effectLst/>
                          <a:latin typeface="Calibri"/>
                          <a:ea typeface="Calibri"/>
                          <a:cs typeface="Times New Roman"/>
                        </a:rPr>
                        <a:t>C</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effectLst/>
                          <a:latin typeface="Calibri"/>
                          <a:ea typeface="Calibri"/>
                          <a:cs typeface="Times New Roman"/>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effectLst/>
                          <a:latin typeface="Calibri"/>
                          <a:ea typeface="Calibri"/>
                          <a:cs typeface="Times New Roman"/>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effectLst/>
                          <a:latin typeface="Calibri"/>
                          <a:ea typeface="Calibri"/>
                          <a:cs typeface="Times New Roman"/>
                        </a:rPr>
                        <a:t>4.0</a:t>
                      </a:r>
                      <a:r>
                        <a:rPr lang="en-US" sz="1600" baseline="30000">
                          <a:effectLst/>
                          <a:latin typeface="Calibri"/>
                          <a:ea typeface="Calibri"/>
                          <a:cs typeface="Times New Roman"/>
                        </a:rPr>
                        <a:t>2</a:t>
                      </a:r>
                      <a:r>
                        <a:rPr lang="en-US" sz="1600">
                          <a:effectLst/>
                          <a:latin typeface="Calibri"/>
                          <a:ea typeface="Calibri"/>
                          <a:cs typeface="Times New Roman"/>
                        </a:rPr>
                        <a:t> = 16.00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effectLst/>
                          <a:latin typeface="Calibri"/>
                          <a:ea typeface="Calibri"/>
                          <a:cs typeface="Times New Roman"/>
                        </a:rPr>
                        <a:t>3.5</a:t>
                      </a:r>
                      <a:r>
                        <a:rPr lang="en-US" sz="1600" baseline="30000">
                          <a:effectLst/>
                          <a:latin typeface="Calibri"/>
                          <a:ea typeface="Calibri"/>
                          <a:cs typeface="Times New Roman"/>
                        </a:rPr>
                        <a:t>2</a:t>
                      </a:r>
                      <a:r>
                        <a:rPr lang="en-US" sz="1600">
                          <a:effectLst/>
                          <a:latin typeface="Calibri"/>
                          <a:ea typeface="Calibri"/>
                          <a:cs typeface="Times New Roman"/>
                        </a:rPr>
                        <a:t> = 12.25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effectLst/>
                          <a:latin typeface="Calibri"/>
                          <a:ea typeface="Calibri"/>
                          <a:cs typeface="Times New Roman"/>
                        </a:rPr>
                        <a:t>4.0*3.5 = 14.00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1000"/>
                        </a:spcAft>
                      </a:pPr>
                      <a:r>
                        <a:rPr lang="en-US" sz="1600" i="1">
                          <a:effectLst/>
                          <a:latin typeface="Calibri"/>
                          <a:ea typeface="Calibri"/>
                          <a:cs typeface="Times New Roman"/>
                        </a:rPr>
                        <a:t>D</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effectLst/>
                          <a:latin typeface="Calibri"/>
                          <a:ea typeface="Calibri"/>
                          <a:cs typeface="Times New Roman"/>
                        </a:rPr>
                        <a:t>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effectLst/>
                          <a:latin typeface="Calibri"/>
                          <a:ea typeface="Calibri"/>
                          <a:cs typeface="Times New Roman"/>
                        </a:rPr>
                        <a:t>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effectLst/>
                          <a:latin typeface="Calibri"/>
                          <a:ea typeface="Calibri"/>
                          <a:cs typeface="Times New Roman"/>
                        </a:rPr>
                        <a:t>2.5</a:t>
                      </a:r>
                      <a:r>
                        <a:rPr lang="en-US" sz="1600" baseline="30000">
                          <a:effectLst/>
                          <a:latin typeface="Calibri"/>
                          <a:ea typeface="Calibri"/>
                          <a:cs typeface="Times New Roman"/>
                        </a:rPr>
                        <a:t>2</a:t>
                      </a:r>
                      <a:r>
                        <a:rPr lang="en-US" sz="1600">
                          <a:effectLst/>
                          <a:latin typeface="Calibri"/>
                          <a:ea typeface="Calibri"/>
                          <a:cs typeface="Times New Roman"/>
                        </a:rPr>
                        <a:t> = 6.25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effectLst/>
                          <a:latin typeface="Calibri"/>
                          <a:ea typeface="Calibri"/>
                          <a:cs typeface="Times New Roman"/>
                        </a:rPr>
                        <a:t>1.9</a:t>
                      </a:r>
                      <a:r>
                        <a:rPr lang="en-US" sz="1600" baseline="30000">
                          <a:effectLst/>
                          <a:latin typeface="Calibri"/>
                          <a:ea typeface="Calibri"/>
                          <a:cs typeface="Times New Roman"/>
                        </a:rPr>
                        <a:t>2</a:t>
                      </a:r>
                      <a:r>
                        <a:rPr lang="en-US" sz="1600">
                          <a:effectLst/>
                          <a:latin typeface="Calibri"/>
                          <a:ea typeface="Calibri"/>
                          <a:cs typeface="Times New Roman"/>
                        </a:rPr>
                        <a:t> = 3.61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effectLst/>
                          <a:latin typeface="Calibri"/>
                          <a:ea typeface="Calibri"/>
                          <a:cs typeface="Times New Roman"/>
                        </a:rPr>
                        <a:t>2.5*1.9 = 4.75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1000"/>
                        </a:spcAft>
                      </a:pPr>
                      <a:r>
                        <a:rPr lang="en-US" sz="1600" i="1">
                          <a:effectLst/>
                          <a:latin typeface="Calibri"/>
                          <a:ea typeface="Calibri"/>
                          <a:cs typeface="Times New Roman"/>
                        </a:rPr>
                        <a:t>E</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effectLst/>
                          <a:latin typeface="Calibri"/>
                          <a:ea typeface="Calibri"/>
                          <a:cs typeface="Times New Roman"/>
                        </a:rPr>
                        <a:t>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effectLst/>
                          <a:latin typeface="Calibri"/>
                          <a:ea typeface="Calibri"/>
                          <a:cs typeface="Times New Roman"/>
                        </a:rPr>
                        <a:t>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effectLst/>
                          <a:latin typeface="Calibri"/>
                          <a:ea typeface="Calibri"/>
                          <a:cs typeface="Times New Roman"/>
                        </a:rPr>
                        <a:t>3.3</a:t>
                      </a:r>
                      <a:r>
                        <a:rPr lang="en-US" sz="1600" baseline="30000">
                          <a:effectLst/>
                          <a:latin typeface="Calibri"/>
                          <a:ea typeface="Calibri"/>
                          <a:cs typeface="Times New Roman"/>
                        </a:rPr>
                        <a:t>2</a:t>
                      </a:r>
                      <a:r>
                        <a:rPr lang="en-US" sz="1600">
                          <a:effectLst/>
                          <a:latin typeface="Calibri"/>
                          <a:ea typeface="Calibri"/>
                          <a:cs typeface="Times New Roman"/>
                        </a:rPr>
                        <a:t> = 10.89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effectLst/>
                          <a:latin typeface="Calibri"/>
                          <a:ea typeface="Calibri"/>
                          <a:cs typeface="Times New Roman"/>
                        </a:rPr>
                        <a:t>2.5</a:t>
                      </a:r>
                      <a:r>
                        <a:rPr lang="en-US" sz="1600" baseline="30000">
                          <a:effectLst/>
                          <a:latin typeface="Calibri"/>
                          <a:ea typeface="Calibri"/>
                          <a:cs typeface="Times New Roman"/>
                        </a:rPr>
                        <a:t>2</a:t>
                      </a:r>
                      <a:r>
                        <a:rPr lang="en-US" sz="1600">
                          <a:effectLst/>
                          <a:latin typeface="Calibri"/>
                          <a:ea typeface="Calibri"/>
                          <a:cs typeface="Times New Roman"/>
                        </a:rPr>
                        <a:t> = 6.25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effectLst/>
                          <a:latin typeface="Calibri"/>
                          <a:ea typeface="Calibri"/>
                          <a:cs typeface="Times New Roman"/>
                        </a:rPr>
                        <a:t>3.3*2.5 =  8.25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1000"/>
                        </a:spcAft>
                      </a:pPr>
                      <a:r>
                        <a:rPr lang="en-US" sz="1600" i="1">
                          <a:effectLst/>
                          <a:latin typeface="Calibri"/>
                          <a:ea typeface="Calibri"/>
                          <a:cs typeface="Times New Roman"/>
                        </a:rPr>
                        <a:t>Sum</a:t>
                      </a:r>
                      <a:endParaRPr lang="en-US" sz="16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effectLst/>
                          <a:latin typeface="Calibri"/>
                          <a:ea typeface="Calibri"/>
                          <a:cs typeface="Times New Roman"/>
                        </a:rPr>
                        <a:t>16.7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effectLst/>
                          <a:latin typeface="Calibri"/>
                          <a:ea typeface="Calibri"/>
                          <a:cs typeface="Times New Roman"/>
                        </a:rPr>
                        <a:t>12.9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effectLst/>
                          <a:latin typeface="Calibri"/>
                          <a:ea typeface="Calibri"/>
                          <a:cs typeface="Times New Roman"/>
                        </a:rPr>
                        <a:t>57.19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a:effectLst/>
                          <a:latin typeface="Calibri"/>
                          <a:ea typeface="Calibri"/>
                          <a:cs typeface="Times New Roman"/>
                        </a:rPr>
                        <a:t>34.79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dirty="0">
                          <a:effectLst/>
                          <a:latin typeface="Calibri"/>
                          <a:ea typeface="Calibri"/>
                          <a:cs typeface="Times New Roman"/>
                        </a:rPr>
                        <a:t>44.46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596011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838200"/>
            <a:ext cx="8229600" cy="4937760"/>
          </a:xfrm>
        </p:spPr>
        <p:txBody>
          <a:bodyPr>
            <a:noAutofit/>
          </a:bodyPr>
          <a:lstStyle/>
          <a:p>
            <a:r>
              <a:rPr lang="en-US" sz="2000" dirty="0"/>
              <a:t>The correlation coefficient as defined above measures how strong a linear relationship exists between two numeric variables x and y. Specifically:</a:t>
            </a:r>
          </a:p>
          <a:p>
            <a:pPr lvl="1"/>
            <a:r>
              <a:rPr lang="en-US" sz="2000" dirty="0"/>
              <a:t>The correlation coefficient is always a number between -1.0 and +1.0.</a:t>
            </a:r>
          </a:p>
          <a:p>
            <a:pPr lvl="1"/>
            <a:r>
              <a:rPr lang="en-US" sz="2000" dirty="0"/>
              <a:t>If the correlation coefficient is close to +1.0, then there is a </a:t>
            </a:r>
            <a:r>
              <a:rPr lang="en-US" sz="2000" i="1" dirty="0"/>
              <a:t>strong positive</a:t>
            </a:r>
            <a:r>
              <a:rPr lang="en-US" sz="2000" dirty="0"/>
              <a:t> linear relationship between x and y. In other words, if x increases, y also increases.</a:t>
            </a:r>
          </a:p>
          <a:p>
            <a:pPr lvl="1"/>
            <a:r>
              <a:rPr lang="en-US" sz="2000" dirty="0"/>
              <a:t>If the correlation coefficient is close to -1.0, then there is a </a:t>
            </a:r>
            <a:r>
              <a:rPr lang="en-US" sz="2000" i="1" dirty="0"/>
              <a:t>strong negative</a:t>
            </a:r>
            <a:r>
              <a:rPr lang="en-US" sz="2000" dirty="0"/>
              <a:t> linear relationship between x and y. In other words, if x increases, y will decrease.</a:t>
            </a:r>
          </a:p>
          <a:p>
            <a:pPr lvl="1"/>
            <a:r>
              <a:rPr lang="en-US" sz="2000" dirty="0"/>
              <a:t>The closer to zero the correlation coefficient is, the less of a linear relationship between x and y exists</a:t>
            </a:r>
          </a:p>
          <a:p>
            <a:r>
              <a:rPr lang="en-US" sz="2000" dirty="0"/>
              <a:t>In the above example the correlation coefficient is 0.9416 which is very close to +1. Therefore we can conclude that there indeed is a strong positive relationship between high school GPA and college GPA in this particular example.</a:t>
            </a:r>
          </a:p>
          <a:p>
            <a:endParaRPr lang="en-US" sz="2000" dirty="0"/>
          </a:p>
        </p:txBody>
      </p:sp>
      <p:sp>
        <p:nvSpPr>
          <p:cNvPr id="3" name="Title 2"/>
          <p:cNvSpPr>
            <a:spLocks noGrp="1"/>
          </p:cNvSpPr>
          <p:nvPr>
            <p:ph type="title"/>
          </p:nvPr>
        </p:nvSpPr>
        <p:spPr>
          <a:xfrm>
            <a:off x="457200" y="228600"/>
            <a:ext cx="8229600" cy="990600"/>
          </a:xfrm>
        </p:spPr>
        <p:txBody>
          <a:bodyPr anchor="t">
            <a:noAutofit/>
          </a:bodyPr>
          <a:lstStyle/>
          <a:p>
            <a:r>
              <a:rPr lang="en-US" sz="3200" i="1" dirty="0">
                <a:solidFill>
                  <a:srgbClr val="002060"/>
                </a:solidFill>
              </a:rPr>
              <a:t>Interpretation of the Correlation Coefficient</a:t>
            </a:r>
            <a:br>
              <a:rPr lang="en-US" sz="3200" i="1" dirty="0">
                <a:solidFill>
                  <a:srgbClr val="002060"/>
                </a:solidFill>
              </a:rPr>
            </a:br>
            <a:endParaRPr lang="en-US" sz="3200" dirty="0">
              <a:solidFill>
                <a:srgbClr val="002060"/>
              </a:solidFill>
            </a:endParaRPr>
          </a:p>
        </p:txBody>
      </p:sp>
    </p:spTree>
    <p:extLst>
      <p:ext uri="{BB962C8B-B14F-4D97-AF65-F5344CB8AC3E}">
        <p14:creationId xmlns:p14="http://schemas.microsoft.com/office/powerpoint/2010/main" xmlns="" val="2606863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516321" y="1143000"/>
            <a:ext cx="8153400" cy="5090160"/>
          </a:xfrm>
        </p:spPr>
        <p:txBody>
          <a:bodyPr>
            <a:normAutofit/>
          </a:bodyPr>
          <a:lstStyle/>
          <a:p>
            <a:r>
              <a:rPr lang="en-US" sz="1700" dirty="0"/>
              <a:t>While the table above certainly helps in computing the correlation coefficient, it is still a lot of work, especially if there are lots of (x, y) data points. Even using Excel to help compute the table seems like a lot of work. However, Excel has a convenient function to quickly compute the correlation coefficient without us having to construct a complicated table.</a:t>
            </a:r>
          </a:p>
          <a:p>
            <a:r>
              <a:rPr lang="en-US" sz="1700" dirty="0"/>
              <a:t>The Excel built-in function</a:t>
            </a:r>
          </a:p>
          <a:p>
            <a:pPr marL="274320" lvl="1" indent="0">
              <a:buNone/>
            </a:pPr>
            <a:r>
              <a:rPr lang="en-US" sz="1700" b="1" dirty="0" smtClean="0"/>
              <a:t>	=</a:t>
            </a:r>
            <a:r>
              <a:rPr lang="en-US" sz="1700" b="1" dirty="0"/>
              <a:t>CORREL(RANGE1, RANGE2)</a:t>
            </a:r>
            <a:r>
              <a:rPr lang="en-US" sz="1700" dirty="0"/>
              <a:t> </a:t>
            </a:r>
            <a:endParaRPr lang="en-US" sz="1700" dirty="0" smtClean="0"/>
          </a:p>
          <a:p>
            <a:pPr marL="594360" lvl="2" indent="0">
              <a:buNone/>
            </a:pPr>
            <a:r>
              <a:rPr lang="en-US" sz="1700" dirty="0" smtClean="0">
                <a:solidFill>
                  <a:schemeClr val="tx1"/>
                </a:solidFill>
              </a:rPr>
              <a:t>returns </a:t>
            </a:r>
            <a:r>
              <a:rPr lang="en-US" sz="1700" dirty="0">
                <a:solidFill>
                  <a:schemeClr val="tx1"/>
                </a:solidFill>
              </a:rPr>
              <a:t>the correlation coefficient of </a:t>
            </a:r>
            <a:r>
              <a:rPr lang="en-US" sz="1700" dirty="0" smtClean="0">
                <a:solidFill>
                  <a:schemeClr val="tx1"/>
                </a:solidFill>
              </a:rPr>
              <a:t>the </a:t>
            </a:r>
            <a:r>
              <a:rPr lang="en-US" sz="1700" dirty="0">
                <a:solidFill>
                  <a:schemeClr val="tx1"/>
                </a:solidFill>
              </a:rPr>
              <a:t>cells in RANGE1 and the cells in RANGE2. All arguments should be numbers, and no cell should be empty.</a:t>
            </a:r>
          </a:p>
          <a:p>
            <a:pPr marL="0" indent="0">
              <a:buNone/>
            </a:pPr>
            <a:r>
              <a:rPr lang="en-US" sz="2400" b="1" i="1" dirty="0" smtClean="0">
                <a:solidFill>
                  <a:srgbClr val="C00000"/>
                </a:solidFill>
                <a:latin typeface="+mj-lt"/>
              </a:rPr>
              <a:t>Example</a:t>
            </a:r>
            <a:r>
              <a:rPr lang="en-US" sz="2400" i="1" dirty="0" smtClean="0">
                <a:solidFill>
                  <a:srgbClr val="C00000"/>
                </a:solidFill>
                <a:latin typeface="+mj-lt"/>
              </a:rPr>
              <a:t>:</a:t>
            </a:r>
            <a:r>
              <a:rPr lang="en-US" sz="1700" i="1" dirty="0" smtClean="0"/>
              <a:t> To use this Excel function to compute the correlation coefficient for the previous GPA example, we would enter the data and the formulas as follows:</a:t>
            </a:r>
            <a:endParaRPr lang="en-US" sz="1700" dirty="0" smtClean="0"/>
          </a:p>
          <a:p>
            <a:endParaRPr lang="en-US" sz="1700" dirty="0"/>
          </a:p>
        </p:txBody>
      </p:sp>
      <p:sp>
        <p:nvSpPr>
          <p:cNvPr id="3" name="Title 2"/>
          <p:cNvSpPr>
            <a:spLocks noGrp="1"/>
          </p:cNvSpPr>
          <p:nvPr>
            <p:ph type="title"/>
          </p:nvPr>
        </p:nvSpPr>
        <p:spPr>
          <a:xfrm>
            <a:off x="478221" y="152400"/>
            <a:ext cx="8229600" cy="990600"/>
          </a:xfrm>
        </p:spPr>
        <p:txBody>
          <a:bodyPr anchor="t">
            <a:noAutofit/>
          </a:bodyPr>
          <a:lstStyle/>
          <a:p>
            <a:r>
              <a:rPr lang="en-US" sz="3200" i="1" dirty="0">
                <a:solidFill>
                  <a:srgbClr val="002060"/>
                </a:solidFill>
              </a:rPr>
              <a:t>Using Excel to computer the Correlation Coefficient</a:t>
            </a:r>
            <a:br>
              <a:rPr lang="en-US" sz="3200" i="1" dirty="0">
                <a:solidFill>
                  <a:srgbClr val="002060"/>
                </a:solidFill>
              </a:rPr>
            </a:br>
            <a:endParaRPr lang="en-US" sz="3200" dirty="0">
              <a:solidFill>
                <a:srgbClr val="002060"/>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15009" y="4495800"/>
            <a:ext cx="3756025" cy="1938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11457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229600" cy="5859780"/>
          </a:xfrm>
        </p:spPr>
        <p:txBody>
          <a:bodyPr>
            <a:noAutofit/>
          </a:bodyPr>
          <a:lstStyle/>
          <a:p>
            <a:pPr marL="0" indent="0">
              <a:buNone/>
            </a:pPr>
            <a:r>
              <a:rPr lang="en-US" sz="2400" b="1" dirty="0">
                <a:solidFill>
                  <a:srgbClr val="C00000"/>
                </a:solidFill>
                <a:latin typeface="+mj-lt"/>
              </a:rPr>
              <a:t>Example:</a:t>
            </a:r>
            <a:endParaRPr lang="en-US" sz="2400" dirty="0">
              <a:solidFill>
                <a:srgbClr val="C00000"/>
              </a:solidFill>
              <a:latin typeface="+mj-lt"/>
            </a:endParaRPr>
          </a:p>
          <a:p>
            <a:r>
              <a:rPr lang="en-US" sz="2000" dirty="0"/>
              <a:t>Consider the following artificial example: some data for x and y (which have no particular meaning right now) is listed below, in a "case A", "case B", and "case C" situation</a:t>
            </a:r>
            <a:r>
              <a:rPr lang="en-US" sz="2000" dirty="0" smtClean="0"/>
              <a:t>.</a:t>
            </a:r>
          </a:p>
          <a:p>
            <a:endParaRPr lang="en-US" sz="2400" dirty="0"/>
          </a:p>
          <a:p>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a:p>
            <a:r>
              <a:rPr lang="en-US" sz="2000" dirty="0"/>
              <a:t>Just looking at this data, it seems pretty obvious that:</a:t>
            </a:r>
          </a:p>
          <a:p>
            <a:pPr lvl="1"/>
            <a:r>
              <a:rPr lang="en-US" sz="1900" dirty="0"/>
              <a:t>in case A there should be a strong positive relationship between x and y</a:t>
            </a:r>
          </a:p>
          <a:p>
            <a:pPr lvl="1"/>
            <a:r>
              <a:rPr lang="en-US" sz="1900" dirty="0"/>
              <a:t>in case B there should be a strong negative relationship between x and y</a:t>
            </a:r>
          </a:p>
          <a:p>
            <a:pPr lvl="1"/>
            <a:r>
              <a:rPr lang="en-US" sz="1900" dirty="0"/>
              <a:t>in case C there should be no apparent relationship between x and y</a:t>
            </a:r>
          </a:p>
          <a:p>
            <a:endParaRPr lang="en-US" sz="2400" dirty="0"/>
          </a:p>
          <a:p>
            <a:endParaRPr lang="en-US" sz="24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2373" y="2019300"/>
            <a:ext cx="9543715" cy="281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05209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Autofit/>
          </a:bodyPr>
          <a:lstStyle/>
          <a:p>
            <a:r>
              <a:rPr lang="en-US" sz="1800" dirty="0"/>
              <a:t>Indeed, using Excel to compute each correlation coefficient (we will explain the procedure below), confirms this:</a:t>
            </a:r>
          </a:p>
          <a:p>
            <a:pPr lvl="1"/>
            <a:r>
              <a:rPr lang="en-US" sz="1800" dirty="0"/>
              <a:t>in case A, the coefficient is +1.0, i.e. strong positive correlation - in fact, in this easy case we can see that linear relation between x and y is y = 2 x</a:t>
            </a:r>
          </a:p>
          <a:p>
            <a:pPr lvl="1"/>
            <a:r>
              <a:rPr lang="en-US" sz="1800" dirty="0"/>
              <a:t>in case B, the coefficient is -1.0, i.e. strong negative correlation - the actual equation relating x with y is a little harder to see, though</a:t>
            </a:r>
          </a:p>
          <a:p>
            <a:pPr lvl="1"/>
            <a:r>
              <a:rPr lang="en-US" sz="1800" dirty="0"/>
              <a:t>in case C, the coefficient is 0.069, which is close to zero, so there is </a:t>
            </a:r>
            <a:r>
              <a:rPr lang="en-US" sz="1800" i="1" dirty="0"/>
              <a:t>no</a:t>
            </a:r>
            <a:r>
              <a:rPr lang="en-US" sz="1800" dirty="0"/>
              <a:t> correlation</a:t>
            </a:r>
          </a:p>
          <a:p>
            <a:pPr marL="0" indent="0">
              <a:buNone/>
            </a:pPr>
            <a:r>
              <a:rPr lang="en-US" sz="1800" dirty="0">
                <a:solidFill>
                  <a:srgbClr val="663300"/>
                </a:solidFill>
              </a:rPr>
              <a:t>Note that in "real world" data, the correlation is almost never as clear-cut as in this artificial example</a:t>
            </a:r>
            <a:r>
              <a:rPr lang="en-US" sz="1800" dirty="0" smtClean="0">
                <a:solidFill>
                  <a:srgbClr val="663300"/>
                </a:solidFill>
              </a:rPr>
              <a:t>.</a:t>
            </a:r>
          </a:p>
          <a:p>
            <a:pPr marL="0" indent="0">
              <a:buNone/>
            </a:pPr>
            <a:r>
              <a:rPr lang="en-US" sz="2400" b="1" i="1" dirty="0">
                <a:solidFill>
                  <a:srgbClr val="C00000"/>
                </a:solidFill>
                <a:latin typeface="+mj-lt"/>
              </a:rPr>
              <a:t>Example:</a:t>
            </a:r>
            <a:r>
              <a:rPr lang="en-US" sz="1800" b="1" i="1" dirty="0"/>
              <a:t> </a:t>
            </a:r>
            <a:r>
              <a:rPr lang="en-US" sz="1800" i="1" dirty="0"/>
              <a:t>In a previous section we looked at an Excel data set that shows various information about employees. Here is the spreadsheet data, but the salary is left as an actual number instead of a category (as we previously had).</a:t>
            </a:r>
            <a:endParaRPr lang="en-US" sz="1800" dirty="0"/>
          </a:p>
          <a:p>
            <a:pPr marL="0" indent="0" algn="ctr">
              <a:buNone/>
            </a:pPr>
            <a:r>
              <a:rPr lang="en-US" sz="1800" i="1" u="sng" dirty="0" smtClean="0">
                <a:hlinkClick r:id="rId2"/>
              </a:rPr>
              <a:t>Employees </a:t>
            </a:r>
            <a:r>
              <a:rPr lang="en-US" sz="1800" i="1" u="sng" dirty="0">
                <a:hlinkClick r:id="rId2"/>
              </a:rPr>
              <a:t>(numerical)</a:t>
            </a:r>
            <a:endParaRPr lang="en-US" sz="1800" dirty="0"/>
          </a:p>
          <a:p>
            <a:r>
              <a:rPr lang="en-US" sz="1800" i="1" dirty="0"/>
              <a:t>Download this file into Excel and find out whether there is a linear relationship between the salary and the years of education of an employee.</a:t>
            </a:r>
            <a:endParaRPr lang="en-US" sz="1800" dirty="0"/>
          </a:p>
          <a:p>
            <a:r>
              <a:rPr lang="en-US" sz="1800" dirty="0"/>
              <a:t>Download the above spreadsheet and start MS Excel with that worksheet as input.</a:t>
            </a:r>
          </a:p>
          <a:p>
            <a:pPr marL="0" indent="0">
              <a:buNone/>
            </a:pPr>
            <a:endParaRPr lang="en-US" sz="1800" dirty="0" smtClean="0"/>
          </a:p>
          <a:p>
            <a:endParaRPr lang="en-US" sz="1800" dirty="0"/>
          </a:p>
          <a:p>
            <a:endParaRPr lang="en-US" sz="18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58662" y="4717174"/>
            <a:ext cx="323850" cy="32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698750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Dec">
      <a:majorFont>
        <a:latin typeface="Palatino Linotype"/>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354</TotalTime>
  <Words>2473</Words>
  <Application>Microsoft Office PowerPoint</Application>
  <PresentationFormat>On-screen Show (4:3)</PresentationFormat>
  <Paragraphs>512</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Origin</vt:lpstr>
      <vt:lpstr>Relations between Variables</vt:lpstr>
      <vt:lpstr>Correlation between Variables</vt:lpstr>
      <vt:lpstr>Slide 3</vt:lpstr>
      <vt:lpstr>Definition of the Correlation Coefficient </vt:lpstr>
      <vt:lpstr>Slide 5</vt:lpstr>
      <vt:lpstr>Interpretation of the Correlation Coefficient </vt:lpstr>
      <vt:lpstr>Using Excel to computer the Correlation Coefficient </vt:lpstr>
      <vt:lpstr>Slide 8</vt:lpstr>
      <vt:lpstr>Slide 9</vt:lpstr>
      <vt:lpstr>Slide 10</vt:lpstr>
      <vt:lpstr>Slide 11</vt:lpstr>
      <vt:lpstr>Scatter Plots</vt:lpstr>
      <vt:lpstr>Dependent and Independent Variables </vt:lpstr>
      <vt:lpstr>Slide 14</vt:lpstr>
      <vt:lpstr>Slide 15</vt:lpstr>
      <vt:lpstr>Slide 16</vt:lpstr>
      <vt:lpstr>Slide 17</vt:lpstr>
      <vt:lpstr>Slide 18</vt:lpstr>
      <vt:lpstr>Linear Regression</vt:lpstr>
      <vt:lpstr>Slide 20</vt:lpstr>
      <vt:lpstr>Slide 21</vt:lpstr>
      <vt:lpstr>Slide 22</vt:lpstr>
      <vt:lpstr>Determining the Least Square Regression Line "manually" </vt:lpstr>
      <vt:lpstr>Slide 24</vt:lpstr>
      <vt:lpstr>Slide 25</vt:lpstr>
      <vt:lpstr>Slide 26</vt:lpstr>
      <vt:lpstr>Slide 27</vt:lpstr>
      <vt:lpstr>Slide 28</vt:lpstr>
      <vt:lpstr>Slide 29</vt:lpstr>
      <vt:lpstr>Slide 30</vt:lpstr>
      <vt:lpstr>Slide 31</vt:lpstr>
      <vt:lpstr>Determining the Least Square Regression Line "automatically" </vt:lpstr>
      <vt:lpstr>Slide 33</vt:lpstr>
      <vt:lpstr>Slide 34</vt:lpstr>
      <vt:lpstr>Slide 35</vt:lpstr>
      <vt:lpstr>Slide 36</vt:lpstr>
      <vt:lpstr>Slide 37</vt:lpstr>
      <vt:lpstr>Slide 38</vt:lpstr>
      <vt:lpstr>Slide 39</vt:lpstr>
      <vt:lpstr>Summary of Regression Analysis: </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Justin Bateh</cp:lastModifiedBy>
  <cp:revision>92</cp:revision>
  <dcterms:created xsi:type="dcterms:W3CDTF">2013-12-28T07:56:45Z</dcterms:created>
  <dcterms:modified xsi:type="dcterms:W3CDTF">2014-01-10T19:45:44Z</dcterms:modified>
</cp:coreProperties>
</file>