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900"/>
    <a:srgbClr val="006666"/>
    <a:srgbClr val="008080"/>
    <a:srgbClr val="333300"/>
    <a:srgbClr val="663300"/>
    <a:srgbClr val="142F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144"/>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normAutofit/>
          </a:bodyPr>
          <a:lstStyle>
            <a:lvl1pPr>
              <a:defRPr sz="4000" b="1">
                <a:solidFill>
                  <a:srgbClr val="006666"/>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609600"/>
            <a:ext cx="8229600" cy="57759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xmlns="" val="592233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6E6F8F-52C3-41B2-B216-25F1AC2C2C9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5031EE-BE9D-4C1A-8D83-928C98FA9702}"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E6F8F-52C3-41B2-B216-25F1AC2C2C9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031EE-BE9D-4C1A-8D83-928C98FA9702}"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E6F8F-52C3-41B2-B216-25F1AC2C2C9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31EE-BE9D-4C1A-8D83-928C98FA9702}"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E6F8F-52C3-41B2-B216-25F1AC2C2C9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5031EE-BE9D-4C1A-8D83-928C98FA9702}" type="datetimeFigureOut">
              <a:rPr lang="en-US" smtClean="0"/>
              <a:pPr/>
              <a:t>1/10/2014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6E6F8F-52C3-41B2-B216-25F1AC2C2C9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1" latinLnBrk="0" hangingPunct="1">
        <a:spcBef>
          <a:spcPct val="0"/>
        </a:spcBef>
        <a:buNone/>
        <a:defRPr kumimoji="0" sz="3600" kern="1200">
          <a:solidFill>
            <a:srgbClr val="33330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mathcs.org/statistics/course/00-data/health_male.xls" TargetMode="External"/><Relationship Id="rId2" Type="http://schemas.openxmlformats.org/officeDocument/2006/relationships/hyperlink" Target="http://www.mathcs.org/statistics/course/00-data/health_female.xls"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mathcs.org/statistics/course/00-data/health_female.x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mathcs.org/statistics/course/00-data/health_male.xl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javasoft.com/" TargetMode="External"/><Relationship Id="rId2" Type="http://schemas.openxmlformats.org/officeDocument/2006/relationships/hyperlink" Target="http://www.mathcs.org/java/programs/CLT/clt.html"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athcs.org/statistics/course/00-data/cars.xl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thcs.org/statistics/course/00-data/employeeselected.xl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mathcs.org/statistics/course/00-data/health_female.xl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effectLst>
                  <a:outerShdw blurRad="38100" dist="38100" dir="2700000" algn="tl">
                    <a:srgbClr val="000000">
                      <a:alpha val="43137"/>
                    </a:srgbClr>
                  </a:outerShdw>
                </a:effectLst>
              </a:rPr>
              <a:t>Estimation</a:t>
            </a:r>
            <a:endParaRPr lang="en-US" sz="4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5124450"/>
            <a:ext cx="6858000" cy="971550"/>
          </a:xfrm>
        </p:spPr>
        <p:txBody>
          <a:bodyPr>
            <a:normAutofit fontScale="92500" lnSpcReduction="20000"/>
          </a:bodyPr>
          <a:lstStyle/>
          <a:p>
            <a:r>
              <a:rPr lang="en-US" dirty="0" smtClean="0"/>
              <a:t>  By Dr. Justin </a:t>
            </a:r>
            <a:r>
              <a:rPr lang="en-US" dirty="0" err="1" smtClean="0"/>
              <a:t>Bateh</a:t>
            </a:r>
            <a:r>
              <a:rPr lang="en-US" dirty="0" smtClean="0"/>
              <a:t>, Florida State College at Jacksonville &amp;</a:t>
            </a:r>
          </a:p>
          <a:p>
            <a:r>
              <a:rPr lang="en-US" dirty="0" smtClean="0"/>
              <a:t>        Dr. Bert </a:t>
            </a:r>
            <a:r>
              <a:rPr lang="en-US" dirty="0" err="1" smtClean="0"/>
              <a:t>Wachsmuth</a:t>
            </a:r>
            <a:r>
              <a:rPr lang="en-US" dirty="0" smtClean="0"/>
              <a:t>, Seton Hall University</a:t>
            </a:r>
          </a:p>
          <a:p>
            <a:r>
              <a:rPr lang="en-US" dirty="0" smtClean="0"/>
              <a:t> </a:t>
            </a:r>
            <a:endParaRPr lang="en-US" dirty="0"/>
          </a:p>
        </p:txBody>
      </p:sp>
    </p:spTree>
    <p:extLst>
      <p:ext uri="{BB962C8B-B14F-4D97-AF65-F5344CB8AC3E}">
        <p14:creationId xmlns:p14="http://schemas.microsoft.com/office/powerpoint/2010/main" xmlns="" val="43347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From this chart it is now easy to answer the questions. Note that our bin boundaries do not exactly correspond to the boundaries posed in the questions, but we can use the closest bin boundary available to get the </a:t>
            </a:r>
            <a:r>
              <a:rPr lang="en-US" i="1" dirty="0"/>
              <a:t>approximately</a:t>
            </a:r>
            <a:r>
              <a:rPr lang="en-US" dirty="0"/>
              <a:t> right answer.</a:t>
            </a:r>
          </a:p>
          <a:p>
            <a:pPr lvl="1"/>
            <a:r>
              <a:rPr lang="en-US" i="1" dirty="0"/>
              <a:t>P(a woman is 60 inches or smaller) = (1 + 1 + 3) / 40 = 5 / 40 = (0.025 + 0.025 + 0.075) = 0.125 (or 12.5%)</a:t>
            </a:r>
            <a:endParaRPr lang="en-US" dirty="0"/>
          </a:p>
          <a:p>
            <a:pPr lvl="1"/>
            <a:r>
              <a:rPr lang="en-US" i="1" dirty="0"/>
              <a:t>P(a woman is 65 inches or taller) = (3 + 7) / 40 = (0.075 + 0.175) = 0.25 (or 25.0 %)</a:t>
            </a:r>
            <a:endParaRPr lang="en-US" dirty="0"/>
          </a:p>
          <a:p>
            <a:pPr lvl="1"/>
            <a:r>
              <a:rPr lang="en-US" i="1" dirty="0"/>
              <a:t>P(a woman is between 60 and 65 inches tall) = (6 + 8 + 11) / 40 = 25 / 40 = (0.15 + 0.2 + 0.275) = 0.625 (or 62.5%)</a:t>
            </a:r>
            <a:endParaRPr lang="en-US" dirty="0"/>
          </a:p>
          <a:p>
            <a:endParaRPr lang="en-US" dirty="0"/>
          </a:p>
        </p:txBody>
      </p:sp>
    </p:spTree>
    <p:extLst>
      <p:ext uri="{BB962C8B-B14F-4D97-AF65-F5344CB8AC3E}">
        <p14:creationId xmlns:p14="http://schemas.microsoft.com/office/powerpoint/2010/main" xmlns="" val="258684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900" dirty="0"/>
              <a:t>Graphically speaking (I know, you can't speak graphically -:) we have used the parts of the histogram shaded in red to compute the respective probabilities</a:t>
            </a:r>
            <a:r>
              <a:rPr lang="en-US" sz="1900" dirty="0" smtClean="0"/>
              <a:t>:</a:t>
            </a:r>
          </a:p>
          <a:p>
            <a:endParaRPr lang="en-US" sz="1900" dirty="0"/>
          </a:p>
          <a:p>
            <a:endParaRPr lang="en-US" sz="1900" dirty="0" smtClean="0"/>
          </a:p>
          <a:p>
            <a:endParaRPr lang="en-US" sz="1900" dirty="0" smtClean="0"/>
          </a:p>
          <a:p>
            <a:endParaRPr lang="en-US" sz="1900" dirty="0" smtClean="0"/>
          </a:p>
          <a:p>
            <a:endParaRPr lang="en-US" sz="1900" dirty="0"/>
          </a:p>
          <a:p>
            <a:endParaRPr lang="en-US" sz="1900" dirty="0" smtClean="0"/>
          </a:p>
          <a:p>
            <a:endParaRPr lang="en-US" sz="1900" dirty="0"/>
          </a:p>
          <a:p>
            <a:pPr marL="0" indent="0">
              <a:buNone/>
            </a:pPr>
            <a:endParaRPr lang="en-US" sz="1900" dirty="0"/>
          </a:p>
          <a:p>
            <a:r>
              <a:rPr lang="en-US" sz="1900" dirty="0"/>
              <a:t>To make sure, our probabilities are approximate because the bin boundaries don't exactly match the questions. In addition, we have not really computed, for example, that the probability of "a woman" to be between 60 and 65 inches tall is 62.5%. Strictly speaking we have computed that the probability of a </a:t>
            </a:r>
            <a:r>
              <a:rPr lang="en-US" sz="1900" b="1" i="1" dirty="0"/>
              <a:t>randomly selected woman out of our sample of 40 woman </a:t>
            </a:r>
            <a:r>
              <a:rPr lang="en-US" sz="1900" dirty="0"/>
              <a:t>is between 60 and 65 inches tall is 62.5%.</a:t>
            </a:r>
          </a:p>
          <a:p>
            <a:endParaRPr lang="en-US" sz="1900" dirty="0"/>
          </a:p>
          <a:p>
            <a:pPr marL="0" indent="0">
              <a:buNone/>
            </a:pPr>
            <a:endParaRPr lang="en-US" sz="19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752600"/>
            <a:ext cx="8259763" cy="2592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5651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But if in turn the entire sample was truly randomly selected, then it is a fair guess to say that:</a:t>
            </a:r>
          </a:p>
          <a:p>
            <a:pPr lvl="1"/>
            <a:r>
              <a:rPr lang="en-US" i="1" dirty="0"/>
              <a:t>the probability of </a:t>
            </a:r>
            <a:r>
              <a:rPr lang="en-US" b="1" i="1" dirty="0"/>
              <a:t>any</a:t>
            </a:r>
            <a:r>
              <a:rPr lang="en-US" i="1" dirty="0"/>
              <a:t> woman to be between 60 and 65 inches tall is 62.5%</a:t>
            </a:r>
            <a:endParaRPr lang="en-US" dirty="0"/>
          </a:p>
          <a:p>
            <a:r>
              <a:rPr lang="en-US" dirty="0"/>
              <a:t>where we have generalized from the woman in our sample to the set of all woman. It should be clear that the 62.5% answer is correct if all we consider is our 40 woman in the sample. It should be equally clear that this 62.5% is only approximately correct if we generalize to </a:t>
            </a:r>
            <a:r>
              <a:rPr lang="en-US" i="1" dirty="0"/>
              <a:t>all woman.</a:t>
            </a:r>
            <a:endParaRPr lang="en-US" dirty="0"/>
          </a:p>
          <a:p>
            <a:r>
              <a:rPr lang="en-US" dirty="0"/>
              <a:t>In the next section we will clarify what we mean by </a:t>
            </a:r>
            <a:r>
              <a:rPr lang="en-US" i="1" dirty="0"/>
              <a:t>approximately</a:t>
            </a:r>
            <a:r>
              <a:rPr lang="en-US" dirty="0"/>
              <a:t> correct and we will introduce formulas to compute the error involved in this type of generalization. But before we can do that, we must discuss the concept of a Normal Distribution.</a:t>
            </a:r>
          </a:p>
          <a:p>
            <a:endParaRPr lang="en-US" dirty="0"/>
          </a:p>
        </p:txBody>
      </p:sp>
    </p:spTree>
    <p:extLst>
      <p:ext uri="{BB962C8B-B14F-4D97-AF65-F5344CB8AC3E}">
        <p14:creationId xmlns:p14="http://schemas.microsoft.com/office/powerpoint/2010/main" xmlns="" val="286102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90600"/>
            <a:ext cx="8229600" cy="5166360"/>
          </a:xfrm>
        </p:spPr>
        <p:txBody>
          <a:bodyPr>
            <a:normAutofit/>
          </a:bodyPr>
          <a:lstStyle/>
          <a:p>
            <a:r>
              <a:rPr lang="en-US" sz="1800" dirty="0"/>
              <a:t>If you compute a lot of frequency histograms and their associated charts you might notice that most of them differ in detail but have somewhat similar shapes: the chart is "small" on the left and right side, with a "bump" in the middle. With a little bit of imagination you might say that many distributions look somewhat similar to a "church bell". Here are a few histogram charts, with the imagined "church bell" super-imposed (all of the data comes from the </a:t>
            </a:r>
            <a:r>
              <a:rPr lang="en-US" sz="1800" u="sng" dirty="0">
                <a:hlinkClick r:id="rId2"/>
              </a:rPr>
              <a:t>health_female.xls</a:t>
            </a:r>
            <a:r>
              <a:rPr lang="en-US" sz="1800" dirty="0"/>
              <a:t> data file and a similar</a:t>
            </a:r>
            <a:r>
              <a:rPr lang="en-US" sz="1800" u="sng" dirty="0">
                <a:hlinkClick r:id="rId3"/>
              </a:rPr>
              <a:t>health_male.xls</a:t>
            </a:r>
            <a:r>
              <a:rPr lang="en-US" sz="1800" dirty="0"/>
              <a:t> data file):</a:t>
            </a:r>
          </a:p>
          <a:p>
            <a:endParaRPr lang="en-US" sz="1800" dirty="0"/>
          </a:p>
        </p:txBody>
      </p:sp>
      <p:sp>
        <p:nvSpPr>
          <p:cNvPr id="3" name="Title 2"/>
          <p:cNvSpPr>
            <a:spLocks noGrp="1"/>
          </p:cNvSpPr>
          <p:nvPr>
            <p:ph type="title"/>
          </p:nvPr>
        </p:nvSpPr>
        <p:spPr>
          <a:xfrm>
            <a:off x="457200" y="304800"/>
            <a:ext cx="8229600" cy="990600"/>
          </a:xfrm>
        </p:spPr>
        <p:txBody>
          <a:bodyPr anchor="t">
            <a:normAutofit fontScale="90000"/>
          </a:bodyPr>
          <a:lstStyle/>
          <a:p>
            <a:r>
              <a:rPr lang="en-US" dirty="0">
                <a:solidFill>
                  <a:srgbClr val="002060"/>
                </a:solidFill>
              </a:rPr>
              <a:t>The Normal Distribution</a:t>
            </a:r>
            <a:br>
              <a:rPr lang="en-US" dirty="0">
                <a:solidFill>
                  <a:srgbClr val="002060"/>
                </a:solidFill>
              </a:rPr>
            </a:br>
            <a:endParaRPr lang="en-US" dirty="0">
              <a:solidFill>
                <a:srgbClr val="002060"/>
              </a:solidFill>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5041" y="3394840"/>
            <a:ext cx="7743110" cy="3158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3904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8793"/>
            <a:ext cx="8229600" cy="6019800"/>
          </a:xfrm>
        </p:spPr>
        <p:txBody>
          <a:bodyPr>
            <a:normAutofit/>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These </a:t>
            </a:r>
            <a:r>
              <a:rPr lang="en-US" sz="1800" dirty="0"/>
              <a:t>bell-shaped distributions differ from each other by the location of their hump and the width of bell's opening, and they have a special name:</a:t>
            </a:r>
          </a:p>
          <a:p>
            <a:pPr lvl="1"/>
            <a:r>
              <a:rPr lang="en-US" sz="2000" b="1" dirty="0"/>
              <a:t>Normal Distribution</a:t>
            </a:r>
            <a:r>
              <a:rPr lang="en-US" sz="2000" dirty="0"/>
              <a:t>: A distribution that looks bell-shaped is called a normal distribution. The position of the hump is denoted by m and stands for the mean of the distribution, and the width is denoted by s and corresponds to the standard deviation. Thus, a particular normal distribution with mean m and standard deviation s is denoted by </a:t>
            </a:r>
            <a:r>
              <a:rPr lang="en-US" sz="2000" i="1" dirty="0"/>
              <a:t>N(m, s)</a:t>
            </a:r>
            <a:r>
              <a:rPr lang="en-US" sz="2000" dirty="0"/>
              <a:t>. The special </a:t>
            </a:r>
            <a:r>
              <a:rPr lang="en-US" sz="2000" dirty="0" smtClean="0"/>
              <a:t>distribution </a:t>
            </a:r>
            <a:r>
              <a:rPr lang="en-US" sz="2000" i="1" dirty="0" smtClean="0"/>
              <a:t>N(0</a:t>
            </a:r>
            <a:r>
              <a:rPr lang="en-US" sz="2000" i="1" dirty="0"/>
              <a:t>, 1)</a:t>
            </a:r>
            <a:r>
              <a:rPr lang="en-US" sz="2000" dirty="0"/>
              <a:t> is called the standard Normal distribution.</a:t>
            </a:r>
          </a:p>
          <a:p>
            <a:pPr lvl="1"/>
            <a:endParaRPr lang="en-US" sz="2000" dirty="0"/>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331349"/>
            <a:ext cx="7310943" cy="3323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4212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09600"/>
            <a:ext cx="8229600" cy="5943600"/>
          </a:xfrm>
        </p:spPr>
        <p:txBody>
          <a:bodyPr>
            <a:normAutofit lnSpcReduction="10000"/>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We </a:t>
            </a:r>
            <a:r>
              <a:rPr lang="en-US" sz="2000" dirty="0"/>
              <a:t>can now use these normal distributions to help us compute probabilities.</a:t>
            </a:r>
          </a:p>
          <a:p>
            <a:endParaRPr lang="en-US" sz="2000" dirty="0"/>
          </a:p>
        </p:txBody>
      </p:sp>
      <p:pic>
        <p:nvPicPr>
          <p:cNvPr id="1127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4237" y="381000"/>
            <a:ext cx="8259763" cy="5748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219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700" dirty="0"/>
              <a:t>Instead of creating a frequency histogram with (more or less) arbitrary bin boundaries, compute the mean and the standard deviation of the data. Then use the normal distribution with that particular mean and standard deviation to compute the probabilities you are interested in.</a:t>
            </a:r>
          </a:p>
          <a:p>
            <a:pPr marL="0" indent="0">
              <a:buNone/>
            </a:pPr>
            <a:r>
              <a:rPr lang="en-US" sz="2000" b="1" i="1" dirty="0">
                <a:solidFill>
                  <a:srgbClr val="C00000"/>
                </a:solidFill>
                <a:latin typeface="+mj-lt"/>
              </a:rPr>
              <a:t>Example</a:t>
            </a:r>
            <a:r>
              <a:rPr lang="en-US" sz="2000" i="1" dirty="0">
                <a:solidFill>
                  <a:srgbClr val="C00000"/>
                </a:solidFill>
                <a:latin typeface="+mj-lt"/>
              </a:rPr>
              <a:t>: </a:t>
            </a:r>
            <a:r>
              <a:rPr lang="en-US" sz="1700" i="1" dirty="0"/>
              <a:t>Before we considered the Excel Data set </a:t>
            </a:r>
            <a:r>
              <a:rPr lang="en-US" sz="1700" i="1" u="sng" dirty="0">
                <a:hlinkClick r:id="rId2"/>
              </a:rPr>
              <a:t>health_female.xls</a:t>
            </a:r>
            <a:r>
              <a:rPr lang="en-US" sz="1700" i="1" dirty="0"/>
              <a:t>, showing a number of variables related to the health records of 40 female patients, randomly selected. Compute the mean and standard distribution for the height variable of that data set, then use the corresponding normal distribution to compute the probabilities below. For each question, shade the part of the normal distribution that you use to answer the question.</a:t>
            </a:r>
            <a:endParaRPr lang="en-US" sz="1700" dirty="0"/>
          </a:p>
          <a:p>
            <a:pPr lvl="1"/>
            <a:r>
              <a:rPr lang="en-US" sz="1700" i="1" dirty="0"/>
              <a:t>What is the probability, approximately, that a woman is 60 inches or smaller?</a:t>
            </a:r>
            <a:endParaRPr lang="en-US" sz="1700" dirty="0"/>
          </a:p>
          <a:p>
            <a:pPr lvl="1"/>
            <a:r>
              <a:rPr lang="en-US" sz="1700" i="1" dirty="0"/>
              <a:t>What is the probability, approximately, that a woman is 65 inches or taller?</a:t>
            </a:r>
            <a:endParaRPr lang="en-US" sz="1700" dirty="0"/>
          </a:p>
          <a:p>
            <a:pPr lvl="1"/>
            <a:r>
              <a:rPr lang="en-US" sz="1700" i="1" dirty="0"/>
              <a:t>What is the probability, approximately, that a woman is between 60 and 65 inches tall?</a:t>
            </a:r>
            <a:endParaRPr lang="en-US" sz="1700" dirty="0"/>
          </a:p>
          <a:p>
            <a:r>
              <a:rPr lang="en-US" sz="1700" dirty="0"/>
              <a:t>As explained in chapter 4, we can use Excel to quickly compute the mean and standard deviation to be:</a:t>
            </a:r>
          </a:p>
          <a:p>
            <a:pPr marL="0" indent="0">
              <a:buNone/>
            </a:pPr>
            <a:r>
              <a:rPr lang="en-US" sz="1700" i="1" dirty="0" smtClean="0"/>
              <a:t>	mean </a:t>
            </a:r>
            <a:r>
              <a:rPr lang="en-US" sz="1700" i="1" dirty="0"/>
              <a:t>= 63.2, standard deviation = 2.74</a:t>
            </a:r>
            <a:endParaRPr lang="en-US" sz="1700" dirty="0"/>
          </a:p>
          <a:p>
            <a:endParaRPr lang="en-US" sz="1700" dirty="0"/>
          </a:p>
        </p:txBody>
      </p:sp>
      <p:sp>
        <p:nvSpPr>
          <p:cNvPr id="3" name="Title 2"/>
          <p:cNvSpPr>
            <a:spLocks noGrp="1"/>
          </p:cNvSpPr>
          <p:nvPr>
            <p:ph type="title"/>
          </p:nvPr>
        </p:nvSpPr>
        <p:spPr/>
        <p:txBody>
          <a:bodyPr anchor="t">
            <a:noAutofit/>
          </a:bodyPr>
          <a:lstStyle/>
          <a:p>
            <a:r>
              <a:rPr lang="en-US" sz="3200" dirty="0">
                <a:solidFill>
                  <a:srgbClr val="002060"/>
                </a:solidFill>
              </a:rPr>
              <a:t>Using Normal Distributions to Compute Probabilities with Excel</a:t>
            </a:r>
            <a:br>
              <a:rPr lang="en-US"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xmlns="" val="2729163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sz="2000" dirty="0"/>
              <a:t>The corresponding normal distribution and the areas we have to figure out are pictured as follows:</a:t>
            </a:r>
          </a:p>
          <a:p>
            <a:endParaRPr lang="en-US"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9300" y="1199150"/>
            <a:ext cx="5105400" cy="535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4505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rmAutofit/>
          </a:bodyPr>
          <a:lstStyle/>
          <a:p>
            <a:r>
              <a:rPr lang="en-US" sz="1800" dirty="0"/>
              <a:t>The good news is that Excel can easily compute these areas under a Normal Distribution. The bad news is that it is not completely straight-forward. Excel provides the formula:</a:t>
            </a:r>
          </a:p>
          <a:p>
            <a:pPr marL="0" indent="0" algn="ctr">
              <a:buNone/>
            </a:pPr>
            <a:r>
              <a:rPr lang="en-US" sz="1800" b="1" dirty="0"/>
              <a:t>NORMDIST</a:t>
            </a:r>
            <a:r>
              <a:rPr lang="en-US" sz="1800" dirty="0"/>
              <a:t>(</a:t>
            </a:r>
            <a:r>
              <a:rPr lang="en-US" sz="1800" b="1" dirty="0"/>
              <a:t>x</a:t>
            </a:r>
            <a:r>
              <a:rPr lang="en-US" sz="1800" dirty="0"/>
              <a:t>,</a:t>
            </a:r>
            <a:r>
              <a:rPr lang="en-US" sz="1800" b="1" dirty="0"/>
              <a:t> m</a:t>
            </a:r>
            <a:r>
              <a:rPr lang="en-US" sz="1800" dirty="0"/>
              <a:t>,</a:t>
            </a:r>
            <a:r>
              <a:rPr lang="en-US" sz="1800" b="1" dirty="0"/>
              <a:t> s</a:t>
            </a:r>
            <a:r>
              <a:rPr lang="en-US" sz="1800" dirty="0"/>
              <a:t>,</a:t>
            </a:r>
            <a:r>
              <a:rPr lang="en-US" sz="1800" b="1" dirty="0"/>
              <a:t> true</a:t>
            </a:r>
            <a:r>
              <a:rPr lang="en-US" sz="1800" dirty="0"/>
              <a:t>)</a:t>
            </a:r>
          </a:p>
          <a:p>
            <a:pPr marL="0" indent="0" algn="l">
              <a:buNone/>
            </a:pPr>
            <a:r>
              <a:rPr lang="en-US" sz="1800" dirty="0"/>
              <a:t>where m and s are the mean and standard deviation, respectively, and the last parameter, at least for our purposes should be set to </a:t>
            </a:r>
            <a:r>
              <a:rPr lang="en-US" sz="1800" b="1" dirty="0" smtClean="0"/>
              <a:t>true</a:t>
            </a:r>
            <a:r>
              <a:rPr lang="en-US" sz="1800" dirty="0" smtClean="0"/>
              <a:t>. The </a:t>
            </a:r>
            <a:r>
              <a:rPr lang="en-US" sz="1800" dirty="0"/>
              <a:t>value of that formula </a:t>
            </a:r>
            <a:r>
              <a:rPr lang="en-US" sz="1800" b="1" dirty="0"/>
              <a:t>represents</a:t>
            </a:r>
            <a:r>
              <a:rPr lang="en-US" sz="1800" dirty="0"/>
              <a:t> always </a:t>
            </a:r>
            <a:r>
              <a:rPr lang="en-US" sz="1800" b="1" dirty="0"/>
              <a:t>the</a:t>
            </a:r>
            <a:r>
              <a:rPr lang="en-US" sz="1800" dirty="0"/>
              <a:t> </a:t>
            </a:r>
            <a:r>
              <a:rPr lang="en-US" sz="1800" b="1" dirty="0"/>
              <a:t>probability</a:t>
            </a:r>
            <a:r>
              <a:rPr lang="en-US" sz="1800" dirty="0"/>
              <a:t> (aka area under the curve) </a:t>
            </a:r>
            <a:r>
              <a:rPr lang="en-US" sz="1800" b="1" i="1" dirty="0"/>
              <a:t>from the left side under the normal distribution up to the value of x</a:t>
            </a:r>
            <a:r>
              <a:rPr lang="en-US" sz="1800" dirty="0"/>
              <a:t>. </a:t>
            </a:r>
            <a:endParaRPr lang="en-US" sz="1800" dirty="0" smtClean="0"/>
          </a:p>
          <a:p>
            <a:pPr marL="0" indent="0" algn="l">
              <a:buNone/>
            </a:pPr>
            <a:r>
              <a:rPr lang="en-US" sz="1800" dirty="0" smtClean="0"/>
              <a:t>For </a:t>
            </a:r>
            <a:r>
              <a:rPr lang="en-US" sz="1800" dirty="0"/>
              <a:t>example:</a:t>
            </a:r>
          </a:p>
          <a:p>
            <a:endParaRPr lang="en-US" sz="1800" dirty="0"/>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080" y="3344916"/>
            <a:ext cx="8739840" cy="3276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6749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r>
              <a:rPr lang="en-US" dirty="0"/>
              <a:t>Note that the last value happens to be exactly the area we need to answer the first of our questions. Therefore:</a:t>
            </a:r>
          </a:p>
          <a:p>
            <a:pPr marL="0" indent="0" algn="ctr">
              <a:buNone/>
            </a:pPr>
            <a:r>
              <a:rPr lang="en-US" dirty="0"/>
              <a:t>P(x &lt;= 60) = 0.1214</a:t>
            </a:r>
          </a:p>
          <a:p>
            <a:r>
              <a:rPr lang="en-US" dirty="0"/>
              <a:t>while the original method, using the actual frequency histogram, yields 0.125. Both computed values are close to each other, but using the Normal distribution is faster and allows for arbitrary boundary points to be used.</a:t>
            </a:r>
          </a:p>
          <a:p>
            <a:r>
              <a:rPr lang="en-US" dirty="0"/>
              <a:t>Other probabilities can be computed in a similar way, using the additional fact that the probability of everything must be 1. For example, suppose we want to use a N(63.2, 2.74) normal distribution to compute the probability </a:t>
            </a:r>
            <a:r>
              <a:rPr lang="en-US" i="1" dirty="0"/>
              <a:t>P(height &gt;= 65)</a:t>
            </a:r>
            <a:r>
              <a:rPr lang="en-US" dirty="0"/>
              <a:t>. If we simply used the Excel formula</a:t>
            </a:r>
          </a:p>
          <a:p>
            <a:pPr marL="0" indent="0" algn="ctr">
              <a:buNone/>
            </a:pPr>
            <a:r>
              <a:rPr lang="en-US" b="1" dirty="0"/>
              <a:t>NORMDIST(65, 63.2, 2.74)</a:t>
            </a:r>
            <a:endParaRPr lang="en-US" dirty="0"/>
          </a:p>
          <a:p>
            <a:r>
              <a:rPr lang="en-US" dirty="0"/>
              <a:t>then we would compute </a:t>
            </a:r>
            <a:r>
              <a:rPr lang="en-US" i="1" dirty="0"/>
              <a:t>P(height &lt;= 65)</a:t>
            </a:r>
            <a:r>
              <a:rPr lang="en-US" dirty="0"/>
              <a:t>, which is not what we want (in fact, it is kind of the </a:t>
            </a:r>
            <a:r>
              <a:rPr lang="en-US" i="1" dirty="0"/>
              <a:t>opposite</a:t>
            </a:r>
            <a:r>
              <a:rPr lang="en-US" dirty="0"/>
              <a:t> of what we want). However, it is clear that:</a:t>
            </a:r>
          </a:p>
          <a:p>
            <a:pPr marL="0" indent="0">
              <a:buNone/>
            </a:pPr>
            <a:r>
              <a:rPr lang="en-US" i="1" dirty="0" smtClean="0"/>
              <a:t>	P(height </a:t>
            </a:r>
            <a:r>
              <a:rPr lang="en-US" i="1" dirty="0"/>
              <a:t>&lt;= 65) + P(height &gt;= 65) = 1</a:t>
            </a:r>
            <a:endParaRPr lang="en-US" dirty="0"/>
          </a:p>
          <a:p>
            <a:r>
              <a:rPr lang="en-US" dirty="0"/>
              <a:t>because one of those two events must happen for sure. Therefore:</a:t>
            </a:r>
          </a:p>
          <a:p>
            <a:pPr marL="0" indent="0">
              <a:buNone/>
            </a:pPr>
            <a:r>
              <a:rPr lang="en-US" i="1" dirty="0" smtClean="0"/>
              <a:t>	P(height </a:t>
            </a:r>
            <a:r>
              <a:rPr lang="en-US" i="1" dirty="0"/>
              <a:t>&gt;= 65) = 1 - P(height &lt;= 65</a:t>
            </a:r>
            <a:r>
              <a:rPr lang="en-US" i="1" dirty="0" smtClean="0"/>
              <a:t>)</a:t>
            </a:r>
            <a:endParaRPr lang="en-US" dirty="0"/>
          </a:p>
        </p:txBody>
      </p:sp>
    </p:spTree>
    <p:extLst>
      <p:ext uri="{BB962C8B-B14F-4D97-AF65-F5344CB8AC3E}">
        <p14:creationId xmlns:p14="http://schemas.microsoft.com/office/powerpoint/2010/main" xmlns="" val="2851310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524000"/>
            <a:ext cx="8229600" cy="4937760"/>
          </a:xfrm>
        </p:spPr>
        <p:txBody>
          <a:bodyPr>
            <a:normAutofit fontScale="85000" lnSpcReduction="20000"/>
          </a:bodyPr>
          <a:lstStyle/>
          <a:p>
            <a:r>
              <a:rPr lang="en-US" dirty="0"/>
              <a:t>We will now switch gears and start involving probabilities in our next discussions. This course is a course in Statistics, and not in Probability Theory, however, so we will only use as much probability as necessary to discuss statistical concepts, and we will not study probability theory in it's own right here. We will also, for the most part, restrict our attention to numerical variables only from now on.</a:t>
            </a:r>
          </a:p>
          <a:p>
            <a:r>
              <a:rPr lang="en-US" dirty="0"/>
              <a:t>First, let's briefly introduce the concept of </a:t>
            </a:r>
            <a:r>
              <a:rPr lang="en-US" i="1" dirty="0"/>
              <a:t>probability</a:t>
            </a:r>
            <a:r>
              <a:rPr lang="en-US" dirty="0"/>
              <a:t> and see how it relates to our previous work</a:t>
            </a:r>
            <a:r>
              <a:rPr lang="en-US" dirty="0" smtClean="0"/>
              <a:t>.</a:t>
            </a:r>
          </a:p>
          <a:p>
            <a:pPr marL="0" indent="0">
              <a:buNone/>
            </a:pPr>
            <a:endParaRPr lang="en-US" dirty="0"/>
          </a:p>
          <a:p>
            <a:r>
              <a:rPr lang="en-US" b="1" dirty="0"/>
              <a:t>Probability: </a:t>
            </a:r>
            <a:r>
              <a:rPr lang="en-US" dirty="0"/>
              <a:t>We will consider a "probability of an event" as the chance, or likelihood that an event indeed takes place. All probabilities will be numbers between 0.0 and 1.0, where a probability of 0 means that an event does not happen and a probability of 1.0 means that an event will happen for certain. We will often use the notation </a:t>
            </a:r>
            <a:r>
              <a:rPr lang="en-US" i="1" dirty="0"/>
              <a:t>P(A)</a:t>
            </a:r>
            <a:r>
              <a:rPr lang="en-US" dirty="0"/>
              <a:t> to denote the "probability of A". The total probability of all events must add up to 1.0.</a:t>
            </a:r>
          </a:p>
          <a:p>
            <a:endParaRPr lang="en-US" dirty="0"/>
          </a:p>
        </p:txBody>
      </p:sp>
      <p:sp>
        <p:nvSpPr>
          <p:cNvPr id="3" name="Title 2"/>
          <p:cNvSpPr>
            <a:spLocks noGrp="1"/>
          </p:cNvSpPr>
          <p:nvPr>
            <p:ph type="title"/>
          </p:nvPr>
        </p:nvSpPr>
        <p:spPr>
          <a:xfrm>
            <a:off x="457200" y="457200"/>
            <a:ext cx="8229600" cy="990600"/>
          </a:xfrm>
        </p:spPr>
        <p:txBody>
          <a:bodyPr>
            <a:noAutofit/>
          </a:bodyPr>
          <a:lstStyle/>
          <a:p>
            <a:r>
              <a:rPr lang="en-US" dirty="0">
                <a:effectLst>
                  <a:outerShdw blurRad="38100" dist="38100" dir="2700000" algn="tl">
                    <a:srgbClr val="000000">
                      <a:alpha val="43137"/>
                    </a:srgbClr>
                  </a:outerShdw>
                </a:effectLst>
              </a:rPr>
              <a:t>The Normal Distribution and its Relatives</a:t>
            </a:r>
          </a:p>
        </p:txBody>
      </p:sp>
    </p:spTree>
    <p:extLst>
      <p:ext uri="{BB962C8B-B14F-4D97-AF65-F5344CB8AC3E}">
        <p14:creationId xmlns:p14="http://schemas.microsoft.com/office/powerpoint/2010/main" xmlns="" val="3651062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200" dirty="0"/>
              <a:t>or shown as a </a:t>
            </a:r>
            <a:r>
              <a:rPr lang="en-US" sz="2200" dirty="0" smtClean="0"/>
              <a:t>picture</a:t>
            </a:r>
          </a:p>
          <a:p>
            <a:endParaRPr lang="en-US" sz="2200" dirty="0"/>
          </a:p>
          <a:p>
            <a:endParaRPr lang="en-US" sz="2200" dirty="0" smtClean="0"/>
          </a:p>
          <a:p>
            <a:endParaRPr lang="en-US" sz="2200" dirty="0" smtClean="0"/>
          </a:p>
          <a:p>
            <a:endParaRPr lang="en-US" sz="2200" dirty="0"/>
          </a:p>
          <a:p>
            <a:r>
              <a:rPr lang="en-US" sz="2200" dirty="0"/>
              <a:t>because of the way the NORMDIST Excel function is defined. To compute a probability like </a:t>
            </a:r>
            <a:r>
              <a:rPr lang="en-US" sz="2200" i="1" dirty="0"/>
              <a:t>P(60 &lt;= height &lt;= 65)</a:t>
            </a:r>
            <a:r>
              <a:rPr lang="en-US" sz="2200" dirty="0"/>
              <a:t>, we can apply a similar trick:</a:t>
            </a:r>
          </a:p>
          <a:p>
            <a:pPr marL="0" indent="0">
              <a:buNone/>
            </a:pPr>
            <a:r>
              <a:rPr lang="en-US" sz="2200" i="1" dirty="0" smtClean="0"/>
              <a:t>	</a:t>
            </a:r>
            <a:r>
              <a:rPr lang="en-US" sz="2000" i="1" dirty="0" smtClean="0"/>
              <a:t>P(60 </a:t>
            </a:r>
            <a:r>
              <a:rPr lang="en-US" sz="2000" i="1" dirty="0"/>
              <a:t>&lt;= height &lt;= 65) = P(height &lt;= 65) - P(height &lt;= 60)</a:t>
            </a:r>
            <a:endParaRPr lang="en-US" sz="2200" dirty="0"/>
          </a:p>
          <a:p>
            <a:r>
              <a:rPr lang="en-US" sz="2200" dirty="0"/>
              <a:t>or shown as a picture</a:t>
            </a:r>
          </a:p>
          <a:p>
            <a:endParaRPr lang="en-US" sz="2200" dirty="0"/>
          </a:p>
          <a:p>
            <a:pPr marL="0" indent="0">
              <a:buNone/>
            </a:pPr>
            <a:endParaRPr lang="en-US" sz="22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7650" y="1371600"/>
            <a:ext cx="610870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7509" y="4876800"/>
            <a:ext cx="5926137"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5330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But now the important thing is to realize that in the right side the probabilities are computed for shaded areas that start on the left side of the distribution and go up to a specific value. That is exactly what the Excel formula </a:t>
            </a:r>
            <a:r>
              <a:rPr lang="en-US" b="1" dirty="0"/>
              <a:t>NORMDIST </a:t>
            </a:r>
            <a:r>
              <a:rPr lang="en-US" dirty="0"/>
              <a:t>computes, so we can now - finally - compute the probabilities in our question, using Excel</a:t>
            </a:r>
            <a:r>
              <a:rPr lang="en-US" dirty="0" smtClean="0"/>
              <a:t>:</a:t>
            </a:r>
          </a:p>
          <a:p>
            <a:endParaRPr lang="en-US" dirty="0"/>
          </a:p>
          <a:p>
            <a:endParaRPr lang="en-US" dirty="0" smtClean="0"/>
          </a:p>
          <a:p>
            <a:endParaRPr lang="en-US" dirty="0"/>
          </a:p>
          <a:p>
            <a:pPr marL="0" indent="0">
              <a:buNone/>
            </a:pPr>
            <a:endParaRPr lang="en-US" dirty="0"/>
          </a:p>
          <a:p>
            <a:r>
              <a:rPr lang="en-US" dirty="0"/>
              <a:t>Please note that there is a very close match between these probabilities and the probabilities computed using the actual frequency histogram.</a:t>
            </a:r>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234" y="3276599"/>
            <a:ext cx="8187532" cy="1326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3582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Now, in fact, we can use Excel to rapidly compute probabilities </a:t>
            </a:r>
            <a:r>
              <a:rPr lang="en-US" i="1" dirty="0"/>
              <a:t>without ever constructing</a:t>
            </a:r>
            <a:r>
              <a:rPr lang="en-US" dirty="0"/>
              <a:t> a frequency histogram at all. In fact, we don't even need to have access to the complete data set, all we need is to know the mean and the standard deviation of my data so we can pick the right normal distribution to compute the probabilities.</a:t>
            </a:r>
          </a:p>
          <a:p>
            <a:pPr marL="0" indent="0">
              <a:buNone/>
            </a:pPr>
            <a:r>
              <a:rPr lang="en-US" b="1" i="1" dirty="0">
                <a:solidFill>
                  <a:srgbClr val="C00000"/>
                </a:solidFill>
                <a:latin typeface="+mj-lt"/>
              </a:rPr>
              <a:t>Example:</a:t>
            </a:r>
            <a:r>
              <a:rPr lang="en-US" b="1" i="1" dirty="0"/>
              <a:t> </a:t>
            </a:r>
            <a:r>
              <a:rPr lang="en-US" i="1" dirty="0"/>
              <a:t>Consider the Excel Data set </a:t>
            </a:r>
            <a:r>
              <a:rPr lang="en-US" i="1" u="sng" dirty="0">
                <a:hlinkClick r:id="rId2"/>
              </a:rPr>
              <a:t>health_male.xls</a:t>
            </a:r>
            <a:r>
              <a:rPr lang="en-US" i="1" dirty="0"/>
              <a:t>, showing a number of variables related to the health records of </a:t>
            </a:r>
            <a:r>
              <a:rPr lang="en-US" i="1" dirty="0" smtClean="0"/>
              <a:t>40 </a:t>
            </a:r>
            <a:r>
              <a:rPr lang="en-US" b="1" i="1" dirty="0" smtClean="0"/>
              <a:t>male</a:t>
            </a:r>
            <a:r>
              <a:rPr lang="en-US" i="1" dirty="0"/>
              <a:t> patients, randomly selected. Without constructing a frequency histogram for the height of the 40 patients, find the following probabilities:</a:t>
            </a:r>
            <a:endParaRPr lang="en-US" dirty="0"/>
          </a:p>
          <a:p>
            <a:pPr lvl="1"/>
            <a:r>
              <a:rPr lang="en-US" i="1" dirty="0"/>
              <a:t>What is the probability, approximately, that a man is 60 inches or smaller?</a:t>
            </a:r>
            <a:endParaRPr lang="en-US" dirty="0"/>
          </a:p>
          <a:p>
            <a:pPr lvl="1"/>
            <a:r>
              <a:rPr lang="en-US" i="1" dirty="0"/>
              <a:t>What is the probability, approximately, that a man is 65 inches or taller?</a:t>
            </a:r>
            <a:endParaRPr lang="en-US" dirty="0"/>
          </a:p>
          <a:p>
            <a:pPr lvl="1"/>
            <a:r>
              <a:rPr lang="en-US" i="1" dirty="0"/>
              <a:t>What is the probability, approximately, that a man is between 60 and 65 inches tall?</a:t>
            </a:r>
            <a:endParaRPr lang="en-US" dirty="0"/>
          </a:p>
          <a:p>
            <a:endParaRPr lang="en-US" dirty="0"/>
          </a:p>
        </p:txBody>
      </p:sp>
    </p:spTree>
    <p:extLst>
      <p:ext uri="{BB962C8B-B14F-4D97-AF65-F5344CB8AC3E}">
        <p14:creationId xmlns:p14="http://schemas.microsoft.com/office/powerpoint/2010/main" xmlns="" val="2267467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6096000"/>
          </a:xfrm>
        </p:spPr>
        <p:txBody>
          <a:bodyPr>
            <a:noAutofit/>
          </a:bodyPr>
          <a:lstStyle/>
          <a:p>
            <a:r>
              <a:rPr lang="en-US" sz="1700" dirty="0"/>
              <a:t>Instead of constructing a complete frequency histogram, we quickly use Excel to compute the mean and the standard deviation of our data. Then we use the NORMDIST function, just as above, but of course using the mean and standard deviation for this data set, not the one we previously used. Here is a look at the Excel spreadsheet that shows the answer</a:t>
            </a:r>
            <a:r>
              <a:rPr lang="en-US" sz="1700" dirty="0" smtClean="0"/>
              <a:t>.</a:t>
            </a:r>
          </a:p>
          <a:p>
            <a:endParaRPr lang="en-US" sz="1700" dirty="0" smtClean="0"/>
          </a:p>
          <a:p>
            <a:endParaRPr lang="en-US" sz="1700" dirty="0"/>
          </a:p>
          <a:p>
            <a:pPr marL="0" indent="0">
              <a:buNone/>
            </a:pPr>
            <a:endParaRPr lang="en-US" sz="1700" dirty="0"/>
          </a:p>
          <a:p>
            <a:r>
              <a:rPr lang="en-US" sz="1700" dirty="0"/>
              <a:t>Note that the probability of a man being less than 60 inches tall is now about 0.003, or 0.3%, much lower than the probability for a woman. That makes sense, since men are, on average, taller than woman (68.3 inches versus 63.2 inches) so the probability of a man being less than 60 inches tall should indeed be lower than the comparable probability for women. The other figures equally make sense.</a:t>
            </a:r>
          </a:p>
          <a:p>
            <a:r>
              <a:rPr lang="en-US" sz="1700" dirty="0"/>
              <a:t>The computed probabilities will be (approximately) correct under the assumption that the height of men is indeed normally distributed, approximately.</a:t>
            </a:r>
          </a:p>
          <a:p>
            <a:r>
              <a:rPr lang="en-US" sz="1700" dirty="0"/>
              <a:t>Now it should be clear how to use the various normal distribution to quickly compute probabilities. To practice, here are a few exercises for you to do. The answers are listed, but not how to get them. Remember, you often cannot use NORMDIST directly, you sometimes need to use 1 - NORMDIST or subtract two NORMDIST values from each other to get the correct answer. </a:t>
            </a:r>
          </a:p>
          <a:p>
            <a:endParaRPr lang="en-US" sz="17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0363" y="1893476"/>
            <a:ext cx="5883275" cy="95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3350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458200" cy="5775960"/>
          </a:xfrm>
        </p:spPr>
        <p:txBody>
          <a:bodyPr>
            <a:noAutofit/>
          </a:bodyPr>
          <a:lstStyle/>
          <a:p>
            <a:pPr marL="0" indent="0">
              <a:buNone/>
            </a:pPr>
            <a:r>
              <a:rPr lang="en-US" sz="2400" b="1" i="1" dirty="0">
                <a:solidFill>
                  <a:srgbClr val="C00000"/>
                </a:solidFill>
                <a:latin typeface="+mj-lt"/>
              </a:rPr>
              <a:t>Example:</a:t>
            </a:r>
            <a:r>
              <a:rPr lang="en-US" sz="2000" b="1" i="1" dirty="0"/>
              <a:t> </a:t>
            </a:r>
            <a:r>
              <a:rPr lang="en-US" sz="2000" i="1" dirty="0"/>
              <a:t>Find the indicated probabilities, assuming that the variable x has a distribution with the given mean and standard deviation</a:t>
            </a:r>
            <a:r>
              <a:rPr lang="en-US" sz="2000" i="1" dirty="0" smtClean="0"/>
              <a:t>.</a:t>
            </a:r>
            <a:endParaRPr lang="en-US" sz="2000" dirty="0"/>
          </a:p>
          <a:p>
            <a:pPr marL="788670" lvl="1" indent="-514350">
              <a:buFont typeface="+mj-lt"/>
              <a:buAutoNum type="arabicPeriod"/>
            </a:pPr>
            <a:r>
              <a:rPr lang="en-US" sz="2000" i="1" dirty="0"/>
              <a:t>x has mean 2.0 and standard deviation 1.0. Find P(x &lt;= 3.0)</a:t>
            </a:r>
            <a:endParaRPr lang="en-US" sz="2000" dirty="0"/>
          </a:p>
          <a:p>
            <a:pPr marL="788670" lvl="1" indent="-514350">
              <a:buFont typeface="+mj-lt"/>
              <a:buAutoNum type="arabicPeriod"/>
            </a:pPr>
            <a:r>
              <a:rPr lang="en-US" sz="2000" i="1" dirty="0"/>
              <a:t>x has mean 1.0 and standard deviation 2.0. Find P(x &gt;= 1.5)</a:t>
            </a:r>
            <a:endParaRPr lang="en-US" sz="2000" dirty="0"/>
          </a:p>
          <a:p>
            <a:pPr marL="788670" lvl="1" indent="-514350">
              <a:buFont typeface="+mj-lt"/>
              <a:buAutoNum type="arabicPeriod"/>
            </a:pPr>
            <a:r>
              <a:rPr lang="en-US" sz="2000" i="1" dirty="0"/>
              <a:t>x has mean -10 and standard deviation 5.0. Find P(-12 &lt;= x &lt;= -7)</a:t>
            </a:r>
            <a:endParaRPr lang="en-US" sz="2000" dirty="0"/>
          </a:p>
          <a:p>
            <a:pPr marL="788670" lvl="1" indent="-514350">
              <a:buFont typeface="+mj-lt"/>
              <a:buAutoNum type="arabicPeriod"/>
            </a:pPr>
            <a:r>
              <a:rPr lang="en-US" sz="2000" i="1" dirty="0"/>
              <a:t>x is a standard normal variable. Find P(x &lt;= -0.5)</a:t>
            </a:r>
            <a:endParaRPr lang="en-US" sz="2000" dirty="0"/>
          </a:p>
          <a:p>
            <a:pPr marL="788670" lvl="1" indent="-514350">
              <a:buFont typeface="+mj-lt"/>
              <a:buAutoNum type="arabicPeriod"/>
            </a:pPr>
            <a:r>
              <a:rPr lang="en-US" sz="2000" i="1" dirty="0"/>
              <a:t>x is a standard normal variable. Find P(x &gt;= -0.5)</a:t>
            </a:r>
            <a:endParaRPr lang="en-US" sz="2000" dirty="0"/>
          </a:p>
          <a:p>
            <a:pPr marL="788670" lvl="1" indent="-514350">
              <a:buFont typeface="+mj-lt"/>
              <a:buAutoNum type="arabicPeriod"/>
            </a:pPr>
            <a:r>
              <a:rPr lang="en-US" sz="2000" i="1" dirty="0"/>
              <a:t>x is a standard normal variable. Find P(x &gt;= 0.6)</a:t>
            </a:r>
            <a:endParaRPr lang="en-US" sz="2000" dirty="0"/>
          </a:p>
          <a:p>
            <a:pPr marL="788670" lvl="1" indent="-514350">
              <a:buFont typeface="+mj-lt"/>
              <a:buAutoNum type="arabicPeriod"/>
            </a:pPr>
            <a:r>
              <a:rPr lang="en-US" sz="2000" i="1" dirty="0"/>
              <a:t>x is a standard normal variable. Find P(-0.3 &lt;= x &lt;= 0.4</a:t>
            </a:r>
            <a:r>
              <a:rPr lang="en-US" sz="2000" i="1" dirty="0" smtClean="0"/>
              <a:t>)</a:t>
            </a:r>
            <a:endParaRPr lang="en-US" sz="2000" dirty="0"/>
          </a:p>
          <a:p>
            <a:r>
              <a:rPr lang="en-US" sz="2000" dirty="0"/>
              <a:t>Answers:</a:t>
            </a:r>
          </a:p>
          <a:p>
            <a:pPr marL="788670" lvl="1" indent="-514350">
              <a:buFont typeface="+mj-lt"/>
              <a:buAutoNum type="arabicPeriod"/>
            </a:pPr>
            <a:r>
              <a:rPr lang="en-US" sz="2000" dirty="0"/>
              <a:t>P(x &lt;= 3.0) =  0.841344746</a:t>
            </a:r>
          </a:p>
          <a:p>
            <a:pPr marL="788670" lvl="1" indent="-514350">
              <a:buFont typeface="+mj-lt"/>
              <a:buAutoNum type="arabicPeriod"/>
            </a:pPr>
            <a:r>
              <a:rPr lang="en-US" sz="2000" dirty="0"/>
              <a:t>P(x &gt;= 1.5) =  0.401293674</a:t>
            </a:r>
          </a:p>
          <a:p>
            <a:pPr marL="788670" lvl="1" indent="-514350">
              <a:buFont typeface="+mj-lt"/>
              <a:buAutoNum type="arabicPeriod"/>
            </a:pPr>
            <a:r>
              <a:rPr lang="en-US" sz="2000" dirty="0"/>
              <a:t>P(-12 &lt;= x &lt;= -7) = 0.381168624</a:t>
            </a:r>
          </a:p>
          <a:p>
            <a:pPr marL="788670" lvl="1" indent="-514350">
              <a:buFont typeface="+mj-lt"/>
              <a:buAutoNum type="arabicPeriod"/>
            </a:pPr>
            <a:r>
              <a:rPr lang="en-US" sz="2000" dirty="0"/>
              <a:t>P(x &lt;= -0.5) = 0.308537539</a:t>
            </a:r>
          </a:p>
          <a:p>
            <a:pPr marL="788670" lvl="1" indent="-514350">
              <a:buFont typeface="+mj-lt"/>
              <a:buAutoNum type="arabicPeriod"/>
            </a:pPr>
            <a:r>
              <a:rPr lang="en-US" sz="2000" dirty="0"/>
              <a:t>P(x &gt;= -0.5) = 0.691462461</a:t>
            </a:r>
          </a:p>
          <a:p>
            <a:pPr marL="788670" lvl="1" indent="-514350">
              <a:buFont typeface="+mj-lt"/>
              <a:buAutoNum type="arabicPeriod"/>
            </a:pPr>
            <a:r>
              <a:rPr lang="en-US" sz="2000" dirty="0"/>
              <a:t>P(x &gt;= 0.6) = 0.274253118</a:t>
            </a:r>
          </a:p>
          <a:p>
            <a:pPr marL="788670" lvl="1" indent="-514350">
              <a:buFont typeface="+mj-lt"/>
              <a:buAutoNum type="arabicPeriod"/>
            </a:pPr>
            <a:r>
              <a:rPr lang="en-US" sz="2000" dirty="0"/>
              <a:t>P(-0.3 &lt;= x &lt;= 0.4) = 0.273333164</a:t>
            </a:r>
          </a:p>
          <a:p>
            <a:endParaRPr lang="en-US" sz="2000" dirty="0"/>
          </a:p>
        </p:txBody>
      </p:sp>
    </p:spTree>
    <p:extLst>
      <p:ext uri="{BB962C8B-B14F-4D97-AF65-F5344CB8AC3E}">
        <p14:creationId xmlns:p14="http://schemas.microsoft.com/office/powerpoint/2010/main" xmlns="" val="1664558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600" dirty="0"/>
              <a:t>In the previous section we first saw that we can use frequency distributions to compute probabilities of various events. Then we saw that we could use various normal distributions as a shortcut to compute those probabilities, which was very convenient. Using that technique we were able to compute all kinds of probabilities just based on the fact that we computed a sample mean and sample standard deviation, and then assumed, more or less, that the (unknown) distribution of the variable in question was normal, more or less, with the computed mean and standard deviation as the right parameters.</a:t>
            </a:r>
          </a:p>
          <a:p>
            <a:r>
              <a:rPr lang="en-US" sz="1600" dirty="0"/>
              <a:t>But this works </a:t>
            </a:r>
            <a:r>
              <a:rPr lang="en-US" sz="1600" b="1" dirty="0"/>
              <a:t>if</a:t>
            </a:r>
            <a:r>
              <a:rPr lang="en-US" sz="1600" dirty="0"/>
              <a:t> we assume the original distribution is (approximately) normal, so what we are hoping for is some mathematical justification that says, in effect, that most distributions - in some sense - are "normal". Such a theorem does indeed exist, and it is one of the corner-stones of statistics: the Central Limit Theorem. It has many practical and theoretical implications, such as it will provide us with a theoretical justification of using a normal distribution to compute certain probabilities.</a:t>
            </a:r>
          </a:p>
          <a:p>
            <a:r>
              <a:rPr lang="en-US" sz="1600" dirty="0"/>
              <a:t>In this course we will simply state the theorem without any proof. In more advanced courses we would provide a justification and/or mathematical proof of the theorem, but for our current purposes it will be enough to understand the theorem and to apply it in subsequent chapters. If we want to talk colloquially, we have actually already seen the Central Limit Theorem - in the previous chapter we noted: most histograms are (more or less) bell-shaped, which is in fact one way to state the Central Limit Theorem:</a:t>
            </a:r>
          </a:p>
          <a:p>
            <a:endParaRPr lang="en-US" sz="1600" dirty="0"/>
          </a:p>
        </p:txBody>
      </p:sp>
      <p:sp>
        <p:nvSpPr>
          <p:cNvPr id="3" name="Title 2"/>
          <p:cNvSpPr>
            <a:spLocks noGrp="1"/>
          </p:cNvSpPr>
          <p:nvPr>
            <p:ph type="title"/>
          </p:nvPr>
        </p:nvSpPr>
        <p:spPr/>
        <p:txBody>
          <a:bodyPr/>
          <a:lstStyle/>
          <a:p>
            <a:r>
              <a:rPr lang="en-US" dirty="0">
                <a:effectLst>
                  <a:outerShdw blurRad="38100" dist="38100" dir="2700000" algn="tl">
                    <a:srgbClr val="000000">
                      <a:alpha val="43137"/>
                    </a:srgbClr>
                  </a:outerShdw>
                </a:effectLst>
              </a:rPr>
              <a:t>The Central Limit Theorem</a:t>
            </a:r>
          </a:p>
        </p:txBody>
      </p:sp>
    </p:spTree>
    <p:extLst>
      <p:ext uri="{BB962C8B-B14F-4D97-AF65-F5344CB8AC3E}">
        <p14:creationId xmlns:p14="http://schemas.microsoft.com/office/powerpoint/2010/main" xmlns="" val="485220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41020"/>
            <a:ext cx="8229600" cy="5775960"/>
          </a:xfrm>
        </p:spPr>
        <p:txBody>
          <a:bodyPr>
            <a:noAutofit/>
          </a:bodyPr>
          <a:lstStyle/>
          <a:p>
            <a:pPr marL="0" indent="0">
              <a:buNone/>
            </a:pPr>
            <a:r>
              <a:rPr lang="en-US" sz="2400" b="1" dirty="0">
                <a:effectLst>
                  <a:outerShdw blurRad="38100" dist="38100" dir="2700000" algn="tl">
                    <a:srgbClr val="000000">
                      <a:alpha val="43137"/>
                    </a:srgbClr>
                  </a:outerShdw>
                </a:effectLst>
              </a:rPr>
              <a:t>Central Limit Theorem, colloquial version 1</a:t>
            </a:r>
            <a:endParaRPr lang="en-US" sz="2400" dirty="0">
              <a:effectLst>
                <a:outerShdw blurRad="38100" dist="38100" dir="2700000" algn="tl">
                  <a:srgbClr val="000000">
                    <a:alpha val="43137"/>
                  </a:srgbClr>
                </a:outerShdw>
              </a:effectLst>
            </a:endParaRPr>
          </a:p>
          <a:p>
            <a:pPr lvl="1"/>
            <a:r>
              <a:rPr lang="en-US" sz="2000" i="1" dirty="0"/>
              <a:t>Most histograms (frequency distributions) are normal</a:t>
            </a:r>
            <a:endParaRPr lang="en-US" sz="2000" dirty="0"/>
          </a:p>
          <a:p>
            <a:r>
              <a:rPr lang="en-US" sz="2000" dirty="0"/>
              <a:t>To state this theorem precisely, we need to specify, among other things, exactly which normal distribution we are talking about, and under what circumstances we are considering samples.</a:t>
            </a:r>
          </a:p>
          <a:p>
            <a:pPr marL="0" indent="0">
              <a:buNone/>
            </a:pPr>
            <a:r>
              <a:rPr lang="en-US" sz="2000" b="1" dirty="0"/>
              <a:t>Central Limit Theorem for Means</a:t>
            </a:r>
            <a:endParaRPr lang="en-US" sz="2000" dirty="0"/>
          </a:p>
          <a:p>
            <a:pPr lvl="1"/>
            <a:r>
              <a:rPr lang="en-US" sz="2000" i="1" dirty="0"/>
              <a:t>Suppose x is a variable for a population whose distribution has a mean m and standard deviation s, but whose shape is unknown. Suppose further we repeatedly select random samples of size N from that population and compute the sample mean each time we do this. Finally, we plot the distribution (histogram) of all these sample means.</a:t>
            </a:r>
            <a:endParaRPr lang="en-US" sz="2000" dirty="0"/>
          </a:p>
          <a:p>
            <a:pPr lvl="1"/>
            <a:r>
              <a:rPr lang="en-US" sz="2000" i="1" dirty="0"/>
              <a:t>Then the conclusion is that the distribution of all sample means is a normal distribution (bell shaped) with mean m (the original mean) and standard deviation s / </a:t>
            </a:r>
            <a:r>
              <a:rPr lang="en-US" sz="2000" i="1" dirty="0" err="1"/>
              <a:t>sqrt</a:t>
            </a:r>
            <a:r>
              <a:rPr lang="en-US" sz="2000" i="1" dirty="0"/>
              <a:t>(N)</a:t>
            </a:r>
            <a:endParaRPr lang="en-US" sz="2000" dirty="0"/>
          </a:p>
          <a:p>
            <a:r>
              <a:rPr lang="en-US" sz="2000" dirty="0"/>
              <a:t>This theorem is perhaps somewhat hard to understand, so here is a more colloquial restatement of the </a:t>
            </a:r>
            <a:r>
              <a:rPr lang="en-US" sz="2000" dirty="0" smtClean="0"/>
              <a:t>theorem</a:t>
            </a:r>
            <a:r>
              <a:rPr lang="en-US" sz="2000" dirty="0"/>
              <a:t>.</a:t>
            </a:r>
          </a:p>
          <a:p>
            <a:pPr marL="0" indent="0">
              <a:buNone/>
            </a:pPr>
            <a:endParaRPr lang="en-US" sz="2000" dirty="0"/>
          </a:p>
        </p:txBody>
      </p:sp>
    </p:spTree>
    <p:extLst>
      <p:ext uri="{BB962C8B-B14F-4D97-AF65-F5344CB8AC3E}">
        <p14:creationId xmlns:p14="http://schemas.microsoft.com/office/powerpoint/2010/main" xmlns="" val="365960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775960"/>
          </a:xfrm>
        </p:spPr>
        <p:txBody>
          <a:bodyPr>
            <a:noAutofit/>
          </a:bodyPr>
          <a:lstStyle/>
          <a:p>
            <a:pPr marL="0" indent="0">
              <a:buNone/>
            </a:pPr>
            <a:r>
              <a:rPr lang="en-US" sz="2400" b="1" dirty="0">
                <a:effectLst>
                  <a:outerShdw blurRad="38100" dist="38100" dir="2700000" algn="tl">
                    <a:srgbClr val="000000">
                      <a:alpha val="43137"/>
                    </a:srgbClr>
                  </a:outerShdw>
                </a:effectLst>
              </a:rPr>
              <a:t>Central Limit Theorem, colloquial version 2</a:t>
            </a:r>
            <a:endParaRPr lang="en-US" sz="2400" dirty="0">
              <a:effectLst>
                <a:outerShdw blurRad="38100" dist="38100" dir="2700000" algn="tl">
                  <a:srgbClr val="000000">
                    <a:alpha val="43137"/>
                  </a:srgbClr>
                </a:outerShdw>
              </a:effectLst>
            </a:endParaRPr>
          </a:p>
          <a:p>
            <a:pPr lvl="1"/>
            <a:r>
              <a:rPr lang="en-US" sz="2400" i="1" dirty="0"/>
              <a:t>No matter what shape a distribution for a population has, the distribution of means computed for samples of size N is bell shaped (normal). Moreover, if we know the mean and standard deviation of the original distribution, the mean for the sample means will be the same as the original one, while the new standard deviation will be the original one divided by the square root of N (the sample size).</a:t>
            </a:r>
            <a:endParaRPr lang="en-US" sz="2400" dirty="0"/>
          </a:p>
          <a:p>
            <a:r>
              <a:rPr lang="en-US" sz="2400" dirty="0"/>
              <a:t>The importance of this theorem is that it allows us to start with an arbitrary distribution, yet use the normal distribution with appropriate mean and standard deviation, to perform various computations. Since Excel contains the NORMDIST function, we can therefore compute probabilities for many distributions, regardless of whether they are normally distributed or not.</a:t>
            </a:r>
          </a:p>
          <a:p>
            <a:endParaRPr lang="en-US" sz="3600" dirty="0"/>
          </a:p>
        </p:txBody>
      </p:sp>
    </p:spTree>
    <p:extLst>
      <p:ext uri="{BB962C8B-B14F-4D97-AF65-F5344CB8AC3E}">
        <p14:creationId xmlns:p14="http://schemas.microsoft.com/office/powerpoint/2010/main" xmlns="" val="2480820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If you want to see the Central Limit Theorem in action, check out the </a:t>
            </a:r>
            <a:r>
              <a:rPr lang="en-US" sz="2000" u="sng" dirty="0">
                <a:hlinkClick r:id="rId2"/>
              </a:rPr>
              <a:t>Central Limit Applet</a:t>
            </a:r>
            <a:r>
              <a:rPr lang="en-US" sz="2000" dirty="0"/>
              <a:t> (it requires that you have the Java Plug-in version 1.4 or better installed, which you could </a:t>
            </a:r>
            <a:r>
              <a:rPr lang="en-US" sz="2000" u="sng" dirty="0">
                <a:hlinkClick r:id="rId3"/>
              </a:rPr>
              <a:t>download here</a:t>
            </a:r>
            <a:r>
              <a:rPr lang="en-US" sz="2000" dirty="0"/>
              <a:t>). Try the following:</a:t>
            </a:r>
          </a:p>
          <a:p>
            <a:pPr lvl="1"/>
            <a:r>
              <a:rPr lang="en-US" sz="1700" dirty="0"/>
              <a:t>Click on the </a:t>
            </a:r>
            <a:r>
              <a:rPr lang="en-US" sz="1700" u="sng" dirty="0">
                <a:hlinkClick r:id="rId2"/>
              </a:rPr>
              <a:t>above link for the Central Limit Theorem applet</a:t>
            </a:r>
            <a:endParaRPr lang="en-US" sz="1700" dirty="0"/>
          </a:p>
          <a:p>
            <a:pPr lvl="1"/>
            <a:r>
              <a:rPr lang="en-US" sz="1700" dirty="0"/>
              <a:t>You should see two buttons - click on the "Start CLT Applet" button (the page(s) might take a few minutes to initialize)</a:t>
            </a:r>
          </a:p>
          <a:p>
            <a:endParaRPr lang="en-US" sz="2000"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1513" y="2895600"/>
            <a:ext cx="4600973" cy="3354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0540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5775960"/>
          </a:xfrm>
        </p:spPr>
        <p:txBody>
          <a:bodyPr>
            <a:noAutofit/>
          </a:bodyPr>
          <a:lstStyle/>
          <a:p>
            <a:r>
              <a:rPr lang="en-US" sz="1500" dirty="0"/>
              <a:t>When you click "Start", the program will pick a random sample from a population, compute the mean, and mark where that mean is on the x-axis to start a frequency distribution for the sample mean. Then the program picks another random sample, computes </a:t>
            </a:r>
            <a:r>
              <a:rPr lang="en-US" sz="1500" i="1" dirty="0"/>
              <a:t>its</a:t>
            </a:r>
            <a:r>
              <a:rPr lang="en-US" sz="1500" dirty="0"/>
              <a:t> mean, marks it in blue, and continues in that fashion (you could check off the "Slow Motion" checkbox to see what the program does in slow motion"). After the program is running for a while, notice that the blue bars are slowing building up to a real frequency distribution (the yellow bars underneath show the distribution of the underlying population from which the random samples are selected. Now try the following:</a:t>
            </a:r>
          </a:p>
          <a:p>
            <a:pPr lvl="1"/>
            <a:r>
              <a:rPr lang="en-US" sz="1500" dirty="0"/>
              <a:t>Let the program run (at regular speed) for a while. What shape is the distribution of the random samples (blue bars), at least approximately?</a:t>
            </a:r>
          </a:p>
          <a:p>
            <a:pPr lvl="1"/>
            <a:r>
              <a:rPr lang="en-US" sz="1500" dirty="0"/>
              <a:t>Experiment with different distributions (click on [Pick] to choose another distribution). What shape does the distribution of the sample means (blue chart) have when you pick other distributions for the population? Is that true regardless of the underlying population distribution (yellow chart)?</a:t>
            </a:r>
          </a:p>
          <a:p>
            <a:pPr lvl="1"/>
            <a:r>
              <a:rPr lang="en-US" sz="1500" dirty="0"/>
              <a:t>What is the mean for the distribution of the sample means (blue chart) in relation to the mean of the distribution of the original distribution (yellow chart)? The figures for the sample means are shown in the category "Sample Stats", but make sure to run the program for a while before looking at the numbers. Note that these numbers represent the "sample mean" for the distribution of all sample means, and the "sample standard deviation" for the distribution of all sample means (yes, it sounds odd, but that's what it is).</a:t>
            </a:r>
          </a:p>
          <a:p>
            <a:pPr lvl="1"/>
            <a:r>
              <a:rPr lang="en-US" sz="1500" dirty="0"/>
              <a:t>Is there a relation between the standard deviation of the sample means (blue chart) and that of the original population (yellow chart)? Experiment with sample sizes 16, 25, 36, 49, and 64 to find the relation, but make sure to press </a:t>
            </a:r>
            <a:r>
              <a:rPr lang="en-US" sz="1500" dirty="0" smtClean="0"/>
              <a:t>the </a:t>
            </a:r>
            <a:r>
              <a:rPr lang="en-US" sz="1500" b="1" dirty="0" smtClean="0"/>
              <a:t>Reset</a:t>
            </a:r>
            <a:r>
              <a:rPr lang="en-US" sz="1500" dirty="0"/>
              <a:t> button before using new parameters or sample sizes, and let the program run for a while before estimating the sample stats.</a:t>
            </a:r>
          </a:p>
          <a:p>
            <a:pPr marL="0" indent="0">
              <a:buNone/>
            </a:pPr>
            <a:endParaRPr lang="en-US" sz="1500" dirty="0"/>
          </a:p>
        </p:txBody>
      </p:sp>
    </p:spTree>
    <p:extLst>
      <p:ext uri="{BB962C8B-B14F-4D97-AF65-F5344CB8AC3E}">
        <p14:creationId xmlns:p14="http://schemas.microsoft.com/office/powerpoint/2010/main" xmlns="" val="3381914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pPr marL="0" indent="0">
              <a:buNone/>
            </a:pPr>
            <a:r>
              <a:rPr lang="en-US" sz="3000" b="1" i="1" dirty="0">
                <a:solidFill>
                  <a:srgbClr val="C00000"/>
                </a:solidFill>
                <a:latin typeface="+mj-lt"/>
              </a:rPr>
              <a:t>Example: </a:t>
            </a:r>
            <a:r>
              <a:rPr lang="en-US" i="1" dirty="0"/>
              <a:t>What is the probability in tossing one (fair) coin that it shows Heads. What is the probability in getting a number 5 or larger when throwing one die? What is the probability of two dice adding to 4 when tossing them simultaneously?</a:t>
            </a:r>
            <a:endParaRPr lang="en-US" dirty="0"/>
          </a:p>
          <a:p>
            <a:r>
              <a:rPr lang="en-US" dirty="0"/>
              <a:t>In many cases probabilities can be obtained by counting. In tossing a coin, for example, there are two possible outcomes, head and tail, and both are equally likely (if the coin is fair). Thus, the probability of obtaining a head outcome should be 1 out of 2, or 1/2, which in math simply means "1 divided by 2". Thus:</a:t>
            </a:r>
          </a:p>
          <a:p>
            <a:pPr marL="0" indent="0" algn="ctr">
              <a:buNone/>
            </a:pPr>
            <a:r>
              <a:rPr lang="en-US" i="1" dirty="0"/>
              <a:t>P(one Head) = 0.5</a:t>
            </a:r>
            <a:endParaRPr lang="en-US" dirty="0"/>
          </a:p>
          <a:p>
            <a:r>
              <a:rPr lang="en-US" dirty="0"/>
              <a:t>Similarly, for a die there are 6 possible outcomes, all equally likely. Thus, the event of obtaining a number 5 or more is comprised of the event of getting a 5 or a 6. Thus, the corresponding probability should be 2 out of 6, or 2/6, or 1/3.</a:t>
            </a:r>
          </a:p>
          <a:p>
            <a:pPr marL="0" indent="0" algn="ctr">
              <a:buNone/>
            </a:pPr>
            <a:r>
              <a:rPr lang="en-US" i="1" dirty="0"/>
              <a:t>P(5 or 6) = 1/3 = 0.3333</a:t>
            </a:r>
            <a:endParaRPr lang="en-US" dirty="0"/>
          </a:p>
          <a:p>
            <a:endParaRPr lang="en-US" dirty="0"/>
          </a:p>
        </p:txBody>
      </p:sp>
    </p:spTree>
    <p:extLst>
      <p:ext uri="{BB962C8B-B14F-4D97-AF65-F5344CB8AC3E}">
        <p14:creationId xmlns:p14="http://schemas.microsoft.com/office/powerpoint/2010/main" xmlns="" val="504845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229600" cy="5334000"/>
          </a:xfrm>
        </p:spPr>
        <p:txBody>
          <a:bodyPr>
            <a:normAutofit fontScale="70000" lnSpcReduction="20000"/>
          </a:bodyPr>
          <a:lstStyle/>
          <a:p>
            <a:r>
              <a:rPr lang="en-US" dirty="0"/>
              <a:t>In chapter 4 we have seen how to compute the mean, median, standard deviation, and other descriptive statistics for a given data set, usually a sample from an underlying population. In this section we want to focus on estimating the </a:t>
            </a:r>
            <a:r>
              <a:rPr lang="en-US" i="1" dirty="0"/>
              <a:t>mean</a:t>
            </a:r>
            <a:r>
              <a:rPr lang="en-US" dirty="0"/>
              <a:t> of a population, given that we can compute the mean of a particular sample. In other words, if a sample of size, say, 100 is selected at random from some population, it is easy to compute the mean of that sample. It is equally easy to then use that sample mean as an estimate for the unknown population mean. But just because it's easy to do does not necessarily mean it's the right thing to do ...</a:t>
            </a:r>
          </a:p>
          <a:p>
            <a:r>
              <a:rPr lang="en-US" dirty="0"/>
              <a:t>For example, suppose we randomly selected 100 people, measured their height, and computed the average height for our sample to be, say, 164.432 cm. If we now wanted to know the average height of </a:t>
            </a:r>
            <a:r>
              <a:rPr lang="en-US" i="1" dirty="0"/>
              <a:t>everyone</a:t>
            </a:r>
            <a:r>
              <a:rPr lang="en-US" dirty="0"/>
              <a:t> in our population (say everyone in the US), it seems reasonably to say that the average height of </a:t>
            </a:r>
            <a:r>
              <a:rPr lang="en-US" i="1" dirty="0"/>
              <a:t>everyone</a:t>
            </a:r>
            <a:r>
              <a:rPr lang="en-US" dirty="0"/>
              <a:t> is 164.432 cm. However, if we think about it, it is of course highly unlikely that the average for the entire population comes out </a:t>
            </a:r>
            <a:r>
              <a:rPr lang="en-US" i="1" dirty="0"/>
              <a:t>exactly</a:t>
            </a:r>
            <a:r>
              <a:rPr lang="en-US" dirty="0"/>
              <a:t> the same as the average for our sample of just 100 people. It is much more likely that our sample mean of 164.432 cm is only </a:t>
            </a:r>
            <a:r>
              <a:rPr lang="en-US" i="1" dirty="0"/>
              <a:t>approximately</a:t>
            </a:r>
            <a:r>
              <a:rPr lang="en-US" dirty="0"/>
              <a:t> equal to the (unknown) population mean. It is the purpose of this chapter to clarify, using probabilities, what exactly we mean by "approximately equal".  In other words:</a:t>
            </a:r>
          </a:p>
          <a:p>
            <a:r>
              <a:rPr lang="en-US" i="1" dirty="0"/>
              <a:t>Can we use a sample mean to estimate an (unknown) population mean, and - most importantly - how accurate is our estimated answer</a:t>
            </a:r>
            <a:r>
              <a:rPr lang="en-US" i="1" dirty="0" smtClean="0"/>
              <a:t>.</a:t>
            </a:r>
            <a:endParaRPr lang="en-US" dirty="0"/>
          </a:p>
        </p:txBody>
      </p:sp>
      <p:sp>
        <p:nvSpPr>
          <p:cNvPr id="3" name="Title 2"/>
          <p:cNvSpPr>
            <a:spLocks noGrp="1"/>
          </p:cNvSpPr>
          <p:nvPr>
            <p:ph type="title"/>
          </p:nvPr>
        </p:nvSpPr>
        <p:spPr>
          <a:xfrm>
            <a:off x="457200" y="381000"/>
            <a:ext cx="8229600" cy="990600"/>
          </a:xfrm>
        </p:spPr>
        <p:txBody>
          <a:bodyPr anchor="t">
            <a:noAutofit/>
          </a:bodyPr>
          <a:lstStyle/>
          <a:p>
            <a:r>
              <a:rPr lang="en-US" dirty="0">
                <a:effectLst>
                  <a:outerShdw blurRad="38100" dist="38100" dir="2700000" algn="tl">
                    <a:srgbClr val="000000">
                      <a:alpha val="43137"/>
                    </a:srgbClr>
                  </a:outerShdw>
                </a:effectLst>
              </a:rPr>
              <a:t>Confidence Intervals for Means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6458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5928360"/>
          </a:xfrm>
        </p:spPr>
        <p:txBody>
          <a:bodyPr>
            <a:noAutofit/>
          </a:bodyPr>
          <a:lstStyle/>
          <a:p>
            <a:pPr marL="0" indent="0">
              <a:buNone/>
            </a:pPr>
            <a:r>
              <a:rPr lang="en-US" sz="2400" b="1" i="1" dirty="0">
                <a:solidFill>
                  <a:srgbClr val="C00000"/>
                </a:solidFill>
                <a:latin typeface="+mj-lt"/>
              </a:rPr>
              <a:t>Example:</a:t>
            </a:r>
            <a:r>
              <a:rPr lang="en-US" sz="1900" i="1" dirty="0"/>
              <a:t> Consider some </a:t>
            </a:r>
            <a:r>
              <a:rPr lang="en-US" sz="1900" i="1" u="sng" dirty="0">
                <a:hlinkClick r:id="rId2"/>
              </a:rPr>
              <a:t>data for approximately 400 cars</a:t>
            </a:r>
            <a:r>
              <a:rPr lang="en-US" sz="1900" i="1" dirty="0"/>
              <a:t>. We assume that this data has been collected at random. We would like to make predictions about all automobiles, based on that random sample. In particular, the data set lists miles per gallon, engine size, and weight of 400 cars, but we would like to know the average miles per gallon, engine size, and weight of </a:t>
            </a:r>
            <a:r>
              <a:rPr lang="en-US" sz="1900" b="1" i="1" dirty="0" smtClean="0"/>
              <a:t>all cars</a:t>
            </a:r>
            <a:r>
              <a:rPr lang="en-US" sz="1900" i="1" dirty="0"/>
              <a:t>, based on this sample.</a:t>
            </a:r>
            <a:endParaRPr lang="en-US" sz="1900" dirty="0"/>
          </a:p>
          <a:p>
            <a:r>
              <a:rPr lang="en-US" sz="1900" dirty="0"/>
              <a:t>It is of course simple to compute the mean of the various variables of the sample, using Excel. For our sample data we find that:</a:t>
            </a:r>
          </a:p>
          <a:p>
            <a:pPr lvl="1"/>
            <a:r>
              <a:rPr lang="en-US" sz="1900" i="1" dirty="0"/>
              <a:t>mean gas mileage of the sample is 23.5 mpg with a standard deviation of 7.82 mpg, using 398 data values</a:t>
            </a:r>
            <a:endParaRPr lang="en-US" sz="1900" dirty="0"/>
          </a:p>
          <a:p>
            <a:r>
              <a:rPr lang="en-US" sz="1900" dirty="0"/>
              <a:t>But we need to know how well this sample mean predicts the actual and unknown population mean for the entire distribution. Our best guess is clearly that the average mpg for </a:t>
            </a:r>
            <a:r>
              <a:rPr lang="en-US" sz="1900" i="1" dirty="0"/>
              <a:t>all </a:t>
            </a:r>
            <a:r>
              <a:rPr lang="en-US" sz="1900" dirty="0"/>
              <a:t>cars is 23.5 mpg - it's after all pretty much the only number we have - but how good is that estimation?</a:t>
            </a:r>
          </a:p>
          <a:p>
            <a:r>
              <a:rPr lang="en-US" sz="1900" dirty="0" smtClean="0"/>
              <a:t>In </a:t>
            </a:r>
            <a:r>
              <a:rPr lang="en-US" sz="1900" dirty="0"/>
              <a:t>fact, we know more than just the sample mean. We also know that all sample means are distributed normally, according to the Central Limit Theorem, and that the distribution of all sample means (of which ours is just one) is </a:t>
            </a:r>
            <a:r>
              <a:rPr lang="en-US" sz="1900" i="1" dirty="0"/>
              <a:t>normal</a:t>
            </a:r>
            <a:r>
              <a:rPr lang="en-US" sz="1900" dirty="0"/>
              <a:t> with a mean of 23.5 mpg and a standard deviation of 7.82 / </a:t>
            </a:r>
            <a:r>
              <a:rPr lang="en-US" sz="1900" dirty="0" err="1"/>
              <a:t>sqrt</a:t>
            </a:r>
            <a:r>
              <a:rPr lang="en-US" sz="1900" dirty="0"/>
              <a:t>(398).</a:t>
            </a:r>
          </a:p>
          <a:p>
            <a:endParaRPr lang="en-US" sz="1900" dirty="0"/>
          </a:p>
        </p:txBody>
      </p:sp>
    </p:spTree>
    <p:extLst>
      <p:ext uri="{BB962C8B-B14F-4D97-AF65-F5344CB8AC3E}">
        <p14:creationId xmlns:p14="http://schemas.microsoft.com/office/powerpoint/2010/main" xmlns="" val="3687900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09600"/>
            <a:ext cx="8229600" cy="5775960"/>
          </a:xfrm>
        </p:spPr>
        <p:txBody>
          <a:bodyPr>
            <a:noAutofit/>
          </a:bodyPr>
          <a:lstStyle/>
          <a:p>
            <a:r>
              <a:rPr lang="en-US" dirty="0"/>
              <a:t>Using that information, let's make a quick d-tour into "mathematics land" - we will in a minute list a recipe for what we need to do, but for now, bear with me:</a:t>
            </a:r>
          </a:p>
          <a:p>
            <a:pPr lvl="1"/>
            <a:r>
              <a:rPr lang="en-US" sz="2600" dirty="0"/>
              <a:t>Let's say we want to estimate an (unknown) population mean so that we are, say, 95% certain that the estimate is correct (or 90%, or 99%, or any other pre-determined notion of certainly we might have).</a:t>
            </a:r>
          </a:p>
          <a:p>
            <a:pPr lvl="1"/>
            <a:r>
              <a:rPr lang="en-US" sz="2600" dirty="0"/>
              <a:t>To provide a reasonable estimate, we need to compute a lower number </a:t>
            </a:r>
            <a:r>
              <a:rPr lang="en-US" sz="2600" i="1" dirty="0"/>
              <a:t>a</a:t>
            </a:r>
            <a:r>
              <a:rPr lang="en-US" sz="2600" dirty="0"/>
              <a:t> and an upper number </a:t>
            </a:r>
            <a:r>
              <a:rPr lang="en-US" sz="2600" i="1" dirty="0"/>
              <a:t>b</a:t>
            </a:r>
            <a:r>
              <a:rPr lang="en-US" sz="2600" dirty="0"/>
              <a:t> in such a way as to be 95% sure that our (unknown) population mean is between </a:t>
            </a:r>
            <a:r>
              <a:rPr lang="en-US" sz="2600" i="1" dirty="0"/>
              <a:t>a</a:t>
            </a:r>
            <a:r>
              <a:rPr lang="en-US" sz="2600" dirty="0"/>
              <a:t> and </a:t>
            </a:r>
            <a:r>
              <a:rPr lang="en-US" sz="2600" i="1" dirty="0"/>
              <a:t>b</a:t>
            </a:r>
            <a:r>
              <a:rPr lang="en-US" sz="2600" dirty="0"/>
              <a:t>.</a:t>
            </a:r>
          </a:p>
          <a:p>
            <a:pPr marL="0" indent="0">
              <a:buNone/>
            </a:pPr>
            <a:endParaRPr lang="en-US" dirty="0"/>
          </a:p>
        </p:txBody>
      </p:sp>
    </p:spTree>
    <p:extLst>
      <p:ext uri="{BB962C8B-B14F-4D97-AF65-F5344CB8AC3E}">
        <p14:creationId xmlns:p14="http://schemas.microsoft.com/office/powerpoint/2010/main" xmlns="" val="1999518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rmAutofit/>
          </a:bodyPr>
          <a:lstStyle/>
          <a:p>
            <a:pPr marL="342900" lvl="1">
              <a:spcBef>
                <a:spcPts val="600"/>
              </a:spcBef>
              <a:buFont typeface="Wingdings" pitchFamily="2" charset="2"/>
              <a:buChar char="Ø"/>
            </a:pPr>
            <a:r>
              <a:rPr lang="en-US" sz="2700" b="1" dirty="0"/>
              <a:t>That interval </a:t>
            </a:r>
            <a:r>
              <a:rPr lang="en-US" sz="2700" b="1" i="1" dirty="0"/>
              <a:t>(a, b)</a:t>
            </a:r>
            <a:r>
              <a:rPr lang="en-US" sz="2700" b="1" dirty="0"/>
              <a:t> is known as a 95% confidence interval for the unknown mean</a:t>
            </a:r>
            <a:r>
              <a:rPr lang="en-US" sz="2700" b="1" dirty="0" smtClean="0"/>
              <a:t>.</a:t>
            </a:r>
            <a:endParaRPr lang="en-US" sz="2400" dirty="0" smtClean="0">
              <a:solidFill>
                <a:schemeClr val="tx1"/>
              </a:solidFill>
            </a:endParaRPr>
          </a:p>
          <a:p>
            <a:pPr marL="605790" lvl="2" indent="-285750">
              <a:spcBef>
                <a:spcPts val="600"/>
              </a:spcBef>
              <a:buFont typeface="Wingdings" pitchFamily="2" charset="2"/>
              <a:buChar char="§"/>
            </a:pPr>
            <a:r>
              <a:rPr lang="en-US" sz="2400" dirty="0" smtClean="0">
                <a:solidFill>
                  <a:schemeClr val="tx1"/>
                </a:solidFill>
              </a:rPr>
              <a:t>Using </a:t>
            </a:r>
            <a:r>
              <a:rPr lang="en-US" sz="2400" dirty="0">
                <a:solidFill>
                  <a:schemeClr val="tx1"/>
                </a:solidFill>
              </a:rPr>
              <a:t>standard probability notation we can rephrase this: we want to find </a:t>
            </a:r>
            <a:r>
              <a:rPr lang="en-US" sz="2400" i="1" dirty="0">
                <a:solidFill>
                  <a:schemeClr val="tx1"/>
                </a:solidFill>
              </a:rPr>
              <a:t>a</a:t>
            </a:r>
            <a:r>
              <a:rPr lang="en-US" sz="2400" dirty="0">
                <a:solidFill>
                  <a:schemeClr val="tx1"/>
                </a:solidFill>
              </a:rPr>
              <a:t> and </a:t>
            </a:r>
            <a:r>
              <a:rPr lang="en-US" sz="2400" i="1" dirty="0">
                <a:solidFill>
                  <a:schemeClr val="tx1"/>
                </a:solidFill>
              </a:rPr>
              <a:t>b</a:t>
            </a:r>
            <a:r>
              <a:rPr lang="en-US" sz="2400" dirty="0">
                <a:solidFill>
                  <a:schemeClr val="tx1"/>
                </a:solidFill>
              </a:rPr>
              <a:t> so that </a:t>
            </a:r>
            <a:r>
              <a:rPr lang="en-US" sz="2400" i="1" dirty="0">
                <a:solidFill>
                  <a:schemeClr val="tx1"/>
                </a:solidFill>
              </a:rPr>
              <a:t>P(a &lt; m &lt; b) = 0.95</a:t>
            </a:r>
            <a:r>
              <a:rPr lang="en-US" sz="2400" dirty="0">
                <a:solidFill>
                  <a:schemeClr val="tx1"/>
                </a:solidFill>
              </a:rPr>
              <a:t>, i.e. the probability that the (unknown) mean is between </a:t>
            </a:r>
            <a:r>
              <a:rPr lang="en-US" sz="2400" i="1" dirty="0">
                <a:solidFill>
                  <a:schemeClr val="tx1"/>
                </a:solidFill>
              </a:rPr>
              <a:t>a</a:t>
            </a:r>
            <a:r>
              <a:rPr lang="en-US" sz="2400" dirty="0">
                <a:solidFill>
                  <a:schemeClr val="tx1"/>
                </a:solidFill>
              </a:rPr>
              <a:t> and </a:t>
            </a:r>
            <a:r>
              <a:rPr lang="en-US" sz="2400" i="1" dirty="0">
                <a:solidFill>
                  <a:schemeClr val="tx1"/>
                </a:solidFill>
              </a:rPr>
              <a:t>b</a:t>
            </a:r>
            <a:r>
              <a:rPr lang="en-US" sz="2400" dirty="0">
                <a:solidFill>
                  <a:schemeClr val="tx1"/>
                </a:solidFill>
              </a:rPr>
              <a:t> should be 0.95, or 95%, which could be depicted as follows:</a:t>
            </a:r>
          </a:p>
          <a:p>
            <a:endParaRPr lang="en-US" sz="40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1329" y="3276600"/>
            <a:ext cx="5002212" cy="3213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9768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lvl="1"/>
            <a:r>
              <a:rPr lang="en-US" dirty="0"/>
              <a:t>Using symmetry and focusing on the part of my distribution that we can compute with Excel, this is equivalent to finding a value of </a:t>
            </a:r>
            <a:r>
              <a:rPr lang="en-US" i="1" dirty="0"/>
              <a:t>a</a:t>
            </a:r>
            <a:r>
              <a:rPr lang="en-US" dirty="0"/>
              <a:t> such that </a:t>
            </a:r>
            <a:r>
              <a:rPr lang="en-US" i="1" dirty="0"/>
              <a:t>P(x &lt; a) = 0.025</a:t>
            </a:r>
            <a:r>
              <a:rPr lang="en-US" dirty="0"/>
              <a:t>, where x is normally distributed, as in the following picture:</a:t>
            </a:r>
          </a:p>
          <a:p>
            <a:endParaRPr lang="en-US"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8310" y="3019096"/>
            <a:ext cx="4647379" cy="3096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5487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000" dirty="0"/>
              <a:t>If the distribution had mean 0 and standard deviation 1 we could use some trial-and-error in Excel to compute the desired number </a:t>
            </a:r>
            <a:r>
              <a:rPr lang="en-US" sz="2000" i="1" dirty="0"/>
              <a:t>a</a:t>
            </a:r>
            <a:r>
              <a:rPr lang="en-US" sz="2000" dirty="0"/>
              <a:t> - note that if we assume that the mean was 0, </a:t>
            </a:r>
            <a:r>
              <a:rPr lang="en-US" sz="2000" i="1" dirty="0"/>
              <a:t>a</a:t>
            </a:r>
            <a:r>
              <a:rPr lang="en-US" sz="2000" dirty="0"/>
              <a:t> should be negative. In other words, we use Excel to compute NORMDIST(a, 0, 1, TRUE), where we guess some values of </a:t>
            </a:r>
            <a:r>
              <a:rPr lang="en-US" sz="2000" i="1" dirty="0"/>
              <a:t>a</a:t>
            </a:r>
            <a:r>
              <a:rPr lang="en-US" sz="2000" dirty="0"/>
              <a:t>:</a:t>
            </a:r>
          </a:p>
          <a:p>
            <a:pPr lvl="2"/>
            <a:r>
              <a:rPr lang="en-US" sz="1800" dirty="0"/>
              <a:t>NORMDIST(</a:t>
            </a:r>
            <a:r>
              <a:rPr lang="en-US" sz="1800" b="1" dirty="0"/>
              <a:t>-0.5</a:t>
            </a:r>
            <a:r>
              <a:rPr lang="en-US" sz="1800" dirty="0"/>
              <a:t>,0,1,TRUE) = 0.308537539 (too much probability)</a:t>
            </a:r>
          </a:p>
          <a:p>
            <a:pPr lvl="2"/>
            <a:r>
              <a:rPr lang="en-US" sz="1800" dirty="0"/>
              <a:t>NORMDIST(</a:t>
            </a:r>
            <a:r>
              <a:rPr lang="en-US" sz="1800" b="1" dirty="0"/>
              <a:t>-1.5</a:t>
            </a:r>
            <a:r>
              <a:rPr lang="en-US" sz="1800" dirty="0"/>
              <a:t>,0,1,TRUE) = 0.066807201 (still too much)</a:t>
            </a:r>
          </a:p>
          <a:p>
            <a:pPr lvl="2"/>
            <a:r>
              <a:rPr lang="en-US" sz="1800" dirty="0"/>
              <a:t>NORMDIST(</a:t>
            </a:r>
            <a:r>
              <a:rPr lang="en-US" sz="1800" b="1" dirty="0"/>
              <a:t>-2.0</a:t>
            </a:r>
            <a:r>
              <a:rPr lang="en-US" sz="1800" dirty="0"/>
              <a:t>,0,1,TRUE) = 0.022750132 (now it's too little)</a:t>
            </a:r>
          </a:p>
          <a:p>
            <a:pPr lvl="2"/>
            <a:r>
              <a:rPr lang="en-US" sz="1800" dirty="0"/>
              <a:t>NORMDIST(</a:t>
            </a:r>
            <a:r>
              <a:rPr lang="en-US" sz="1800" b="1" dirty="0"/>
              <a:t>-1.9</a:t>
            </a:r>
            <a:r>
              <a:rPr lang="en-US" sz="1800" dirty="0"/>
              <a:t>,0,1,TRUE) = 0.02871656 (again, too much)</a:t>
            </a:r>
          </a:p>
          <a:p>
            <a:pPr lvl="2"/>
            <a:r>
              <a:rPr lang="en-US" sz="1800" dirty="0"/>
              <a:t>NORMDIST(</a:t>
            </a:r>
            <a:r>
              <a:rPr lang="en-US" sz="1800" b="1" dirty="0"/>
              <a:t>-1.95</a:t>
            </a:r>
            <a:r>
              <a:rPr lang="en-US" sz="1800" dirty="0"/>
              <a:t>,0,1,TRUE) = 0.02558806 (a little too much)</a:t>
            </a:r>
          </a:p>
          <a:p>
            <a:pPr lvl="2"/>
            <a:r>
              <a:rPr lang="en-US" sz="1800" dirty="0"/>
              <a:t>NORMDIST(</a:t>
            </a:r>
            <a:r>
              <a:rPr lang="en-US" sz="1800" b="1" dirty="0"/>
              <a:t>-1.96</a:t>
            </a:r>
            <a:r>
              <a:rPr lang="en-US" sz="1800" dirty="0"/>
              <a:t>,0,1,TRUE) = 0.024997895 (just about right)</a:t>
            </a:r>
          </a:p>
          <a:p>
            <a:r>
              <a:rPr lang="en-US" sz="2000" dirty="0"/>
              <a:t>Thus, if the mean was 0 and the standard deviation was 1, the number </a:t>
            </a:r>
            <a:r>
              <a:rPr lang="en-US" sz="2000" b="1" i="1" dirty="0"/>
              <a:t>a = -1.96</a:t>
            </a:r>
            <a:r>
              <a:rPr lang="en-US" sz="2000" dirty="0"/>
              <a:t> would be just about right, and using symmetry we can conclude that </a:t>
            </a:r>
            <a:r>
              <a:rPr lang="en-US" sz="2000" b="1" i="1" dirty="0"/>
              <a:t>b = +1.96</a:t>
            </a:r>
            <a:r>
              <a:rPr lang="en-US" sz="2000" dirty="0"/>
              <a:t>. However, we don't know the mean and standard deviation of our population, so what can we do ... Central Limit Theorem to the rescue!</a:t>
            </a:r>
          </a:p>
          <a:p>
            <a:pPr marL="0" indent="0">
              <a:buNone/>
            </a:pPr>
            <a:r>
              <a:rPr lang="en-US" sz="2000" dirty="0"/>
              <a:t/>
            </a:r>
            <a:br>
              <a:rPr lang="en-US" sz="2000" dirty="0"/>
            </a:br>
            <a:r>
              <a:rPr lang="en-US" sz="2000" dirty="0"/>
              <a:t> </a:t>
            </a:r>
          </a:p>
          <a:p>
            <a:endParaRPr lang="en-US" sz="2000" dirty="0"/>
          </a:p>
        </p:txBody>
      </p:sp>
    </p:spTree>
    <p:extLst>
      <p:ext uri="{BB962C8B-B14F-4D97-AF65-F5344CB8AC3E}">
        <p14:creationId xmlns:p14="http://schemas.microsoft.com/office/powerpoint/2010/main" xmlns="" val="1724786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r>
              <a:rPr lang="en-US" dirty="0"/>
              <a:t>According to the Central Limit Theorem, the mean and standard deviation of the distribution of all sample means is </a:t>
            </a:r>
            <a:r>
              <a:rPr lang="en-US" i="1" dirty="0"/>
              <a:t>m</a:t>
            </a:r>
            <a:r>
              <a:rPr lang="en-US" dirty="0"/>
              <a:t> and </a:t>
            </a:r>
            <a:r>
              <a:rPr lang="en-US" i="1" dirty="0"/>
              <a:t>s / </a:t>
            </a:r>
            <a:r>
              <a:rPr lang="en-US" i="1" dirty="0" err="1"/>
              <a:t>sqrt</a:t>
            </a:r>
            <a:r>
              <a:rPr lang="en-US" i="1" dirty="0"/>
              <a:t>(N)</a:t>
            </a:r>
            <a:r>
              <a:rPr lang="en-US" dirty="0"/>
              <a:t>, respectively, where </a:t>
            </a:r>
            <a:r>
              <a:rPr lang="en-US" i="1" dirty="0"/>
              <a:t>m</a:t>
            </a:r>
            <a:r>
              <a:rPr lang="en-US" dirty="0"/>
              <a:t> is the sample mean and </a:t>
            </a:r>
            <a:r>
              <a:rPr lang="en-US" i="1" dirty="0"/>
              <a:t>s</a:t>
            </a:r>
            <a:r>
              <a:rPr lang="en-US" dirty="0"/>
              <a:t> is the sample standard deviation. Thus, the mean we are supposed to use is the sample mean </a:t>
            </a:r>
            <a:r>
              <a:rPr lang="en-US" i="1" dirty="0"/>
              <a:t>m</a:t>
            </a:r>
            <a:r>
              <a:rPr lang="en-US" dirty="0"/>
              <a:t> and the standard deviation </a:t>
            </a:r>
            <a:r>
              <a:rPr lang="en-US" i="1" dirty="0"/>
              <a:t>s / </a:t>
            </a:r>
            <a:r>
              <a:rPr lang="en-US" i="1" dirty="0" err="1"/>
              <a:t>sqrt</a:t>
            </a:r>
            <a:r>
              <a:rPr lang="en-US" i="1" dirty="0"/>
              <a:t>(N)</a:t>
            </a:r>
            <a:r>
              <a:rPr lang="en-US" dirty="0"/>
              <a:t>, according to the Central Limit Theorem. Putting everything together, we found that we have computed a 95% confidence interval as follows:</a:t>
            </a:r>
          </a:p>
          <a:p>
            <a:pPr marL="0" indent="0">
              <a:buNone/>
            </a:pPr>
            <a:r>
              <a:rPr lang="en-US" dirty="0" smtClean="0"/>
              <a:t>	from</a:t>
            </a:r>
            <a:r>
              <a:rPr lang="en-US" dirty="0"/>
              <a:t> </a:t>
            </a:r>
            <a:r>
              <a:rPr lang="en-US" i="1" dirty="0"/>
              <a:t>m - 1.96 * s / </a:t>
            </a:r>
            <a:r>
              <a:rPr lang="en-US" i="1" dirty="0" err="1"/>
              <a:t>sqrt</a:t>
            </a:r>
            <a:r>
              <a:rPr lang="en-US" i="1" dirty="0"/>
              <a:t>(N)</a:t>
            </a:r>
            <a:r>
              <a:rPr lang="en-US" dirty="0"/>
              <a:t> to </a:t>
            </a:r>
            <a:r>
              <a:rPr lang="en-US" i="1" dirty="0"/>
              <a:t>m + 1.96 * s / </a:t>
            </a:r>
            <a:r>
              <a:rPr lang="en-US" i="1" dirty="0" err="1"/>
              <a:t>sqrt</a:t>
            </a:r>
            <a:r>
              <a:rPr lang="en-US" i="1" dirty="0"/>
              <a:t>(N)</a:t>
            </a:r>
            <a:endParaRPr lang="en-US" dirty="0"/>
          </a:p>
          <a:p>
            <a:pPr marL="0" indent="0">
              <a:buNone/>
            </a:pPr>
            <a:r>
              <a:rPr lang="en-US" b="1" dirty="0"/>
              <a:t>Note:</a:t>
            </a:r>
            <a:r>
              <a:rPr lang="en-US" dirty="0"/>
              <a:t> The term </a:t>
            </a:r>
            <a:r>
              <a:rPr lang="en-US" b="1" i="1" dirty="0"/>
              <a:t>s / </a:t>
            </a:r>
            <a:r>
              <a:rPr lang="en-US" b="1" i="1" dirty="0" err="1"/>
              <a:t>sqrt</a:t>
            </a:r>
            <a:r>
              <a:rPr lang="en-US" b="1" i="1" dirty="0"/>
              <a:t>(N)</a:t>
            </a:r>
            <a:r>
              <a:rPr lang="en-US" dirty="0"/>
              <a:t> is also known as the </a:t>
            </a:r>
            <a:r>
              <a:rPr lang="en-US" b="1" dirty="0"/>
              <a:t>Standard Error</a:t>
            </a:r>
            <a:endParaRPr lang="en-US" dirty="0"/>
          </a:p>
          <a:p>
            <a:r>
              <a:rPr lang="en-US" dirty="0"/>
              <a:t>The above explanation is perhaps somewhat confusing, and there are some parts where I've glossed over some important details. But the resulting formulas are simple, and those formulas will be what we want to focus on. In addition to the number 1.96 that we have derived for a 95% confidence interval, other numbers can be derived in a similar way for the 90% and 99% confidence intervals:</a:t>
            </a:r>
          </a:p>
          <a:p>
            <a:endParaRPr lang="en-US" dirty="0"/>
          </a:p>
        </p:txBody>
      </p:sp>
    </p:spTree>
    <p:extLst>
      <p:ext uri="{BB962C8B-B14F-4D97-AF65-F5344CB8AC3E}">
        <p14:creationId xmlns:p14="http://schemas.microsoft.com/office/powerpoint/2010/main" xmlns="" val="3808012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66700" y="990600"/>
            <a:ext cx="8610600" cy="5090160"/>
          </a:xfrm>
        </p:spPr>
        <p:txBody>
          <a:bodyPr>
            <a:noAutofit/>
          </a:bodyPr>
          <a:lstStyle/>
          <a:p>
            <a:r>
              <a:rPr lang="en-US" sz="1600" dirty="0"/>
              <a:t>Suppose you have a sample with N data points, which has a sample mean </a:t>
            </a:r>
            <a:r>
              <a:rPr lang="en-US" sz="1600" i="1" dirty="0"/>
              <a:t>m</a:t>
            </a:r>
            <a:r>
              <a:rPr lang="en-US" sz="1600" dirty="0"/>
              <a:t> and standard deviation </a:t>
            </a:r>
            <a:r>
              <a:rPr lang="en-US" sz="1600" i="1" dirty="0"/>
              <a:t>s</a:t>
            </a:r>
            <a:r>
              <a:rPr lang="en-US" sz="1600" dirty="0"/>
              <a:t>. Then:</a:t>
            </a:r>
          </a:p>
          <a:p>
            <a:pPr lvl="1"/>
            <a:r>
              <a:rPr lang="en-US" sz="1600" dirty="0"/>
              <a:t>To compute a </a:t>
            </a:r>
            <a:r>
              <a:rPr lang="en-US" sz="1600" b="1" dirty="0"/>
              <a:t>90% confidence interval</a:t>
            </a:r>
            <a:r>
              <a:rPr lang="en-US" sz="1600" dirty="0"/>
              <a:t> for the unknown population mean, compute the numbers:</a:t>
            </a:r>
          </a:p>
          <a:p>
            <a:pPr marL="274320" lvl="1" indent="0" algn="ctr">
              <a:buNone/>
            </a:pPr>
            <a:r>
              <a:rPr lang="en-US" sz="1600" i="1" dirty="0" smtClean="0"/>
              <a:t>m </a:t>
            </a:r>
            <a:r>
              <a:rPr lang="en-US" sz="1600" i="1" dirty="0"/>
              <a:t>- </a:t>
            </a:r>
            <a:r>
              <a:rPr lang="en-US" sz="1600" b="1" i="1" dirty="0"/>
              <a:t>1.645</a:t>
            </a:r>
            <a:r>
              <a:rPr lang="en-US" sz="1600" i="1" dirty="0"/>
              <a:t> * s / </a:t>
            </a:r>
            <a:r>
              <a:rPr lang="en-US" sz="1600" i="1" dirty="0" err="1"/>
              <a:t>sqrt</a:t>
            </a:r>
            <a:r>
              <a:rPr lang="en-US" sz="1600" i="1" dirty="0"/>
              <a:t>(N)</a:t>
            </a:r>
            <a:r>
              <a:rPr lang="en-US" sz="1600" dirty="0"/>
              <a:t> and </a:t>
            </a:r>
            <a:r>
              <a:rPr lang="en-US" sz="1600" i="1" dirty="0"/>
              <a:t>m + </a:t>
            </a:r>
            <a:r>
              <a:rPr lang="en-US" sz="1600" b="1" i="1" dirty="0"/>
              <a:t>1.645</a:t>
            </a:r>
            <a:r>
              <a:rPr lang="en-US" sz="1600" i="1" dirty="0"/>
              <a:t> * s / </a:t>
            </a:r>
            <a:r>
              <a:rPr lang="en-US" sz="1600" i="1" dirty="0" err="1"/>
              <a:t>sqrt</a:t>
            </a:r>
            <a:r>
              <a:rPr lang="en-US" sz="1600" i="1" dirty="0"/>
              <a:t>(N)</a:t>
            </a:r>
            <a:endParaRPr lang="en-US" sz="1600" dirty="0"/>
          </a:p>
          <a:p>
            <a:pPr lvl="2"/>
            <a:r>
              <a:rPr lang="en-US" sz="1600" dirty="0" smtClean="0"/>
              <a:t>Then </a:t>
            </a:r>
            <a:r>
              <a:rPr lang="en-US" sz="1600" dirty="0"/>
              <a:t>there is a 90% probability that the unknown population mean is between </a:t>
            </a:r>
            <a:r>
              <a:rPr lang="en-US" sz="1600" dirty="0" smtClean="0"/>
              <a:t>these </a:t>
            </a:r>
            <a:r>
              <a:rPr lang="en-US" sz="1600" dirty="0"/>
              <a:t>values.</a:t>
            </a:r>
          </a:p>
          <a:p>
            <a:pPr lvl="1"/>
            <a:r>
              <a:rPr lang="en-US" sz="1600" dirty="0"/>
              <a:t>To compute a </a:t>
            </a:r>
            <a:r>
              <a:rPr lang="en-US" sz="1600" b="1" dirty="0"/>
              <a:t>95% confidence interval</a:t>
            </a:r>
            <a:r>
              <a:rPr lang="en-US" sz="1600" dirty="0"/>
              <a:t> for the unknown population mean, compute the numbers:</a:t>
            </a:r>
          </a:p>
          <a:p>
            <a:pPr marL="274320" lvl="1" indent="0" algn="ctr">
              <a:buNone/>
            </a:pPr>
            <a:r>
              <a:rPr lang="en-US" sz="1600" i="1" dirty="0"/>
              <a:t>m - </a:t>
            </a:r>
            <a:r>
              <a:rPr lang="en-US" sz="1600" b="1" i="1" dirty="0"/>
              <a:t>1.96</a:t>
            </a:r>
            <a:r>
              <a:rPr lang="en-US" sz="1600" i="1" dirty="0"/>
              <a:t> * s / </a:t>
            </a:r>
            <a:r>
              <a:rPr lang="en-US" sz="1600" i="1" dirty="0" err="1"/>
              <a:t>sqrt</a:t>
            </a:r>
            <a:r>
              <a:rPr lang="en-US" sz="1600" i="1" dirty="0"/>
              <a:t>(N)</a:t>
            </a:r>
            <a:r>
              <a:rPr lang="en-US" sz="1600" dirty="0"/>
              <a:t> and </a:t>
            </a:r>
            <a:r>
              <a:rPr lang="en-US" sz="1600" i="1" dirty="0"/>
              <a:t>m + 1.96* s / </a:t>
            </a:r>
            <a:r>
              <a:rPr lang="en-US" sz="1600" i="1" dirty="0" err="1"/>
              <a:t>sqrt</a:t>
            </a:r>
            <a:r>
              <a:rPr lang="en-US" sz="1600" i="1" dirty="0"/>
              <a:t>(N)</a:t>
            </a:r>
            <a:endParaRPr lang="en-US" sz="1600" dirty="0"/>
          </a:p>
          <a:p>
            <a:pPr lvl="2"/>
            <a:r>
              <a:rPr lang="en-US" sz="1600" dirty="0"/>
              <a:t>Then there is a 95% probability that the unknown population mean is between these values.</a:t>
            </a:r>
          </a:p>
          <a:p>
            <a:pPr lvl="1"/>
            <a:r>
              <a:rPr lang="en-US" sz="1600" dirty="0"/>
              <a:t>To compute a</a:t>
            </a:r>
            <a:r>
              <a:rPr lang="en-US" sz="1600" b="1" dirty="0"/>
              <a:t> 99% confidence interval</a:t>
            </a:r>
            <a:r>
              <a:rPr lang="en-US" sz="1600" dirty="0"/>
              <a:t> for the unknown population mean, compute the numbers:</a:t>
            </a:r>
          </a:p>
          <a:p>
            <a:pPr marL="274320" lvl="1" indent="0" algn="ctr">
              <a:buNone/>
            </a:pPr>
            <a:r>
              <a:rPr lang="en-US" sz="1600" i="1" dirty="0"/>
              <a:t>m - </a:t>
            </a:r>
            <a:r>
              <a:rPr lang="en-US" sz="1600" b="1" i="1" dirty="0"/>
              <a:t>2.5</a:t>
            </a:r>
            <a:r>
              <a:rPr lang="en-US" sz="1600" i="1" dirty="0"/>
              <a:t>4 * s / </a:t>
            </a:r>
            <a:r>
              <a:rPr lang="en-US" sz="1600" i="1" dirty="0" err="1"/>
              <a:t>sqrt</a:t>
            </a:r>
            <a:r>
              <a:rPr lang="en-US" sz="1600" i="1" dirty="0"/>
              <a:t>(N)</a:t>
            </a:r>
            <a:r>
              <a:rPr lang="en-US" sz="1600" dirty="0"/>
              <a:t> and </a:t>
            </a:r>
            <a:r>
              <a:rPr lang="en-US" sz="1600" i="1" dirty="0"/>
              <a:t>m + </a:t>
            </a:r>
            <a:r>
              <a:rPr lang="en-US" sz="1600" b="1" i="1" dirty="0"/>
              <a:t>2.54</a:t>
            </a:r>
            <a:r>
              <a:rPr lang="en-US" sz="1600" i="1" dirty="0"/>
              <a:t> * s / </a:t>
            </a:r>
            <a:r>
              <a:rPr lang="en-US" sz="1600" i="1" dirty="0" err="1"/>
              <a:t>sqrt</a:t>
            </a:r>
            <a:r>
              <a:rPr lang="en-US" sz="1600" i="1" dirty="0"/>
              <a:t>(N)</a:t>
            </a:r>
            <a:endParaRPr lang="en-US" sz="1600" dirty="0"/>
          </a:p>
          <a:p>
            <a:pPr lvl="2"/>
            <a:r>
              <a:rPr lang="en-US" sz="1600" dirty="0"/>
              <a:t>Then there is a 99% probability that the unknown population mean is between these values.</a:t>
            </a:r>
          </a:p>
          <a:p>
            <a:r>
              <a:rPr lang="en-US" sz="1600" dirty="0"/>
              <a:t>Using these formulas we can now estimate an unknown population mean with 90%, 95%, or 99% certainty. Other percentages are also possible, but these are the most frequently used ones.</a:t>
            </a:r>
          </a:p>
          <a:p>
            <a:endParaRPr lang="en-US" sz="1600" dirty="0"/>
          </a:p>
        </p:txBody>
      </p:sp>
      <p:sp>
        <p:nvSpPr>
          <p:cNvPr id="3" name="Title 2"/>
          <p:cNvSpPr>
            <a:spLocks noGrp="1"/>
          </p:cNvSpPr>
          <p:nvPr>
            <p:ph type="title"/>
          </p:nvPr>
        </p:nvSpPr>
        <p:spPr>
          <a:xfrm>
            <a:off x="457200" y="10510"/>
            <a:ext cx="8229600" cy="990600"/>
          </a:xfrm>
        </p:spPr>
        <p:txBody>
          <a:bodyPr anchor="t">
            <a:noAutofit/>
          </a:bodyPr>
          <a:lstStyle/>
          <a:p>
            <a:r>
              <a:rPr lang="en-US" sz="3200" dirty="0">
                <a:solidFill>
                  <a:srgbClr val="002060"/>
                </a:solidFill>
              </a:rPr>
              <a:t>Confidence Interval for Mean (large sample size N &gt; 30)</a:t>
            </a:r>
            <a:br>
              <a:rPr lang="en-US"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xmlns="" val="618122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20000"/>
          </a:bodyPr>
          <a:lstStyle/>
          <a:p>
            <a:r>
              <a:rPr lang="en-US" dirty="0"/>
              <a:t>Returning to our earlier example, where </a:t>
            </a:r>
            <a:r>
              <a:rPr lang="en-US" i="1" dirty="0"/>
              <a:t>m = 23.5</a:t>
            </a:r>
            <a:r>
              <a:rPr lang="en-US" dirty="0"/>
              <a:t>, </a:t>
            </a:r>
            <a:r>
              <a:rPr lang="en-US" i="1" dirty="0"/>
              <a:t>s = 7.82</a:t>
            </a:r>
            <a:r>
              <a:rPr lang="en-US" dirty="0"/>
              <a:t>, and </a:t>
            </a:r>
            <a:r>
              <a:rPr lang="en-US" i="1" dirty="0"/>
              <a:t>N = 398</a:t>
            </a:r>
            <a:r>
              <a:rPr lang="en-US" dirty="0"/>
              <a:t> we have:</a:t>
            </a:r>
          </a:p>
          <a:p>
            <a:pPr lvl="1"/>
            <a:r>
              <a:rPr lang="en-US" b="1" dirty="0"/>
              <a:t>90% confidence interval</a:t>
            </a:r>
            <a:r>
              <a:rPr lang="en-US" dirty="0"/>
              <a:t>: from 23.5 - 1.645 * 7.82 / </a:t>
            </a:r>
            <a:r>
              <a:rPr lang="en-US" dirty="0" err="1"/>
              <a:t>sqrt</a:t>
            </a:r>
            <a:r>
              <a:rPr lang="en-US" dirty="0"/>
              <a:t>(398) =  22.85 to 23.5 + 1.645 * 7.82 / </a:t>
            </a:r>
            <a:r>
              <a:rPr lang="en-US" dirty="0" err="1"/>
              <a:t>sqrt</a:t>
            </a:r>
            <a:r>
              <a:rPr lang="en-US" dirty="0"/>
              <a:t>(398) = 24.14, thus:</a:t>
            </a:r>
            <a:br>
              <a:rPr lang="en-US" dirty="0"/>
            </a:br>
            <a:r>
              <a:rPr lang="en-US" dirty="0"/>
              <a:t>we are 90% certain that the average mpg for </a:t>
            </a:r>
            <a:r>
              <a:rPr lang="en-US" i="1" dirty="0"/>
              <a:t>all</a:t>
            </a:r>
            <a:r>
              <a:rPr lang="en-US" dirty="0"/>
              <a:t> cars is between 22.85 and 24.14</a:t>
            </a:r>
          </a:p>
          <a:p>
            <a:pPr lvl="1"/>
            <a:r>
              <a:rPr lang="en-US" b="1" dirty="0"/>
              <a:t>95% confidence interval</a:t>
            </a:r>
            <a:r>
              <a:rPr lang="en-US" dirty="0"/>
              <a:t>: from 23.5 - 1.96 * 7.82 / </a:t>
            </a:r>
            <a:r>
              <a:rPr lang="en-US" dirty="0" err="1"/>
              <a:t>sqrt</a:t>
            </a:r>
            <a:r>
              <a:rPr lang="en-US" dirty="0"/>
              <a:t>(398) = 22.73 to 23.5 + 1.96 * 7.82 / </a:t>
            </a:r>
            <a:r>
              <a:rPr lang="en-US" b="1" dirty="0" err="1"/>
              <a:t>sqrt</a:t>
            </a:r>
            <a:r>
              <a:rPr lang="en-US" b="1" dirty="0"/>
              <a:t>(398)</a:t>
            </a:r>
            <a:r>
              <a:rPr lang="en-US" dirty="0"/>
              <a:t> = 24.27, thus:</a:t>
            </a:r>
            <a:br>
              <a:rPr lang="en-US" dirty="0"/>
            </a:br>
            <a:r>
              <a:rPr lang="en-US" dirty="0"/>
              <a:t>we are 95% certain that the average mpg for </a:t>
            </a:r>
            <a:r>
              <a:rPr lang="en-US" i="1" dirty="0"/>
              <a:t>all</a:t>
            </a:r>
            <a:r>
              <a:rPr lang="en-US" dirty="0"/>
              <a:t> cars is between 22.73 and 24.27</a:t>
            </a:r>
          </a:p>
          <a:p>
            <a:pPr lvl="1"/>
            <a:r>
              <a:rPr lang="en-US" b="1" dirty="0"/>
              <a:t>99% confidence interval</a:t>
            </a:r>
            <a:r>
              <a:rPr lang="en-US" dirty="0"/>
              <a:t>: from 23.5 - 2.54 * 7.82 / </a:t>
            </a:r>
            <a:r>
              <a:rPr lang="en-US" dirty="0" err="1"/>
              <a:t>sqrt</a:t>
            </a:r>
            <a:r>
              <a:rPr lang="en-US" dirty="0"/>
              <a:t>(398) = 22.5 to 23.5 + 2.54 * 7.82 / </a:t>
            </a:r>
            <a:r>
              <a:rPr lang="en-US" dirty="0" err="1"/>
              <a:t>sqrt</a:t>
            </a:r>
            <a:r>
              <a:rPr lang="en-US" dirty="0"/>
              <a:t>(398) = 24.4, thus:</a:t>
            </a:r>
            <a:br>
              <a:rPr lang="en-US" dirty="0"/>
            </a:br>
            <a:r>
              <a:rPr lang="en-US" dirty="0"/>
              <a:t>we are 99% certain that the average mpg for </a:t>
            </a:r>
            <a:r>
              <a:rPr lang="en-US" i="1" dirty="0"/>
              <a:t>all</a:t>
            </a:r>
            <a:r>
              <a:rPr lang="en-US" dirty="0"/>
              <a:t> cars is between 22.5 and 24.4</a:t>
            </a:r>
          </a:p>
          <a:p>
            <a:r>
              <a:rPr lang="en-US" dirty="0"/>
              <a:t>Note that a 99% confidence interval is larger - i.e. includes more numbers - than a 90% confidence interval. That makes sense, since if we want to be more certain, we must allow for more values. Ultimately, a 100% confidence interval would simply consist of </a:t>
            </a:r>
            <a:r>
              <a:rPr lang="en-US" i="1" dirty="0"/>
              <a:t>all possible</a:t>
            </a:r>
            <a:r>
              <a:rPr lang="en-US" dirty="0"/>
              <a:t> numbers, or in an interval from -infinity to +infinity . That would certainly be correct, but is not very useful for practical applications.</a:t>
            </a:r>
          </a:p>
          <a:p>
            <a:endParaRPr lang="en-US" dirty="0"/>
          </a:p>
        </p:txBody>
      </p:sp>
    </p:spTree>
    <p:extLst>
      <p:ext uri="{BB962C8B-B14F-4D97-AF65-F5344CB8AC3E}">
        <p14:creationId xmlns:p14="http://schemas.microsoft.com/office/powerpoint/2010/main" xmlns="" val="398426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r>
              <a:rPr lang="en-US" dirty="0"/>
              <a:t>While the above calculations can easily be done with a calculator (or Excel), our favorite computer program Excel provides - yes, you might have guessed it - a quick shortcut to obtain confidence intervals. We will proceed as follows:</a:t>
            </a:r>
          </a:p>
          <a:p>
            <a:pPr lvl="1"/>
            <a:r>
              <a:rPr lang="en-US" dirty="0"/>
              <a:t>Load the above data into Excel</a:t>
            </a:r>
          </a:p>
          <a:p>
            <a:pPr lvl="1"/>
            <a:r>
              <a:rPr lang="en-US" dirty="0"/>
              <a:t>Select "Data Analysis..." from the "Data" ribbon and select "Descriptive Statistics"</a:t>
            </a:r>
          </a:p>
          <a:p>
            <a:pPr lvl="1"/>
            <a:r>
              <a:rPr lang="en-US" dirty="0"/>
              <a:t>Select as input range the first few columns, including "Miles per Gallon", "Engine Size", "Horse Powers", and "Weight in Pounds".</a:t>
            </a:r>
          </a:p>
          <a:p>
            <a:r>
              <a:rPr lang="en-US" dirty="0"/>
              <a:t>Note that we actually are not interested in "Horse Powers" but the input data range must consist of consecutive cells so we might as well include "Horse Powers" but ignore it in the final output. We should check the "Labels in First Row" box as well as "Summary Statistics" and "Confidence Level for Mean: " in the "Output options" section. We need to enter a </a:t>
            </a:r>
            <a:r>
              <a:rPr lang="en-US" i="1" dirty="0"/>
              <a:t>level of confidence</a:t>
            </a:r>
            <a:r>
              <a:rPr lang="en-US" dirty="0"/>
              <a:t> for the "Confidence Level for Mean". Common numbers are 90%, 95%, or 99% - we will explain the differences below again, or see the discussion above.</a:t>
            </a:r>
          </a:p>
          <a:p>
            <a:endParaRPr lang="en-US" dirty="0"/>
          </a:p>
        </p:txBody>
      </p:sp>
    </p:spTree>
    <p:extLst>
      <p:ext uri="{BB962C8B-B14F-4D97-AF65-F5344CB8AC3E}">
        <p14:creationId xmlns:p14="http://schemas.microsoft.com/office/powerpoint/2010/main" xmlns="" val="3813117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6096000"/>
          </a:xfrm>
        </p:spPr>
        <p:txBody>
          <a:bodyPr>
            <a:normAutofit fontScale="92500" lnSpcReduction="20000"/>
          </a:bodyPr>
          <a:lstStyle/>
          <a:p>
            <a:r>
              <a:rPr lang="en-US" dirty="0"/>
              <a:t>Finally, if we through two dice </a:t>
            </a:r>
            <a:r>
              <a:rPr lang="en-US" dirty="0" smtClean="0"/>
              <a:t>simultaneously</a:t>
            </a:r>
            <a:r>
              <a:rPr lang="en-US" dirty="0"/>
              <a:t>, each could show a number from 1 to 6. To illustrate what happens, we create a table where each entry inside the table denotes the sum of the two dices</a:t>
            </a:r>
            <a:r>
              <a:rPr lang="en-US" dirty="0" smtClean="0"/>
              <a:t>:</a:t>
            </a:r>
          </a:p>
          <a:p>
            <a:endParaRPr lang="en-US" dirty="0"/>
          </a:p>
          <a:p>
            <a:endParaRPr lang="en-US" dirty="0" smtClean="0"/>
          </a:p>
          <a:p>
            <a:endParaRPr lang="en-US" dirty="0" smtClean="0"/>
          </a:p>
          <a:p>
            <a:endParaRPr lang="en-US" dirty="0"/>
          </a:p>
          <a:p>
            <a:pPr marL="0" indent="0">
              <a:buNone/>
            </a:pPr>
            <a:endParaRPr lang="en-US" dirty="0" smtClean="0"/>
          </a:p>
          <a:p>
            <a:endParaRPr lang="en-US" dirty="0"/>
          </a:p>
          <a:p>
            <a:endParaRPr lang="en-US" dirty="0" smtClean="0"/>
          </a:p>
          <a:p>
            <a:r>
              <a:rPr lang="en-US" dirty="0"/>
              <a:t>But now it's again an exercise in counting: there are a total of 36 possible outcome. We are interested in the sum of the dice being 4, and from the table we see that there are 3 possible throws adding up to 4 (a 3+1, 2+2, and 1+3). Thus, our probability is 3 out of 36, or 3/36, which reduces to 1/12. Thus:</a:t>
            </a:r>
          </a:p>
          <a:p>
            <a:pPr marL="0" indent="0" algn="ctr">
              <a:buNone/>
            </a:pPr>
            <a:r>
              <a:rPr lang="en-US" i="1" dirty="0"/>
              <a:t>P(sum of two dices = 4) = 1/12 = 0.0833</a:t>
            </a:r>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796369091"/>
              </p:ext>
            </p:extLst>
          </p:nvPr>
        </p:nvGraphicFramePr>
        <p:xfrm>
          <a:off x="2905125" y="1905000"/>
          <a:ext cx="3333750" cy="2208276"/>
        </p:xfrm>
        <a:graphic>
          <a:graphicData uri="http://schemas.openxmlformats.org/drawingml/2006/table">
            <a:tbl>
              <a:tblPr firstRow="1" firstCol="1" bandRow="1"/>
              <a:tblGrid>
                <a:gridCol w="476250"/>
                <a:gridCol w="476250"/>
                <a:gridCol w="476250"/>
                <a:gridCol w="476250"/>
                <a:gridCol w="476250"/>
                <a:gridCol w="476250"/>
                <a:gridCol w="476250"/>
              </a:tblGrid>
              <a:tr h="209550">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 </a:t>
                      </a:r>
                      <a:endParaRPr lang="en-US" sz="16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1</a:t>
                      </a:r>
                      <a:endParaRPr lang="en-US" sz="16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2</a:t>
                      </a:r>
                      <a:endParaRPr lang="en-US" sz="16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3</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4</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5</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6</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1</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2</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3</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4</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5</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6</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3</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4</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5</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6</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8</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3</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4</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5</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6</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8</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9</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4</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5</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effectLst/>
                          <a:latin typeface="Times New Roman"/>
                          <a:ea typeface="Times New Roman"/>
                          <a:cs typeface="Times New Roman"/>
                        </a:rPr>
                        <a:t>6</a:t>
                      </a:r>
                      <a:endParaRPr lang="en-US" sz="16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8</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9</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10</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5</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6</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8</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9</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10</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11</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6</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8</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9</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10</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11</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effectLst/>
                          <a:latin typeface="Times New Roman"/>
                          <a:ea typeface="Times New Roman"/>
                          <a:cs typeface="Times New Roman"/>
                        </a:rPr>
                        <a:t>12</a:t>
                      </a:r>
                      <a:endParaRPr lang="en-US" sz="16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4899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r>
              <a:rPr lang="en-US" sz="2400" dirty="0" smtClean="0"/>
              <a:t>For </a:t>
            </a:r>
            <a:r>
              <a:rPr lang="en-US" sz="2400" dirty="0"/>
              <a:t>now, make sure that the figures are as indicated above.</a:t>
            </a:r>
          </a:p>
          <a:p>
            <a:endParaRPr lang="en-US" sz="2400"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5710" y="914400"/>
            <a:ext cx="5288346" cy="4265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917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lvl="1"/>
            <a:r>
              <a:rPr lang="en-US" dirty="0"/>
              <a:t>Click on "OK" to see the following descriptive statistics (similar to what we have seen before):</a:t>
            </a:r>
          </a:p>
          <a:p>
            <a:endParaRPr 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8728" y="1855076"/>
            <a:ext cx="7203329" cy="346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0131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800" dirty="0"/>
              <a:t>What this means is that the </a:t>
            </a:r>
            <a:r>
              <a:rPr lang="en-US" sz="1800" i="1" dirty="0"/>
              <a:t>sample</a:t>
            </a:r>
            <a:r>
              <a:rPr lang="en-US" sz="1800" dirty="0"/>
              <a:t> mean of, say, "Mile per Gallon" is 23.5145. That sample mean may or may not be the same as the average MPG of </a:t>
            </a:r>
            <a:r>
              <a:rPr lang="en-US" sz="1800" i="1" dirty="0"/>
              <a:t>all</a:t>
            </a:r>
            <a:r>
              <a:rPr lang="en-US" sz="1800" dirty="0"/>
              <a:t> automobiles. But we have also computed a 90% confidence interval, which means, in this case, the following:</a:t>
            </a:r>
          </a:p>
          <a:p>
            <a:r>
              <a:rPr lang="en-US" sz="1800" dirty="0"/>
              <a:t>Under certain assumptions on the distribution of the population, we predict - based on our sample of 393 cars - that the average miles per gallon of </a:t>
            </a:r>
            <a:r>
              <a:rPr lang="en-US" sz="1800" i="1" dirty="0"/>
              <a:t>all</a:t>
            </a:r>
            <a:r>
              <a:rPr lang="en-US" sz="1800" dirty="0"/>
              <a:t> cars is somewhere between 23.5145 - 0.6459 = 22.87 and 23.5145 + 0.6459 = 24.16, and we are 90% certain that this answer is correct.</a:t>
            </a:r>
          </a:p>
          <a:p>
            <a:r>
              <a:rPr lang="en-US" sz="1800" dirty="0"/>
              <a:t>Please note that this 90% confidence interval is slightly different from the confidence interval we computed previously "by hand". That is no coincidence, because the derivation of the formulas for confidence intervals uses the Central Limit Theorem and that theorem, in effect, states that the distribution of the sample means is approximately normal. However, that approximation works best the larger N (the sample size) is. Excel uses a slightly different method to compute confidence intervals:</a:t>
            </a:r>
          </a:p>
          <a:p>
            <a:pPr lvl="1"/>
            <a:r>
              <a:rPr lang="en-US" sz="1600" dirty="0"/>
              <a:t>If N is sufficiently large (30 or more) the "manual" method and Excel's method agree closely. In this case the method is based on the standard normal distribution</a:t>
            </a:r>
          </a:p>
          <a:p>
            <a:pPr lvl="1"/>
            <a:r>
              <a:rPr lang="en-US" sz="1600" dirty="0"/>
              <a:t>If N is small (less than 30) the "manual" method is no longer appropriate and you should use Excel's method instead. In this case the method is based on the </a:t>
            </a:r>
            <a:r>
              <a:rPr lang="en-US" sz="1600" i="1" dirty="0"/>
              <a:t>Student's T Distribution</a:t>
            </a:r>
            <a:endParaRPr lang="en-US" sz="1600" dirty="0"/>
          </a:p>
          <a:p>
            <a:endParaRPr lang="en-US" sz="1800" dirty="0"/>
          </a:p>
        </p:txBody>
      </p:sp>
    </p:spTree>
    <p:extLst>
      <p:ext uri="{BB962C8B-B14F-4D97-AF65-F5344CB8AC3E}">
        <p14:creationId xmlns:p14="http://schemas.microsoft.com/office/powerpoint/2010/main" xmlns="" val="3374547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09600"/>
            <a:ext cx="8229600" cy="5775960"/>
          </a:xfrm>
        </p:spPr>
        <p:txBody>
          <a:bodyPr>
            <a:noAutofit/>
          </a:bodyPr>
          <a:lstStyle/>
          <a:p>
            <a:pPr marL="0" indent="0">
              <a:buNone/>
            </a:pPr>
            <a:r>
              <a:rPr lang="en-US" sz="2400" b="1" i="1" dirty="0">
                <a:solidFill>
                  <a:srgbClr val="C00000"/>
                </a:solidFill>
                <a:latin typeface="+mj-lt"/>
              </a:rPr>
              <a:t>Example</a:t>
            </a:r>
            <a:r>
              <a:rPr lang="en-US" sz="2400" i="1" dirty="0">
                <a:solidFill>
                  <a:srgbClr val="C00000"/>
                </a:solidFill>
                <a:latin typeface="+mj-lt"/>
              </a:rPr>
              <a:t>:</a:t>
            </a:r>
            <a:r>
              <a:rPr lang="en-US" sz="1800" i="1" dirty="0"/>
              <a:t> According to Excel, the average engine size in our sample of size N = 398 is 192.67 cubic inches, with a standard deviation of 104.55 cubic inches. Use these statistics to manually compute a 90% confidence interval. Then compare it with the figure Excel produces for the same interval.</a:t>
            </a:r>
            <a:endParaRPr lang="en-US" sz="2400" dirty="0"/>
          </a:p>
          <a:p>
            <a:pPr lvl="0"/>
            <a:r>
              <a:rPr lang="en-US" sz="1600" b="1" dirty="0"/>
              <a:t>To compute a 90% confidence interval manually: </a:t>
            </a:r>
            <a:endParaRPr lang="en-US" sz="2000" dirty="0"/>
          </a:p>
          <a:p>
            <a:pPr lvl="1"/>
            <a:r>
              <a:rPr lang="en-US" sz="1600" dirty="0"/>
              <a:t>from </a:t>
            </a:r>
            <a:r>
              <a:rPr lang="en-US" sz="1600" i="1" dirty="0"/>
              <a:t>m - 1.645 * s / </a:t>
            </a:r>
            <a:r>
              <a:rPr lang="en-US" sz="1600" i="1" dirty="0" err="1"/>
              <a:t>sqrt</a:t>
            </a:r>
            <a:r>
              <a:rPr lang="en-US" sz="1600" i="1" dirty="0"/>
              <a:t>(N)</a:t>
            </a:r>
            <a:r>
              <a:rPr lang="en-US" sz="1600" dirty="0"/>
              <a:t> to </a:t>
            </a:r>
            <a:r>
              <a:rPr lang="en-US" sz="1600" i="1" dirty="0"/>
              <a:t>m + 1.645 * s / </a:t>
            </a:r>
            <a:r>
              <a:rPr lang="en-US" sz="1600" i="1" dirty="0" err="1"/>
              <a:t>sqrt</a:t>
            </a:r>
            <a:r>
              <a:rPr lang="en-US" sz="1600" i="1" dirty="0"/>
              <a:t>(N)</a:t>
            </a:r>
            <a:endParaRPr lang="en-US" sz="1600" dirty="0"/>
          </a:p>
          <a:p>
            <a:pPr lvl="1"/>
            <a:r>
              <a:rPr lang="en-US" sz="1600" dirty="0"/>
              <a:t>from </a:t>
            </a:r>
            <a:r>
              <a:rPr lang="en-US" sz="1600" i="1" dirty="0"/>
              <a:t>192.67 - 1.645 * 104.55 / </a:t>
            </a:r>
            <a:r>
              <a:rPr lang="en-US" sz="1600" i="1" dirty="0" err="1"/>
              <a:t>sqrt</a:t>
            </a:r>
            <a:r>
              <a:rPr lang="en-US" sz="1600" i="1" dirty="0"/>
              <a:t>(398)</a:t>
            </a:r>
            <a:r>
              <a:rPr lang="en-US" sz="1600" dirty="0"/>
              <a:t> to </a:t>
            </a:r>
            <a:r>
              <a:rPr lang="en-US" sz="1600" i="1" dirty="0"/>
              <a:t>192.67 + 1.645 * 104.55 / </a:t>
            </a:r>
            <a:r>
              <a:rPr lang="en-US" sz="1600" i="1" dirty="0" err="1"/>
              <a:t>sqrt</a:t>
            </a:r>
            <a:r>
              <a:rPr lang="en-US" sz="1600" i="1" dirty="0"/>
              <a:t>(398)</a:t>
            </a:r>
            <a:endParaRPr lang="en-US" sz="1600" dirty="0"/>
          </a:p>
          <a:p>
            <a:pPr lvl="1"/>
            <a:r>
              <a:rPr lang="en-US" sz="1600" dirty="0"/>
              <a:t>from </a:t>
            </a:r>
            <a:r>
              <a:rPr lang="en-US" sz="1600" i="1" dirty="0"/>
              <a:t>192.67 - 8.62</a:t>
            </a:r>
            <a:r>
              <a:rPr lang="en-US" sz="1600" dirty="0"/>
              <a:t> to </a:t>
            </a:r>
            <a:r>
              <a:rPr lang="en-US" sz="1600" i="1" dirty="0"/>
              <a:t>192.67 + 8.62</a:t>
            </a:r>
            <a:endParaRPr lang="en-US" sz="1600" dirty="0"/>
          </a:p>
          <a:p>
            <a:pPr lvl="1"/>
            <a:r>
              <a:rPr lang="en-US" sz="1600" b="1" dirty="0"/>
              <a:t>from </a:t>
            </a:r>
            <a:r>
              <a:rPr lang="en-US" sz="1600" b="1" i="1" dirty="0"/>
              <a:t>184.05</a:t>
            </a:r>
            <a:r>
              <a:rPr lang="en-US" sz="1600" b="1" dirty="0"/>
              <a:t> to </a:t>
            </a:r>
            <a:r>
              <a:rPr lang="en-US" sz="1600" b="1" i="1" dirty="0"/>
              <a:t>201.29</a:t>
            </a:r>
            <a:endParaRPr lang="en-US" sz="1600" dirty="0"/>
          </a:p>
          <a:p>
            <a:pPr lvl="0"/>
            <a:r>
              <a:rPr lang="en-US" sz="1600" b="1" dirty="0"/>
              <a:t>To compute a 90% confidence interval using Excel</a:t>
            </a:r>
            <a:endParaRPr lang="en-US" sz="2000" dirty="0"/>
          </a:p>
          <a:p>
            <a:pPr lvl="1"/>
            <a:r>
              <a:rPr lang="en-US" sz="1600" dirty="0"/>
              <a:t>as the above output shows, the mean m = </a:t>
            </a:r>
            <a:r>
              <a:rPr lang="en-US" sz="1600" i="1" dirty="0"/>
              <a:t>192.67</a:t>
            </a:r>
            <a:r>
              <a:rPr lang="en-US" sz="1600" dirty="0"/>
              <a:t> while the confidence level (90%) is </a:t>
            </a:r>
            <a:r>
              <a:rPr lang="en-US" sz="1600" i="1" dirty="0"/>
              <a:t>8.64</a:t>
            </a:r>
            <a:endParaRPr lang="en-US" sz="1600" dirty="0"/>
          </a:p>
          <a:p>
            <a:pPr lvl="1"/>
            <a:r>
              <a:rPr lang="en-US" sz="1600" dirty="0"/>
              <a:t>from </a:t>
            </a:r>
            <a:r>
              <a:rPr lang="en-US" sz="1600" i="1" dirty="0"/>
              <a:t>192.67 - 8.64</a:t>
            </a:r>
            <a:r>
              <a:rPr lang="en-US" sz="1600" dirty="0"/>
              <a:t> to </a:t>
            </a:r>
            <a:r>
              <a:rPr lang="en-US" sz="1600" i="1" dirty="0"/>
              <a:t>192.67 + 8.64</a:t>
            </a:r>
            <a:endParaRPr lang="en-US" sz="1600" dirty="0"/>
          </a:p>
          <a:p>
            <a:pPr lvl="1"/>
            <a:r>
              <a:rPr lang="en-US" sz="1600" b="1" dirty="0"/>
              <a:t>from 184.03 to </a:t>
            </a:r>
            <a:r>
              <a:rPr lang="en-US" sz="1600" b="1" dirty="0" smtClean="0"/>
              <a:t>201.31</a:t>
            </a:r>
            <a:endParaRPr lang="en-US" sz="1600" dirty="0"/>
          </a:p>
          <a:p>
            <a:r>
              <a:rPr lang="en-US" sz="1600" dirty="0"/>
              <a:t>Thus, since the sample size is large (certainly larger than 30) the intervals computed manually and with Excel are virtually identical. For the picky reader, note that Excel's interval is slightly larger, so it's slightly more conservative than the manual computation, but the difference in this case is </a:t>
            </a:r>
            <a:r>
              <a:rPr lang="en-US" sz="1600" dirty="0" smtClean="0"/>
              <a:t>negligible.</a:t>
            </a:r>
            <a:endParaRPr lang="en-US" sz="1600" dirty="0"/>
          </a:p>
          <a:p>
            <a:r>
              <a:rPr lang="en-US" sz="1600" dirty="0" smtClean="0"/>
              <a:t>Similarly</a:t>
            </a:r>
            <a:r>
              <a:rPr lang="en-US" sz="1600" dirty="0"/>
              <a:t>, according to Excel the average weight in pounds of </a:t>
            </a:r>
            <a:r>
              <a:rPr lang="en-US" sz="1600" i="1" dirty="0"/>
              <a:t>all</a:t>
            </a:r>
            <a:r>
              <a:rPr lang="en-US" sz="1600" dirty="0"/>
              <a:t> cars is </a:t>
            </a:r>
            <a:r>
              <a:rPr lang="en-US" sz="1600" i="1" dirty="0"/>
              <a:t>2969.5161 - 69.5328</a:t>
            </a:r>
            <a:r>
              <a:rPr lang="en-US" sz="1600" dirty="0"/>
              <a:t> and </a:t>
            </a:r>
            <a:r>
              <a:rPr lang="en-US" sz="1600" i="1" dirty="0"/>
              <a:t>2969.5161 + 69.5328</a:t>
            </a:r>
            <a:r>
              <a:rPr lang="en-US" sz="1600" dirty="0"/>
              <a:t>, and we are 90% certain that we are correct.</a:t>
            </a:r>
            <a:br>
              <a:rPr lang="en-US" sz="1600" dirty="0"/>
            </a:br>
            <a:r>
              <a:rPr lang="en-US" sz="1600" dirty="0"/>
              <a:t/>
            </a:r>
            <a:br>
              <a:rPr lang="en-US" sz="1600" dirty="0"/>
            </a:br>
            <a:endParaRPr lang="en-US" sz="2000" dirty="0"/>
          </a:p>
          <a:p>
            <a:endParaRPr lang="en-US" sz="1600" dirty="0"/>
          </a:p>
        </p:txBody>
      </p:sp>
    </p:spTree>
    <p:extLst>
      <p:ext uri="{BB962C8B-B14F-4D97-AF65-F5344CB8AC3E}">
        <p14:creationId xmlns:p14="http://schemas.microsoft.com/office/powerpoint/2010/main" xmlns="" val="1171243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r>
              <a:rPr lang="en-US" dirty="0"/>
              <a:t>To recap: Instead of providing a point estimate for an unknown population mean (which would almost certainly be incorrect) we provide an interval instead, called </a:t>
            </a:r>
            <a:r>
              <a:rPr lang="en-US" i="1" dirty="0"/>
              <a:t>confidence interval.</a:t>
            </a:r>
            <a:r>
              <a:rPr lang="en-US" dirty="0"/>
              <a:t> Three particular confidence intervals are most common: a 90%, a 95%, or a 99% confidence interval. That means that:</a:t>
            </a:r>
          </a:p>
          <a:p>
            <a:pPr lvl="1"/>
            <a:r>
              <a:rPr lang="en-US" dirty="0"/>
              <a:t>if the interval was computed according to a 90% confidence level, then the true population mean is between the two computed numbers with 90% certainty, and the probability that the true population mean is </a:t>
            </a:r>
            <a:r>
              <a:rPr lang="en-US" i="1" dirty="0"/>
              <a:t>not </a:t>
            </a:r>
            <a:r>
              <a:rPr lang="en-US" dirty="0"/>
              <a:t>inside that interval is less than 10%</a:t>
            </a:r>
          </a:p>
          <a:p>
            <a:pPr lvl="1"/>
            <a:r>
              <a:rPr lang="en-US" dirty="0"/>
              <a:t>if the interval was computed according to a 95% confidence level, then the true population mean is between the two computed numbers with 95% certainty, and the probability that the true population mean is </a:t>
            </a:r>
            <a:r>
              <a:rPr lang="en-US" i="1" dirty="0"/>
              <a:t>not </a:t>
            </a:r>
            <a:r>
              <a:rPr lang="en-US" dirty="0"/>
              <a:t>inside that interval is less than 5%</a:t>
            </a:r>
          </a:p>
          <a:p>
            <a:pPr lvl="1"/>
            <a:r>
              <a:rPr lang="en-US" dirty="0"/>
              <a:t>if the interval was computed according to a 99% confidence level, then the true population mean is between the two computed numbers with 99% certainty, and the probability that the true population mean is </a:t>
            </a:r>
            <a:r>
              <a:rPr lang="en-US" i="1" dirty="0"/>
              <a:t>not </a:t>
            </a:r>
            <a:r>
              <a:rPr lang="en-US" dirty="0"/>
              <a:t>inside that interval is less than 1%</a:t>
            </a:r>
          </a:p>
          <a:p>
            <a:endParaRPr lang="en-US" dirty="0"/>
          </a:p>
        </p:txBody>
      </p:sp>
    </p:spTree>
    <p:extLst>
      <p:ext uri="{BB962C8B-B14F-4D97-AF65-F5344CB8AC3E}">
        <p14:creationId xmlns:p14="http://schemas.microsoft.com/office/powerpoint/2010/main" xmlns="" val="4137761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fontScale="77500" lnSpcReduction="20000"/>
          </a:bodyPr>
          <a:lstStyle/>
          <a:p>
            <a:pPr marL="0" indent="0">
              <a:buNone/>
            </a:pPr>
            <a:r>
              <a:rPr lang="en-US" sz="3100" b="1" i="1" dirty="0">
                <a:solidFill>
                  <a:srgbClr val="C00000"/>
                </a:solidFill>
                <a:latin typeface="+mj-lt"/>
              </a:rPr>
              <a:t>Example:</a:t>
            </a:r>
            <a:r>
              <a:rPr lang="en-US" sz="3100" i="1" dirty="0">
                <a:solidFill>
                  <a:srgbClr val="C00000"/>
                </a:solidFill>
                <a:latin typeface="+mj-lt"/>
              </a:rPr>
              <a:t> </a:t>
            </a:r>
            <a:r>
              <a:rPr lang="en-US" i="1" dirty="0"/>
              <a:t>Suppose we compute, for the same sample data, both a 90% and a 99% confidence interval. Which one is larger </a:t>
            </a:r>
            <a:r>
              <a:rPr lang="en-US" i="1" dirty="0" smtClean="0"/>
              <a:t>?</a:t>
            </a:r>
          </a:p>
          <a:p>
            <a:pPr marL="0" indent="0">
              <a:buNone/>
            </a:pPr>
            <a:endParaRPr lang="en-US" dirty="0"/>
          </a:p>
          <a:p>
            <a:r>
              <a:rPr lang="en-US" dirty="0"/>
              <a:t>To answer this question, let's compute both a 90% and a 99% confidence interval for the "Horse Power" in the above data set about cars, using Excel. The procedure of computing the numbers is similar to the above; here are the answers:</a:t>
            </a:r>
          </a:p>
          <a:p>
            <a:pPr lvl="1"/>
            <a:r>
              <a:rPr lang="en-US" sz="2600" dirty="0"/>
              <a:t>the sample mean for the "Horse Power" is 104.8325</a:t>
            </a:r>
          </a:p>
          <a:p>
            <a:pPr lvl="1"/>
            <a:r>
              <a:rPr lang="en-US" sz="2600" dirty="0"/>
              <a:t>the 90% confidence level results in 3.1755, so that the 90% confidence interval goes from 104.8325 - 3.1755 to 104.8325 + 3.1755, or from 101.657 to 108.008</a:t>
            </a:r>
          </a:p>
          <a:p>
            <a:pPr lvl="1"/>
            <a:r>
              <a:rPr lang="en-US" sz="2600" dirty="0"/>
              <a:t>the 99% confidence level results in 4.9851, so that the 99% confidence interval goes from 104.8325 - 4.9851 to 104.8325 + 4.9851, or from 99.84735 to 109.8176</a:t>
            </a:r>
          </a:p>
          <a:p>
            <a:r>
              <a:rPr lang="en-US" dirty="0"/>
              <a:t>That means, in general, that a 99% confidence interval is </a:t>
            </a:r>
            <a:r>
              <a:rPr lang="en-US" i="1" dirty="0"/>
              <a:t>larger</a:t>
            </a:r>
            <a:r>
              <a:rPr lang="en-US" dirty="0"/>
              <a:t> than a 90% confidence interval. That actually makes sense: if we want to be </a:t>
            </a:r>
            <a:r>
              <a:rPr lang="en-US" i="1" dirty="0"/>
              <a:t>more sure</a:t>
            </a:r>
            <a:r>
              <a:rPr lang="en-US" dirty="0"/>
              <a:t> that we have captured the true (unknown) population mean correctly, we need to make our interval </a:t>
            </a:r>
            <a:r>
              <a:rPr lang="en-US" i="1" dirty="0"/>
              <a:t>larger</a:t>
            </a:r>
            <a:r>
              <a:rPr lang="en-US" dirty="0"/>
              <a:t>. Hence, a 99% confidence interval must include </a:t>
            </a:r>
            <a:r>
              <a:rPr lang="en-US" i="1" dirty="0"/>
              <a:t>more</a:t>
            </a:r>
            <a:r>
              <a:rPr lang="en-US" dirty="0"/>
              <a:t> numbers than a 90% confidence interval; it is therefore </a:t>
            </a:r>
            <a:r>
              <a:rPr lang="en-US" i="1" dirty="0"/>
              <a:t>wider</a:t>
            </a:r>
            <a:r>
              <a:rPr lang="en-US" dirty="0"/>
              <a:t> than a 90% interval</a:t>
            </a:r>
            <a:r>
              <a:rPr lang="en-US" dirty="0" smtClean="0"/>
              <a:t>.</a:t>
            </a:r>
            <a:endParaRPr lang="en-US" dirty="0"/>
          </a:p>
          <a:p>
            <a:endParaRPr lang="en-US" dirty="0"/>
          </a:p>
        </p:txBody>
      </p:sp>
    </p:spTree>
    <p:extLst>
      <p:ext uri="{BB962C8B-B14F-4D97-AF65-F5344CB8AC3E}">
        <p14:creationId xmlns:p14="http://schemas.microsoft.com/office/powerpoint/2010/main" xmlns="" val="1957841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480060" lvl="2" indent="0">
              <a:buNone/>
            </a:pPr>
            <a:r>
              <a:rPr lang="en-US" b="1" dirty="0"/>
              <a:t>Sample exercises:</a:t>
            </a:r>
            <a:r>
              <a:rPr lang="en-US" dirty="0"/>
              <a:t> to see if you can compute probabilities by counting, find (a) the probability of obtaining at least one tail when tossing one coin twice, (c) the probability of getting a </a:t>
            </a:r>
            <a:r>
              <a:rPr lang="en-US" i="1" dirty="0"/>
              <a:t>Queen</a:t>
            </a:r>
            <a:r>
              <a:rPr lang="en-US" dirty="0"/>
              <a:t> when randomly drawing one card from a standard deck of 52 cards, and (c) the probability of the sum being at most 10 when throwing two dice.</a:t>
            </a:r>
          </a:p>
          <a:p>
            <a:r>
              <a:rPr lang="en-US" sz="2000" dirty="0"/>
              <a:t>In more real-life experiments it may be too time consuming, or simply not possible, to list all possible outcomes to count out the ones we are interested in, but we can instead use a frequency histogram to come up with approximate probabilities. For example, suppose that a (hypothetical) frequency distribution for the age of people in a survey is as follows:</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6535029"/>
              </p:ext>
            </p:extLst>
          </p:nvPr>
        </p:nvGraphicFramePr>
        <p:xfrm>
          <a:off x="2286000" y="4572000"/>
          <a:ext cx="4572000" cy="1847850"/>
        </p:xfrm>
        <a:graphic>
          <a:graphicData uri="http://schemas.openxmlformats.org/drawingml/2006/table">
            <a:tbl>
              <a:tblPr firstRow="1" firstCol="1" bandRow="1"/>
              <a:tblGrid>
                <a:gridCol w="2286000"/>
                <a:gridCol w="2286000"/>
              </a:tblGrid>
              <a:tr h="0">
                <a:tc>
                  <a:txBody>
                    <a:bodyPr/>
                    <a:lstStyle/>
                    <a:p>
                      <a:pPr marL="0" marR="0">
                        <a:lnSpc>
                          <a:spcPct val="115000"/>
                        </a:lnSpc>
                        <a:spcBef>
                          <a:spcPts val="0"/>
                        </a:spcBef>
                        <a:spcAft>
                          <a:spcPts val="0"/>
                        </a:spcAft>
                      </a:pPr>
                      <a:r>
                        <a:rPr lang="en-US" sz="2000" b="1">
                          <a:effectLst/>
                          <a:latin typeface="Times New Roman"/>
                          <a:ea typeface="Times New Roman"/>
                          <a:cs typeface="Times New Roman"/>
                        </a:rPr>
                        <a:t>Category</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effectLst/>
                          <a:latin typeface="Times New Roman"/>
                          <a:ea typeface="Times New Roman"/>
                          <a:cs typeface="Times New Roman"/>
                        </a:rPr>
                        <a:t>Probability</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a:effectLst/>
                          <a:latin typeface="Times New Roman"/>
                          <a:ea typeface="Times New Roman"/>
                          <a:cs typeface="Times New Roman"/>
                        </a:rPr>
                        <a:t>0 – 18</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Times New Roman"/>
                          <a:ea typeface="Times New Roman"/>
                          <a:cs typeface="Times New Roman"/>
                        </a:rPr>
                        <a:t>0.15</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a:effectLst/>
                          <a:latin typeface="Times New Roman"/>
                          <a:ea typeface="Times New Roman"/>
                          <a:cs typeface="Times New Roman"/>
                        </a:rPr>
                        <a:t>19-40</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Times New Roman"/>
                          <a:ea typeface="Times New Roman"/>
                          <a:cs typeface="Times New Roman"/>
                        </a:rPr>
                        <a:t>0.25</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a:effectLst/>
                          <a:latin typeface="Times New Roman"/>
                          <a:ea typeface="Times New Roman"/>
                          <a:cs typeface="Times New Roman"/>
                        </a:rPr>
                        <a:t>41-65</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a:effectLst/>
                          <a:latin typeface="Times New Roman"/>
                          <a:ea typeface="Times New Roman"/>
                          <a:cs typeface="Times New Roman"/>
                        </a:rPr>
                        <a:t>65 and older</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a:ea typeface="Times New Roman"/>
                          <a:cs typeface="Times New Roman"/>
                        </a:rPr>
                        <a:t>0.3</a:t>
                      </a:r>
                      <a:endParaRPr lang="en-US" sz="18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6289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a:t>Here we simply used decimal numbers instead of percentages, i.e. the entry in the first row means that 15% of the people in the survey were between 0 and 18 years old.</a:t>
            </a:r>
          </a:p>
          <a:p>
            <a:r>
              <a:rPr lang="en-US" dirty="0"/>
              <a:t>One number is missing in the table above – what is that number?</a:t>
            </a:r>
          </a:p>
          <a:p>
            <a:pPr lvl="1"/>
            <a:r>
              <a:rPr lang="en-US" dirty="0"/>
              <a:t>We know that probabilities have to add up to 1.0, so the missing number is 1.0 - (0.15 + 0.25 + 0.3) = 0.3. This works if </a:t>
            </a:r>
            <a:r>
              <a:rPr lang="en-US" i="1" dirty="0"/>
              <a:t>one</a:t>
            </a:r>
            <a:r>
              <a:rPr lang="en-US" dirty="0"/>
              <a:t> number is missing, but as soon as two numbers were missing this trick would no longer work.</a:t>
            </a:r>
          </a:p>
          <a:p>
            <a:r>
              <a:rPr lang="en-US" dirty="0"/>
              <a:t>What is the chance that a randomly selected person is 40 years or younger?</a:t>
            </a:r>
          </a:p>
          <a:p>
            <a:pPr lvl="1"/>
            <a:r>
              <a:rPr lang="en-US" dirty="0"/>
              <a:t>The event of being 40 years or younger means that a person is either in the 0 to 18 category, with probability 0.15, or in the 19 to 40 category, with probability 0.25. Therefore, the total probability or a person being younger than 40 is 0.15 + 0.25 = 0.40, or equivalently 40%.</a:t>
            </a:r>
          </a:p>
          <a:p>
            <a:endParaRPr lang="en-US" dirty="0"/>
          </a:p>
        </p:txBody>
      </p:sp>
    </p:spTree>
    <p:extLst>
      <p:ext uri="{BB962C8B-B14F-4D97-AF65-F5344CB8AC3E}">
        <p14:creationId xmlns:p14="http://schemas.microsoft.com/office/powerpoint/2010/main" xmlns="" val="426227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6019800"/>
          </a:xfrm>
        </p:spPr>
        <p:txBody>
          <a:bodyPr>
            <a:normAutofit fontScale="92500" lnSpcReduction="20000"/>
          </a:bodyPr>
          <a:lstStyle/>
          <a:p>
            <a:pPr marL="0" indent="0">
              <a:buNone/>
            </a:pPr>
            <a:r>
              <a:rPr lang="en-US" b="1" i="1" dirty="0">
                <a:solidFill>
                  <a:srgbClr val="C00000"/>
                </a:solidFill>
                <a:latin typeface="+mj-lt"/>
              </a:rPr>
              <a:t>Example:</a:t>
            </a:r>
            <a:r>
              <a:rPr lang="en-US" sz="2000" b="1" i="1" dirty="0"/>
              <a:t> </a:t>
            </a:r>
            <a:r>
              <a:rPr lang="en-US" sz="2000" i="1" dirty="0"/>
              <a:t>In section 5.2 we discussed </a:t>
            </a:r>
            <a:r>
              <a:rPr lang="en-US" sz="2000" i="1" u="sng" dirty="0">
                <a:hlinkClick r:id="rId2"/>
              </a:rPr>
              <a:t>a survey that asked 474 randomly selected people for their income level</a:t>
            </a:r>
            <a:r>
              <a:rPr lang="en-US" sz="2000" i="1" dirty="0"/>
              <a:t>. If we were to meet one of these employees at random, what is the probability that this person has an annual income between $30,000 and $40,000?</a:t>
            </a:r>
            <a:endParaRPr lang="en-US" sz="2000" dirty="0"/>
          </a:p>
          <a:p>
            <a:r>
              <a:rPr lang="en-US" sz="2000" dirty="0"/>
              <a:t>If we followed the above example of coins and dice, we could simply count how many employees of the 474 participants earn between $30K and $40K. That number, out of 474, would be our desired probability. However, in section 5.2 we have already created frequency charts using percentages, and that chart can directly give us the answer. In our case, recall that the chart we created was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a:p>
          <a:p>
            <a:endParaRPr lang="en-US" sz="2000" dirty="0" smtClean="0"/>
          </a:p>
          <a:p>
            <a:r>
              <a:rPr lang="en-US" sz="2000" dirty="0"/>
              <a:t>From the chart we see that 22.57% of the people questioned earn between $30K and $40K, thus</a:t>
            </a:r>
          </a:p>
          <a:p>
            <a:pPr marL="0" indent="0" algn="ctr">
              <a:buNone/>
            </a:pPr>
            <a:r>
              <a:rPr lang="en-US" sz="2000" b="1" i="1" dirty="0"/>
              <a:t>P(annual salary between $30K and $40K) = 0.2557</a:t>
            </a:r>
            <a:endParaRPr lang="en-US" sz="2000" b="1" dirty="0"/>
          </a:p>
          <a:p>
            <a:pPr marL="0" indent="0">
              <a:buNone/>
            </a:pPr>
            <a:endParaRPr lang="en-US" sz="2000" dirty="0"/>
          </a:p>
          <a:p>
            <a:endParaRPr lang="en-US"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4055" y="3137245"/>
            <a:ext cx="3275889" cy="2080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765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a:t>In addition to a percentage chart it is often helpful to consider probabilities in relation to frequency histograms graphically.</a:t>
            </a:r>
          </a:p>
          <a:p>
            <a:pPr marL="0" indent="0">
              <a:buNone/>
            </a:pPr>
            <a:r>
              <a:rPr lang="en-US" sz="2800" b="1" i="1" dirty="0">
                <a:solidFill>
                  <a:srgbClr val="C00000"/>
                </a:solidFill>
                <a:latin typeface="+mj-lt"/>
              </a:rPr>
              <a:t>Example</a:t>
            </a:r>
            <a:r>
              <a:rPr lang="en-US" sz="2800" i="1" dirty="0">
                <a:solidFill>
                  <a:srgbClr val="C00000"/>
                </a:solidFill>
                <a:latin typeface="+mj-lt"/>
              </a:rPr>
              <a:t>:</a:t>
            </a:r>
            <a:r>
              <a:rPr lang="en-US" i="1" dirty="0"/>
              <a:t> Consider the Excel Data set </a:t>
            </a:r>
            <a:r>
              <a:rPr lang="en-US" i="1" u="sng" dirty="0">
                <a:hlinkClick r:id="rId2"/>
              </a:rPr>
              <a:t>health_female.xls</a:t>
            </a:r>
            <a:r>
              <a:rPr lang="en-US" i="1" dirty="0"/>
              <a:t>, showing a number of variables related to the health records of 40 female patients, randomly selected. Construct a frequency histogram for the height of the 40 patients, including a chart. Then use that histogram to find the following probabilities. For each question, shade the part of the histogram chart that you used to answer the question.</a:t>
            </a:r>
            <a:endParaRPr lang="en-US" dirty="0"/>
          </a:p>
          <a:p>
            <a:pPr lvl="1"/>
            <a:r>
              <a:rPr lang="en-US" sz="2600" i="1" dirty="0"/>
              <a:t>What is the probability, approximately, that a woman is 60 inches or</a:t>
            </a:r>
            <a:endParaRPr lang="en-US" sz="2600" dirty="0"/>
          </a:p>
          <a:p>
            <a:pPr lvl="1"/>
            <a:r>
              <a:rPr lang="en-US" sz="2600" i="1" dirty="0"/>
              <a:t>What is the probability, approximately, that a woman is 65 inches or</a:t>
            </a:r>
            <a:endParaRPr lang="en-US" sz="2600" dirty="0"/>
          </a:p>
          <a:p>
            <a:pPr lvl="1"/>
            <a:r>
              <a:rPr lang="en-US" sz="2600" i="1" dirty="0"/>
              <a:t>What is the probability, approximately, that a woman is between 60 and 65 inches tall?</a:t>
            </a:r>
            <a:endParaRPr lang="en-US" sz="2600" dirty="0"/>
          </a:p>
          <a:p>
            <a:endParaRPr lang="en-US" dirty="0"/>
          </a:p>
        </p:txBody>
      </p:sp>
    </p:spTree>
    <p:extLst>
      <p:ext uri="{BB962C8B-B14F-4D97-AF65-F5344CB8AC3E}">
        <p14:creationId xmlns:p14="http://schemas.microsoft.com/office/powerpoint/2010/main" xmlns="" val="148084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200" dirty="0"/>
              <a:t>We first download the data set, as usual, and construct a frequency histogram (as discussed in section 3.4). We have chosen the specific bin boundaries as show in the picture, and we have modified the histogram table slightly to clarify the bin boundaries. We also computed the relative frequency for each row, defined as the number in that row divided by the total number of observations. The resulting table and chart look as follows:</a:t>
            </a:r>
          </a:p>
          <a:p>
            <a:endParaRPr lang="en-US" sz="2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3581400"/>
            <a:ext cx="675173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0498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319</TotalTime>
  <Words>2444</Words>
  <Application>Microsoft Office PowerPoint</Application>
  <PresentationFormat>On-screen Show (4:3)</PresentationFormat>
  <Paragraphs>331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Origin</vt:lpstr>
      <vt:lpstr>Estimation</vt:lpstr>
      <vt:lpstr>The Normal Distribution and its Relatives</vt:lpstr>
      <vt:lpstr>Slide 3</vt:lpstr>
      <vt:lpstr>Slide 4</vt:lpstr>
      <vt:lpstr>Slide 5</vt:lpstr>
      <vt:lpstr>Slide 6</vt:lpstr>
      <vt:lpstr>Slide 7</vt:lpstr>
      <vt:lpstr>Slide 8</vt:lpstr>
      <vt:lpstr>Slide 9</vt:lpstr>
      <vt:lpstr>Slide 10</vt:lpstr>
      <vt:lpstr>Slide 11</vt:lpstr>
      <vt:lpstr>Slide 12</vt:lpstr>
      <vt:lpstr>The Normal Distribution </vt:lpstr>
      <vt:lpstr>Slide 14</vt:lpstr>
      <vt:lpstr>Slide 15</vt:lpstr>
      <vt:lpstr>Using Normal Distributions to Compute Probabilities with Excel </vt:lpstr>
      <vt:lpstr>Slide 17</vt:lpstr>
      <vt:lpstr>Slide 18</vt:lpstr>
      <vt:lpstr>Slide 19</vt:lpstr>
      <vt:lpstr>Slide 20</vt:lpstr>
      <vt:lpstr>Slide 21</vt:lpstr>
      <vt:lpstr>Slide 22</vt:lpstr>
      <vt:lpstr>Slide 23</vt:lpstr>
      <vt:lpstr>Slide 24</vt:lpstr>
      <vt:lpstr>The Central Limit Theorem</vt:lpstr>
      <vt:lpstr>Slide 26</vt:lpstr>
      <vt:lpstr>Slide 27</vt:lpstr>
      <vt:lpstr>Slide 28</vt:lpstr>
      <vt:lpstr>Slide 29</vt:lpstr>
      <vt:lpstr>Confidence Intervals for Means </vt:lpstr>
      <vt:lpstr>Slide 31</vt:lpstr>
      <vt:lpstr>Slide 32</vt:lpstr>
      <vt:lpstr>Slide 33</vt:lpstr>
      <vt:lpstr>Slide 34</vt:lpstr>
      <vt:lpstr>Slide 35</vt:lpstr>
      <vt:lpstr>Slide 36</vt:lpstr>
      <vt:lpstr>Confidence Interval for Mean (large sample size N &gt; 30) </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Justin Bateh</cp:lastModifiedBy>
  <cp:revision>79</cp:revision>
  <dcterms:created xsi:type="dcterms:W3CDTF">2013-12-28T07:56:45Z</dcterms:created>
  <dcterms:modified xsi:type="dcterms:W3CDTF">2014-01-10T19:46:14Z</dcterms:modified>
</cp:coreProperties>
</file>