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9" r:id="rId26"/>
    <p:sldId id="280" r:id="rId27"/>
    <p:sldId id="281" r:id="rId28"/>
    <p:sldId id="283" r:id="rId29"/>
    <p:sldId id="284" r:id="rId30"/>
    <p:sldId id="285" r:id="rId31"/>
    <p:sldId id="286" r:id="rId32"/>
    <p:sldId id="287" r:id="rId33"/>
    <p:sldId id="288" r:id="rId34"/>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321900"/>
    <a:srgbClr val="008080"/>
    <a:srgbClr val="333300"/>
    <a:srgbClr val="663300"/>
    <a:srgbClr val="142F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434" y="-1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E6F8F-52C3-41B2-B216-25F1AC2C2C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E6F8F-52C3-41B2-B216-25F1AC2C2C9A}"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lvl1pPr marL="457200" indent="-457200" algn="just">
              <a:buClr>
                <a:schemeClr val="accent2">
                  <a:lumMod val="50000"/>
                </a:schemeClr>
              </a:buClr>
              <a:buFont typeface="Wingdings" pitchFamily="2" charset="2"/>
              <a:buChar char="Ø"/>
              <a:defRPr/>
            </a:lvl1pPr>
            <a:lvl2pPr marL="617220" indent="-342900" algn="just">
              <a:buClr>
                <a:schemeClr val="accent2">
                  <a:lumMod val="50000"/>
                </a:schemeClr>
              </a:buClr>
              <a:buFont typeface="Wingdings" pitchFamily="2" charset="2"/>
              <a:buChar char="§"/>
              <a:defRPr>
                <a:solidFill>
                  <a:schemeClr val="tx1"/>
                </a:solidFill>
              </a:defRPr>
            </a:lvl2pPr>
            <a:lvl3pPr marL="937260" indent="-342900" algn="just">
              <a:buClr>
                <a:schemeClr val="accent2">
                  <a:lumMod val="50000"/>
                </a:schemeClr>
              </a:buClr>
              <a:buFont typeface="Arial" pitchFamily="34" charset="0"/>
              <a:buChar char="•"/>
              <a:defRPr>
                <a:solidFill>
                  <a:srgbClr val="321900"/>
                </a:solidFill>
              </a:defRPr>
            </a:lvl3pPr>
            <a:lvl4pPr marL="1097280" indent="-228600" algn="just">
              <a:buClr>
                <a:schemeClr val="accent2">
                  <a:lumMod val="50000"/>
                </a:schemeClr>
              </a:buClr>
              <a:buFont typeface="Arial" pitchFamily="34" charset="0"/>
              <a:buChar char="•"/>
              <a:defRPr>
                <a:solidFill>
                  <a:srgbClr val="321900"/>
                </a:solidFill>
              </a:defRPr>
            </a:lvl4pPr>
            <a:lvl5pPr marL="1371600" indent="-228600" algn="just">
              <a:buClr>
                <a:schemeClr val="accent2">
                  <a:lumMod val="50000"/>
                </a:schemeClr>
              </a:buClr>
              <a:buFont typeface="Arial" pitchFamily="34" charset="0"/>
              <a:buChar char="•"/>
              <a:defRPr>
                <a:solidFill>
                  <a:srgbClr val="3219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 name="Title 2"/>
          <p:cNvSpPr>
            <a:spLocks noGrp="1"/>
          </p:cNvSpPr>
          <p:nvPr>
            <p:ph type="title"/>
          </p:nvPr>
        </p:nvSpPr>
        <p:spPr/>
        <p:txBody>
          <a:bodyPr>
            <a:normAutofit/>
          </a:bodyPr>
          <a:lstStyle>
            <a:lvl1pPr>
              <a:defRPr sz="4000" b="1">
                <a:solidFill>
                  <a:srgbClr val="006666"/>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609600"/>
            <a:ext cx="8229600" cy="5775960"/>
          </a:xfrm>
        </p:spPr>
        <p:txBody>
          <a:bodyPr/>
          <a:lstStyle>
            <a:lvl1pPr marL="457200" indent="-457200" algn="just">
              <a:buClr>
                <a:schemeClr val="accent2">
                  <a:lumMod val="50000"/>
                </a:schemeClr>
              </a:buClr>
              <a:buFont typeface="Wingdings" pitchFamily="2" charset="2"/>
              <a:buChar char="Ø"/>
              <a:defRPr/>
            </a:lvl1pPr>
            <a:lvl2pPr marL="617220" indent="-342900" algn="just">
              <a:buClr>
                <a:schemeClr val="accent2">
                  <a:lumMod val="50000"/>
                </a:schemeClr>
              </a:buClr>
              <a:buFont typeface="Wingdings" pitchFamily="2" charset="2"/>
              <a:buChar char="§"/>
              <a:defRPr>
                <a:solidFill>
                  <a:schemeClr val="tx1"/>
                </a:solidFill>
              </a:defRPr>
            </a:lvl2pPr>
            <a:lvl3pPr marL="937260" indent="-342900" algn="just">
              <a:buClr>
                <a:schemeClr val="accent2">
                  <a:lumMod val="50000"/>
                </a:schemeClr>
              </a:buClr>
              <a:buFont typeface="Arial" pitchFamily="34" charset="0"/>
              <a:buChar char="•"/>
              <a:defRPr>
                <a:solidFill>
                  <a:srgbClr val="321900"/>
                </a:solidFill>
              </a:defRPr>
            </a:lvl3pPr>
            <a:lvl4pPr marL="1097280" indent="-228600" algn="just">
              <a:buClr>
                <a:schemeClr val="accent2">
                  <a:lumMod val="50000"/>
                </a:schemeClr>
              </a:buClr>
              <a:buFont typeface="Arial" pitchFamily="34" charset="0"/>
              <a:buChar char="•"/>
              <a:defRPr>
                <a:solidFill>
                  <a:srgbClr val="321900"/>
                </a:solidFill>
              </a:defRPr>
            </a:lvl4pPr>
            <a:lvl5pPr marL="1371600" indent="-228600" algn="just">
              <a:buClr>
                <a:schemeClr val="accent2">
                  <a:lumMod val="50000"/>
                </a:schemeClr>
              </a:buClr>
              <a:buFont typeface="Arial" pitchFamily="34" charset="0"/>
              <a:buChar char="•"/>
              <a:defRPr>
                <a:solidFill>
                  <a:srgbClr val="3219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xmlns="" val="5922337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D6E6F8F-52C3-41B2-B216-25F1AC2C2C9A}"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55031EE-BE9D-4C1A-8D83-928C98FA9702}" type="datetimeFigureOut">
              <a:rPr lang="en-US" smtClean="0"/>
              <a:pPr/>
              <a:t>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E6F8F-52C3-41B2-B216-25F1AC2C2C9A}"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5031EE-BE9D-4C1A-8D83-928C98FA9702}" type="datetimeFigureOut">
              <a:rPr lang="en-US" smtClean="0"/>
              <a:pPr/>
              <a:t>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E6F8F-52C3-41B2-B216-25F1AC2C2C9A}"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031EE-BE9D-4C1A-8D83-928C98FA9702}" type="datetimeFigureOut">
              <a:rPr lang="en-US" smtClean="0"/>
              <a:pPr/>
              <a:t>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E6F8F-52C3-41B2-B216-25F1AC2C2C9A}"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55031EE-BE9D-4C1A-8D83-928C98FA9702}" type="datetimeFigureOut">
              <a:rPr lang="en-US" smtClean="0"/>
              <a:pPr/>
              <a:t>1/10/2014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D6E6F8F-52C3-41B2-B216-25F1AC2C2C9A}"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par>
    </p:tnLst>
  </p:timing>
  <p:txStyles>
    <p:titleStyle>
      <a:lvl1pPr algn="l" rtl="0" eaLnBrk="1" latinLnBrk="0" hangingPunct="1">
        <a:spcBef>
          <a:spcPct val="0"/>
        </a:spcBef>
        <a:buNone/>
        <a:defRPr kumimoji="0" sz="3600" kern="1200">
          <a:solidFill>
            <a:srgbClr val="333300"/>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rgbClr val="142F86"/>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rgbClr val="142F86"/>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rgbClr val="142F86"/>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rgbClr val="142F86"/>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www.mathcs.org/statistics/course/00-data/employeenumeric-split.xls"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smtClean="0">
                <a:effectLst>
                  <a:outerShdw blurRad="38100" dist="38100" dir="2700000" algn="tl">
                    <a:srgbClr val="000000">
                      <a:alpha val="43137"/>
                    </a:srgbClr>
                  </a:outerShdw>
                </a:effectLst>
              </a:rPr>
              <a:t>Testing</a:t>
            </a:r>
            <a:endParaRPr lang="en-US" sz="4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5105400"/>
            <a:ext cx="6858000" cy="1200150"/>
          </a:xfrm>
        </p:spPr>
        <p:txBody>
          <a:bodyPr/>
          <a:lstStyle/>
          <a:p>
            <a:r>
              <a:rPr lang="en-US" dirty="0" smtClean="0"/>
              <a:t>  By Dr. Justin </a:t>
            </a:r>
            <a:r>
              <a:rPr lang="en-US" dirty="0" err="1" smtClean="0"/>
              <a:t>Bateh</a:t>
            </a:r>
            <a:r>
              <a:rPr lang="en-US" dirty="0" smtClean="0"/>
              <a:t>, Florida State College at Jacksonville &amp;</a:t>
            </a:r>
          </a:p>
          <a:p>
            <a:r>
              <a:rPr lang="en-US" dirty="0" smtClean="0"/>
              <a:t>        Dr. Bert </a:t>
            </a:r>
            <a:r>
              <a:rPr lang="en-US" dirty="0" err="1" smtClean="0"/>
              <a:t>Wachsmuth</a:t>
            </a:r>
            <a:r>
              <a:rPr lang="en-US" dirty="0" smtClean="0"/>
              <a:t>, Seton Hall University</a:t>
            </a:r>
          </a:p>
          <a:p>
            <a:r>
              <a:rPr lang="en-US" dirty="0" smtClean="0"/>
              <a:t> </a:t>
            </a:r>
            <a:endParaRPr lang="en-US" dirty="0"/>
          </a:p>
        </p:txBody>
      </p:sp>
    </p:spTree>
    <p:extLst>
      <p:ext uri="{BB962C8B-B14F-4D97-AF65-F5344CB8AC3E}">
        <p14:creationId xmlns:p14="http://schemas.microsoft.com/office/powerpoint/2010/main" xmlns="" val="43347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a:bodyPr>
          <a:lstStyle/>
          <a:p>
            <a:r>
              <a:rPr lang="en-US" dirty="0"/>
              <a:t>In chapter 7.1 we learned how to use the NORMDIST function to compute probabilities such as the ones we are interested in, but NORMDIST is somewhat difficult to use (we have to enter all these parameters at the right place). To simplify our calculation, we will instead use the new Excel function</a:t>
            </a:r>
          </a:p>
          <a:p>
            <a:pPr marL="914400" lvl="4" indent="0">
              <a:buNone/>
            </a:pPr>
            <a:r>
              <a:rPr lang="en-US" sz="2600" b="1" dirty="0" smtClean="0"/>
              <a:t>NORMSDIST(z</a:t>
            </a:r>
            <a:r>
              <a:rPr lang="en-US" sz="2600" b="1" dirty="0"/>
              <a:t>)</a:t>
            </a:r>
            <a:r>
              <a:rPr lang="en-US" sz="2600" dirty="0"/>
              <a:t>  </a:t>
            </a:r>
            <a:r>
              <a:rPr lang="en-US" sz="2600" i="1" dirty="0"/>
              <a:t>(notice the "S" in the middle of that function name)</a:t>
            </a:r>
            <a:endParaRPr lang="en-US" sz="2600" dirty="0"/>
          </a:p>
          <a:p>
            <a:pPr marL="0" indent="0">
              <a:buNone/>
            </a:pPr>
            <a:r>
              <a:rPr lang="en-US" dirty="0" smtClean="0"/>
              <a:t>which </a:t>
            </a:r>
            <a:r>
              <a:rPr lang="en-US" dirty="0"/>
              <a:t>gives the probability using a </a:t>
            </a:r>
            <a:r>
              <a:rPr lang="en-US" b="1" dirty="0"/>
              <a:t>standard</a:t>
            </a:r>
            <a:r>
              <a:rPr lang="en-US" dirty="0"/>
              <a:t> normal distribution (mean 0, standard deviation 1), instead of the usual NORMDIST(x, m, s, TRUE) function. It is simpler to use because it requires only one input value. Both functions are related as follows:</a:t>
            </a:r>
          </a:p>
          <a:p>
            <a:pPr marL="914400" lvl="4" indent="0">
              <a:buNone/>
            </a:pPr>
            <a:r>
              <a:rPr lang="en-US" sz="2600" dirty="0"/>
              <a:t>NORMSDIST( (x - m) / (s / </a:t>
            </a:r>
            <a:r>
              <a:rPr lang="en-US" sz="2600" dirty="0" err="1"/>
              <a:t>sqrt</a:t>
            </a:r>
            <a:r>
              <a:rPr lang="en-US" sz="2600" dirty="0"/>
              <a:t>(n)) ) = NORMDIST(x, m, s / </a:t>
            </a:r>
            <a:r>
              <a:rPr lang="en-US" sz="2600" dirty="0" err="1"/>
              <a:t>sqrt</a:t>
            </a:r>
            <a:r>
              <a:rPr lang="en-US" sz="2600" dirty="0"/>
              <a:t>(s), TRUE)</a:t>
            </a:r>
          </a:p>
          <a:p>
            <a:pPr lvl="4"/>
            <a:endParaRPr lang="en-US" sz="2200" dirty="0"/>
          </a:p>
        </p:txBody>
      </p:sp>
    </p:spTree>
    <p:extLst>
      <p:ext uri="{BB962C8B-B14F-4D97-AF65-F5344CB8AC3E}">
        <p14:creationId xmlns:p14="http://schemas.microsoft.com/office/powerpoint/2010/main" xmlns="" val="4047741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228600"/>
            <a:ext cx="8229600" cy="6096000"/>
          </a:xfrm>
        </p:spPr>
        <p:txBody>
          <a:bodyPr>
            <a:noAutofit/>
          </a:bodyPr>
          <a:lstStyle/>
          <a:p>
            <a:r>
              <a:rPr lang="en-US" sz="2000" dirty="0"/>
              <a:t>Therefore, to compute probabilities we now proceed in two steps:</a:t>
            </a:r>
          </a:p>
          <a:p>
            <a:pPr lvl="1"/>
            <a:r>
              <a:rPr lang="en-US" sz="1800" b="1" dirty="0"/>
              <a:t>Step 1</a:t>
            </a:r>
            <a:r>
              <a:rPr lang="en-US" sz="1800" dirty="0"/>
              <a:t>: compute the so-called </a:t>
            </a:r>
            <a:r>
              <a:rPr lang="en-US" sz="1800" b="1" dirty="0"/>
              <a:t>z-score</a:t>
            </a:r>
            <a:r>
              <a:rPr lang="en-US" sz="1800" dirty="0"/>
              <a:t> </a:t>
            </a:r>
            <a:r>
              <a:rPr lang="en-US" sz="1800" b="1" dirty="0"/>
              <a:t> z = (x - m) / ( s / </a:t>
            </a:r>
            <a:r>
              <a:rPr lang="en-US" sz="1800" b="1" dirty="0" err="1"/>
              <a:t>sqrt</a:t>
            </a:r>
            <a:r>
              <a:rPr lang="en-US" sz="1800" b="1" dirty="0"/>
              <a:t>(n</a:t>
            </a:r>
            <a:r>
              <a:rPr lang="en-US" sz="1800" b="1" dirty="0" smtClean="0"/>
              <a:t>))</a:t>
            </a:r>
            <a:r>
              <a:rPr lang="en-US" sz="1800" b="1" dirty="0"/>
              <a:t> </a:t>
            </a:r>
            <a:r>
              <a:rPr lang="en-US" sz="1800" dirty="0"/>
              <a:t>  </a:t>
            </a:r>
            <a:r>
              <a:rPr lang="en-US" sz="1800" i="1" dirty="0"/>
              <a:t>(notice the extra set of parenthesis around numerator and denominator)</a:t>
            </a:r>
            <a:endParaRPr lang="en-US" sz="1800" dirty="0"/>
          </a:p>
          <a:p>
            <a:pPr lvl="1"/>
            <a:r>
              <a:rPr lang="en-US" sz="1800" b="1" dirty="0"/>
              <a:t>Step 2</a:t>
            </a:r>
            <a:r>
              <a:rPr lang="en-US" sz="1800" dirty="0"/>
              <a:t>: compute the probability using NORM</a:t>
            </a:r>
            <a:r>
              <a:rPr lang="en-US" sz="1800" b="1" dirty="0"/>
              <a:t>S</a:t>
            </a:r>
            <a:r>
              <a:rPr lang="en-US" sz="1800" dirty="0"/>
              <a:t>DIST(z) instead of NORMDIST(x, m, s/</a:t>
            </a:r>
            <a:r>
              <a:rPr lang="en-US" sz="1800" dirty="0" err="1"/>
              <a:t>sqrt</a:t>
            </a:r>
            <a:r>
              <a:rPr lang="en-US" sz="1800" dirty="0"/>
              <a:t>(n), TRUE)</a:t>
            </a:r>
          </a:p>
          <a:p>
            <a:r>
              <a:rPr lang="en-US" sz="2000" dirty="0"/>
              <a:t>In the above case we have:</a:t>
            </a:r>
          </a:p>
          <a:p>
            <a:pPr lvl="1" algn="l"/>
            <a:r>
              <a:rPr lang="en-US" sz="1800" dirty="0"/>
              <a:t>z = (11.3 - 10) / (5.1 / </a:t>
            </a:r>
            <a:r>
              <a:rPr lang="en-US" sz="1800" dirty="0" err="1"/>
              <a:t>sqrt</a:t>
            </a:r>
            <a:r>
              <a:rPr lang="en-US" sz="1800" dirty="0"/>
              <a:t>(62)) = 1.71, or in Excel, use: </a:t>
            </a:r>
            <a:br>
              <a:rPr lang="en-US" sz="1800" dirty="0"/>
            </a:br>
            <a:r>
              <a:rPr lang="en-US" sz="1800" dirty="0"/>
              <a:t>   = (11.3 - 10) / (5.1 / </a:t>
            </a:r>
            <a:r>
              <a:rPr lang="en-US" sz="1800" dirty="0" err="1"/>
              <a:t>sqrt</a:t>
            </a:r>
            <a:r>
              <a:rPr lang="en-US" sz="1800" dirty="0"/>
              <a:t>(62))</a:t>
            </a:r>
          </a:p>
          <a:p>
            <a:pPr lvl="1" algn="l"/>
            <a:r>
              <a:rPr lang="en-US" sz="1800" dirty="0"/>
              <a:t>p = 2 * (1 - NORMSDIST(2.01)) = 0.44, or in Excel use:</a:t>
            </a:r>
            <a:br>
              <a:rPr lang="en-US" sz="1800" dirty="0"/>
            </a:br>
            <a:r>
              <a:rPr lang="en-US" sz="1800" dirty="0"/>
              <a:t>  = 2 * (1 - NORMSDIST(2.01)</a:t>
            </a:r>
          </a:p>
          <a:p>
            <a:r>
              <a:rPr lang="en-US" sz="2000" dirty="0"/>
              <a:t>In other words, instead of entering the original mean, standard deviation, and sample size into the NORMDIST function </a:t>
            </a:r>
            <a:r>
              <a:rPr lang="en-US" sz="2000" dirty="0" err="1"/>
              <a:t>we</a:t>
            </a:r>
            <a:r>
              <a:rPr lang="en-US" sz="2000" b="1" dirty="0" err="1"/>
              <a:t>first</a:t>
            </a:r>
            <a:r>
              <a:rPr lang="en-US" sz="2000" dirty="0"/>
              <a:t> compute a</a:t>
            </a:r>
            <a:r>
              <a:rPr lang="en-US" sz="2000" b="1" dirty="0"/>
              <a:t> z-score</a:t>
            </a:r>
            <a:r>
              <a:rPr lang="en-US" sz="2000" dirty="0"/>
              <a:t>, and </a:t>
            </a:r>
            <a:r>
              <a:rPr lang="en-US" sz="2000" b="1" dirty="0"/>
              <a:t>then</a:t>
            </a:r>
            <a:r>
              <a:rPr lang="en-US" sz="2000" dirty="0"/>
              <a:t> we use the NORM</a:t>
            </a:r>
            <a:r>
              <a:rPr lang="en-US" sz="2000" b="1" dirty="0"/>
              <a:t>S</a:t>
            </a:r>
            <a:r>
              <a:rPr lang="en-US" sz="2000" dirty="0"/>
              <a:t>DIST function to compute a probability.</a:t>
            </a:r>
          </a:p>
          <a:p>
            <a:r>
              <a:rPr lang="en-US" sz="2000" dirty="0"/>
              <a:t>Now we are ready to summarize our example into a procedure for testing for a sample mean as follows. The good news is that even if the above derivation seems complicated and perhaps confusing, the procedure we will now summarize is relatively simple and straight-forward. It works fine even if you did not understand the above calculations, as the subsequent examples will illustrate.</a:t>
            </a:r>
          </a:p>
          <a:p>
            <a:endParaRPr lang="en-US" sz="2000" dirty="0"/>
          </a:p>
        </p:txBody>
      </p:sp>
    </p:spTree>
    <p:extLst>
      <p:ext uri="{BB962C8B-B14F-4D97-AF65-F5344CB8AC3E}">
        <p14:creationId xmlns:p14="http://schemas.microsoft.com/office/powerpoint/2010/main" xmlns="" val="1085001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371600"/>
            <a:ext cx="8229600" cy="5105400"/>
          </a:xfrm>
        </p:spPr>
        <p:txBody>
          <a:bodyPr>
            <a:normAutofit fontScale="70000" lnSpcReduction="20000"/>
          </a:bodyPr>
          <a:lstStyle/>
          <a:p>
            <a:r>
              <a:rPr lang="en-US" dirty="0"/>
              <a:t>Fix an error level you are comfortable with (something like 10%, 5%, or 1% is most common). Denote that "comfortable error level" by the letter "A" If no prescribed comfort level A is given, use 0.05 as a default value. Then setup the test as follows:</a:t>
            </a:r>
          </a:p>
          <a:p>
            <a:pPr lvl="1"/>
            <a:r>
              <a:rPr lang="en-US" sz="2600" b="1" dirty="0"/>
              <a:t>Null Hypothesis H</a:t>
            </a:r>
            <a:r>
              <a:rPr lang="en-US" sz="2600" b="1" baseline="-25000" dirty="0"/>
              <a:t>0</a:t>
            </a:r>
            <a:r>
              <a:rPr lang="en-US" sz="2600" b="1" dirty="0"/>
              <a:t>:</a:t>
            </a:r>
            <a:endParaRPr lang="en-US" sz="2600" dirty="0"/>
          </a:p>
          <a:p>
            <a:pPr marL="274320" lvl="1" indent="0">
              <a:buNone/>
            </a:pPr>
            <a:r>
              <a:rPr lang="en-US" sz="2600" dirty="0" smtClean="0"/>
              <a:t>	mean </a:t>
            </a:r>
            <a:r>
              <a:rPr lang="en-US" sz="2600" dirty="0"/>
              <a:t>= M, i.e. The mean is a known number M</a:t>
            </a:r>
          </a:p>
          <a:p>
            <a:pPr lvl="1"/>
            <a:r>
              <a:rPr lang="en-US" sz="2600" b="1" dirty="0"/>
              <a:t>Alternative Hypothesis H</a:t>
            </a:r>
            <a:r>
              <a:rPr lang="en-US" sz="2600" b="1" baseline="-25000" dirty="0"/>
              <a:t>a</a:t>
            </a:r>
            <a:r>
              <a:rPr lang="en-US" sz="2600" b="1" dirty="0"/>
              <a:t>:</a:t>
            </a:r>
            <a:endParaRPr lang="en-US" sz="2600" dirty="0"/>
          </a:p>
          <a:p>
            <a:pPr marL="274320" lvl="1" indent="0">
              <a:buNone/>
            </a:pPr>
            <a:r>
              <a:rPr lang="en-US" sz="2600" dirty="0" smtClean="0"/>
              <a:t>	mean </a:t>
            </a:r>
            <a:r>
              <a:rPr lang="en-US" sz="2600" dirty="0"/>
              <a:t>≠ M, i.e. mean is different from M (</a:t>
            </a:r>
            <a:r>
              <a:rPr lang="en-US" sz="2600" i="1" dirty="0"/>
              <a:t>2-tail test)</a:t>
            </a:r>
            <a:endParaRPr lang="en-US" sz="2600" dirty="0"/>
          </a:p>
          <a:p>
            <a:pPr lvl="1"/>
            <a:r>
              <a:rPr lang="en-US" sz="2600" b="1" dirty="0"/>
              <a:t>Test </a:t>
            </a:r>
            <a:r>
              <a:rPr lang="en-US" sz="2600" b="1" dirty="0" smtClean="0"/>
              <a:t>Statistics:</a:t>
            </a:r>
            <a:endParaRPr lang="en-US" sz="2600" dirty="0"/>
          </a:p>
          <a:p>
            <a:pPr marL="594360" lvl="2" indent="0">
              <a:buNone/>
            </a:pPr>
            <a:r>
              <a:rPr lang="en-US" sz="2600" dirty="0" smtClean="0">
                <a:solidFill>
                  <a:schemeClr val="tx1"/>
                </a:solidFill>
              </a:rPr>
              <a:t>Select </a:t>
            </a:r>
            <a:r>
              <a:rPr lang="en-US" sz="2600" dirty="0">
                <a:solidFill>
                  <a:schemeClr val="tx1"/>
                </a:solidFill>
              </a:rPr>
              <a:t>a random sample of size N, compute its sample mean X and the standard deviation S. Then compute the corresponding z-score as follows:</a:t>
            </a:r>
          </a:p>
          <a:p>
            <a:pPr marL="274320" lvl="1" indent="0">
              <a:buNone/>
            </a:pPr>
            <a:r>
              <a:rPr lang="en-US" sz="2600" dirty="0" smtClean="0"/>
              <a:t>	Z </a:t>
            </a:r>
            <a:r>
              <a:rPr lang="en-US" sz="2600" dirty="0"/>
              <a:t>= (X - M) / ( S / </a:t>
            </a:r>
            <a:r>
              <a:rPr lang="en-US" sz="2600" dirty="0" err="1"/>
              <a:t>sqrt</a:t>
            </a:r>
            <a:r>
              <a:rPr lang="en-US" sz="2600" dirty="0"/>
              <a:t>(N) )</a:t>
            </a:r>
          </a:p>
          <a:p>
            <a:pPr lvl="1"/>
            <a:r>
              <a:rPr lang="en-US" sz="2600" b="1" dirty="0"/>
              <a:t>Rejection Region (Conclusion)</a:t>
            </a:r>
            <a:endParaRPr lang="en-US" sz="2600" dirty="0"/>
          </a:p>
          <a:p>
            <a:pPr marL="274320" lvl="1" indent="0">
              <a:buNone/>
            </a:pPr>
            <a:r>
              <a:rPr lang="en-US" sz="2600" dirty="0" smtClean="0"/>
              <a:t>	Compute </a:t>
            </a:r>
            <a:r>
              <a:rPr lang="en-US" sz="2600" dirty="0"/>
              <a:t>p = 2*P(z &gt; |Z|) = 2 * (1 - NORMSDIST(ABS(Z)))</a:t>
            </a:r>
          </a:p>
          <a:p>
            <a:r>
              <a:rPr lang="en-US" dirty="0"/>
              <a:t>If the probability p computed in the above step is less than A (the error level you were comfortable with initially, you </a:t>
            </a:r>
            <a:r>
              <a:rPr lang="en-US" b="1" dirty="0"/>
              <a:t>reject the null hypothesis</a:t>
            </a:r>
            <a:r>
              <a:rPr lang="en-US" dirty="0"/>
              <a:t> H</a:t>
            </a:r>
            <a:r>
              <a:rPr lang="en-US" baseline="-25000" dirty="0"/>
              <a:t>0</a:t>
            </a:r>
            <a:r>
              <a:rPr lang="en-US" dirty="0"/>
              <a:t> and accept the alternative hypothesis. Otherwise you declare your test </a:t>
            </a:r>
            <a:r>
              <a:rPr lang="en-US" b="1" dirty="0"/>
              <a:t>inconclusive</a:t>
            </a:r>
            <a:r>
              <a:rPr lang="en-US" dirty="0"/>
              <a:t>.</a:t>
            </a:r>
          </a:p>
          <a:p>
            <a:endParaRPr lang="en-US" dirty="0"/>
          </a:p>
        </p:txBody>
      </p:sp>
      <p:sp>
        <p:nvSpPr>
          <p:cNvPr id="3" name="Title 2"/>
          <p:cNvSpPr>
            <a:spLocks noGrp="1"/>
          </p:cNvSpPr>
          <p:nvPr>
            <p:ph type="title"/>
          </p:nvPr>
        </p:nvSpPr>
        <p:spPr>
          <a:xfrm>
            <a:off x="457200" y="304800"/>
            <a:ext cx="8229600" cy="990600"/>
          </a:xfrm>
        </p:spPr>
        <p:txBody>
          <a:bodyPr anchor="t">
            <a:noAutofit/>
          </a:bodyPr>
          <a:lstStyle/>
          <a:p>
            <a:r>
              <a:rPr lang="en-US" sz="3200" dirty="0">
                <a:solidFill>
                  <a:srgbClr val="002060"/>
                </a:solidFill>
              </a:rPr>
              <a:t>Statistical Test for the Mean (large sample size N &gt; 30):</a:t>
            </a:r>
            <a:br>
              <a:rPr lang="en-US" sz="3200" dirty="0">
                <a:solidFill>
                  <a:srgbClr val="002060"/>
                </a:solidFill>
              </a:rPr>
            </a:br>
            <a:endParaRPr lang="en-US" sz="3200" dirty="0">
              <a:solidFill>
                <a:srgbClr val="002060"/>
              </a:solidFill>
            </a:endParaRPr>
          </a:p>
        </p:txBody>
      </p:sp>
    </p:spTree>
    <p:extLst>
      <p:ext uri="{BB962C8B-B14F-4D97-AF65-F5344CB8AC3E}">
        <p14:creationId xmlns:p14="http://schemas.microsoft.com/office/powerpoint/2010/main" xmlns="" val="1861512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7500" lnSpcReduction="20000"/>
          </a:bodyPr>
          <a:lstStyle/>
          <a:p>
            <a:pPr lvl="0"/>
            <a:r>
              <a:rPr lang="en-US" dirty="0"/>
              <a:t>The </a:t>
            </a:r>
            <a:r>
              <a:rPr lang="en-US" b="1" dirty="0"/>
              <a:t>null hypothesis</a:t>
            </a:r>
            <a:r>
              <a:rPr lang="en-US" dirty="0"/>
              <a:t>, for this test, is that the population mean </a:t>
            </a:r>
            <a:r>
              <a:rPr lang="en-US" b="1" dirty="0"/>
              <a:t>is always equal to</a:t>
            </a:r>
            <a:r>
              <a:rPr lang="en-US" dirty="0"/>
              <a:t> a particular number. That number is usually thought of as the "default value", or the "status quo", or the "best guess" value. It is usually mentioned somewhere in the problem.</a:t>
            </a:r>
          </a:p>
          <a:p>
            <a:pPr lvl="0"/>
            <a:r>
              <a:rPr lang="en-US" dirty="0"/>
              <a:t>The </a:t>
            </a:r>
            <a:r>
              <a:rPr lang="en-US" b="1" dirty="0"/>
              <a:t>alternative hypothesis</a:t>
            </a:r>
            <a:r>
              <a:rPr lang="en-US" dirty="0"/>
              <a:t> could actually be split into 3 possibilities (mean less than M, mean greater than M, or mean not equal to M). However, for simplicity we will restrict ourselves to the more conservative case where mean is not equal to M. Note that this is called a "2-tailed" test, while "mean &lt; M" or "mean &gt; M" would be called "1-tailed" test - we only consider 2-tailed tests.</a:t>
            </a:r>
          </a:p>
          <a:p>
            <a:pPr lvl="0"/>
            <a:r>
              <a:rPr lang="en-US" dirty="0"/>
              <a:t>After computing the z-score in the third step you use the NORM</a:t>
            </a:r>
            <a:r>
              <a:rPr lang="en-US" b="1" dirty="0"/>
              <a:t>S</a:t>
            </a:r>
            <a:r>
              <a:rPr lang="en-US" dirty="0"/>
              <a:t>DIST function, not the NORMDIST function, to compute your probability in the last step. Note that the ABS function mentioned in the above recipe stands for "absolute value".</a:t>
            </a:r>
          </a:p>
          <a:p>
            <a:pPr lvl="0"/>
            <a:r>
              <a:rPr lang="en-US" dirty="0"/>
              <a:t>Your conclusion is </a:t>
            </a:r>
            <a:r>
              <a:rPr lang="en-US" b="1" dirty="0"/>
              <a:t>always one of two options:</a:t>
            </a:r>
            <a:r>
              <a:rPr lang="en-US" dirty="0"/>
              <a:t> you either </a:t>
            </a:r>
            <a:r>
              <a:rPr lang="en-US" i="1" dirty="0"/>
              <a:t>reject the null hypothesis</a:t>
            </a:r>
            <a:r>
              <a:rPr lang="en-US" dirty="0"/>
              <a:t> or </a:t>
            </a:r>
            <a:r>
              <a:rPr lang="en-US" i="1" dirty="0"/>
              <a:t>declare your test invalid</a:t>
            </a:r>
            <a:r>
              <a:rPr lang="en-US" dirty="0"/>
              <a:t>. </a:t>
            </a:r>
            <a:r>
              <a:rPr lang="en-US" dirty="0" err="1"/>
              <a:t>You</a:t>
            </a:r>
            <a:r>
              <a:rPr lang="en-US" b="1" dirty="0" err="1"/>
              <a:t>never</a:t>
            </a:r>
            <a:r>
              <a:rPr lang="en-US" dirty="0"/>
              <a:t> conclude anything else, such as </a:t>
            </a:r>
            <a:r>
              <a:rPr lang="en-US" i="1" dirty="0"/>
              <a:t>accepting</a:t>
            </a:r>
            <a:r>
              <a:rPr lang="en-US" dirty="0"/>
              <a:t> the null hypothesis. If the comfort level A is not given in a particular problem, use 5%, or A = 0.05.</a:t>
            </a:r>
          </a:p>
          <a:p>
            <a:endParaRPr lang="en-US" dirty="0"/>
          </a:p>
        </p:txBody>
      </p:sp>
      <p:sp>
        <p:nvSpPr>
          <p:cNvPr id="3" name="Title 2"/>
          <p:cNvSpPr>
            <a:spLocks noGrp="1"/>
          </p:cNvSpPr>
          <p:nvPr>
            <p:ph type="title"/>
          </p:nvPr>
        </p:nvSpPr>
        <p:spPr>
          <a:xfrm>
            <a:off x="457200" y="457200"/>
            <a:ext cx="8229600" cy="990600"/>
          </a:xfrm>
        </p:spPr>
        <p:txBody>
          <a:bodyPr anchor="t">
            <a:noAutofit/>
          </a:bodyPr>
          <a:lstStyle/>
          <a:p>
            <a:r>
              <a:rPr lang="en-US" sz="3200" dirty="0">
                <a:solidFill>
                  <a:srgbClr val="002060"/>
                </a:solidFill>
              </a:rPr>
              <a:t>Comments</a:t>
            </a:r>
            <a:br>
              <a:rPr lang="en-US" sz="3200" dirty="0">
                <a:solidFill>
                  <a:srgbClr val="002060"/>
                </a:solidFill>
              </a:rPr>
            </a:br>
            <a:endParaRPr lang="en-US" sz="3200" dirty="0">
              <a:solidFill>
                <a:srgbClr val="002060"/>
              </a:solidFill>
            </a:endParaRPr>
          </a:p>
        </p:txBody>
      </p:sp>
    </p:spTree>
    <p:extLst>
      <p:ext uri="{BB962C8B-B14F-4D97-AF65-F5344CB8AC3E}">
        <p14:creationId xmlns:p14="http://schemas.microsoft.com/office/powerpoint/2010/main" xmlns="" val="3662008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7500" lnSpcReduction="20000"/>
          </a:bodyPr>
          <a:lstStyle/>
          <a:p>
            <a:r>
              <a:rPr lang="en-US" dirty="0"/>
              <a:t>Technically speaking, this particular test works under the following assumptions:</a:t>
            </a:r>
          </a:p>
          <a:p>
            <a:pPr lvl="1"/>
            <a:r>
              <a:rPr lang="en-US" sz="2600" dirty="0"/>
              <a:t>The standard deviations of the sample and the population are the same and are known</a:t>
            </a:r>
          </a:p>
          <a:p>
            <a:pPr lvl="1"/>
            <a:r>
              <a:rPr lang="en-US" sz="2600" dirty="0"/>
              <a:t>The sample size is 30 or more</a:t>
            </a:r>
          </a:p>
          <a:p>
            <a:r>
              <a:rPr lang="en-US" dirty="0"/>
              <a:t>The probability computed in part 3 of our test and used to determine the rejection region gives the </a:t>
            </a:r>
            <a:r>
              <a:rPr lang="en-US" b="1" i="1" dirty="0"/>
              <a:t>Level of Significance</a:t>
            </a:r>
            <a:r>
              <a:rPr lang="en-US" dirty="0"/>
              <a:t> of the test. The smaller it is, the more likely you are to be correct in rejecting the null hypothesis. Recall that there are two types of error that you could commit:</a:t>
            </a:r>
          </a:p>
          <a:p>
            <a:pPr lvl="1"/>
            <a:r>
              <a:rPr lang="en-US" dirty="0"/>
              <a:t>Reject the null hypothesis when in fact it is true (</a:t>
            </a:r>
            <a:r>
              <a:rPr lang="en-US" b="1" dirty="0"/>
              <a:t>Type I - Error</a:t>
            </a:r>
            <a:r>
              <a:rPr lang="en-US" dirty="0"/>
              <a:t>). </a:t>
            </a:r>
            <a:r>
              <a:rPr lang="en-US" i="1" dirty="0"/>
              <a:t>That's exactly the error we are computing in the procedure above as "level of significance".</a:t>
            </a:r>
            <a:endParaRPr lang="en-US" dirty="0"/>
          </a:p>
          <a:p>
            <a:pPr lvl="1"/>
            <a:r>
              <a:rPr lang="en-US" dirty="0"/>
              <a:t>Accept the null hypothesis when in fact it is false (</a:t>
            </a:r>
            <a:r>
              <a:rPr lang="en-US" b="1" dirty="0"/>
              <a:t>Type II - Error</a:t>
            </a:r>
            <a:r>
              <a:rPr lang="en-US" dirty="0"/>
              <a:t>). This type of probability is not covered by our procedure (which is why we </a:t>
            </a:r>
            <a:r>
              <a:rPr lang="en-US" dirty="0" smtClean="0"/>
              <a:t>never </a:t>
            </a:r>
            <a:r>
              <a:rPr lang="en-US" dirty="0"/>
              <a:t>accept the null hypothesis, we rather declare our test inconclusive if necessary</a:t>
            </a:r>
          </a:p>
          <a:p>
            <a:r>
              <a:rPr lang="en-US" dirty="0"/>
              <a:t>Please note that even if we reject a null hypothesis (and hence accept the alternative) it is still possible that the null hypothesis is true after all. However, the probability with which that can happen is p, which is small if we choose this answer (smaller than our pre-determined comfort level A).</a:t>
            </a:r>
          </a:p>
          <a:p>
            <a:endParaRPr lang="en-US" dirty="0"/>
          </a:p>
        </p:txBody>
      </p:sp>
    </p:spTree>
    <p:extLst>
      <p:ext uri="{BB962C8B-B14F-4D97-AF65-F5344CB8AC3E}">
        <p14:creationId xmlns:p14="http://schemas.microsoft.com/office/powerpoint/2010/main" xmlns="" val="1475241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7500" lnSpcReduction="20000"/>
          </a:bodyPr>
          <a:lstStyle/>
          <a:p>
            <a:pPr marL="0" indent="0">
              <a:buNone/>
            </a:pPr>
            <a:r>
              <a:rPr lang="en-US" sz="3600" b="1" i="1" dirty="0">
                <a:solidFill>
                  <a:srgbClr val="C00000"/>
                </a:solidFill>
                <a:latin typeface="+mj-lt"/>
              </a:rPr>
              <a:t>Example 2</a:t>
            </a:r>
            <a:r>
              <a:rPr lang="en-US" sz="3600" i="1" dirty="0">
                <a:solidFill>
                  <a:srgbClr val="C00000"/>
                </a:solidFill>
                <a:latin typeface="+mj-lt"/>
              </a:rPr>
              <a:t>:</a:t>
            </a:r>
            <a:r>
              <a:rPr lang="en-US" i="1" dirty="0"/>
              <a:t> Bottles of ketchup are filled automatically by a machine which must be adjusted periodically to increase or decrease the average content per bottle. Each bottle is supposed to contain 18 oz. It is important to detect an average content significantly above or below 18 </a:t>
            </a:r>
            <a:r>
              <a:rPr lang="en-US" i="1" dirty="0" err="1"/>
              <a:t>oz</a:t>
            </a:r>
            <a:r>
              <a:rPr lang="en-US" i="1" dirty="0"/>
              <a:t> so that the machine can be </a:t>
            </a:r>
            <a:r>
              <a:rPr lang="en-US" i="1" dirty="0" smtClean="0"/>
              <a:t>adjust:; </a:t>
            </a:r>
            <a:r>
              <a:rPr lang="en-US" i="1" dirty="0"/>
              <a:t>too much ketchup per bottle would be unprofitable, while too little would be a poor business practice and open the company up to law suites about invalid labeling</a:t>
            </a:r>
            <a:r>
              <a:rPr lang="en-US" i="1" dirty="0" smtClean="0"/>
              <a:t>.</a:t>
            </a:r>
          </a:p>
          <a:p>
            <a:pPr marL="0" indent="0">
              <a:buNone/>
            </a:pPr>
            <a:endParaRPr lang="en-US" dirty="0"/>
          </a:p>
          <a:p>
            <a:r>
              <a:rPr lang="en-US" dirty="0"/>
              <a:t>We select a random sample of 32 bottles filled by the machine and compute their average weight to be 18.34 with a standard deviation of 0.7334. Should we adjust the machine? Use a comfort level of 5%.</a:t>
            </a:r>
          </a:p>
          <a:p>
            <a:r>
              <a:rPr lang="en-US" dirty="0"/>
              <a:t>We can see right away that the average weight of our sample, being 18.34 </a:t>
            </a:r>
            <a:r>
              <a:rPr lang="en-US" dirty="0" err="1"/>
              <a:t>oz</a:t>
            </a:r>
            <a:r>
              <a:rPr lang="en-US" dirty="0"/>
              <a:t>, is indeed different from what it's supposed to be (18 </a:t>
            </a:r>
            <a:r>
              <a:rPr lang="en-US" dirty="0" err="1"/>
              <a:t>oz</a:t>
            </a:r>
            <a:r>
              <a:rPr lang="en-US" dirty="0"/>
              <a:t>), but the question is whether the difference is </a:t>
            </a:r>
            <a:r>
              <a:rPr lang="en-US" i="1" dirty="0"/>
              <a:t>statistically significant</a:t>
            </a:r>
            <a:r>
              <a:rPr lang="en-US" dirty="0"/>
              <a:t>. In our particular case we want to know whether the machine is "off" and be sure to allow at most a 5% chance of an error in our conclusion. After all, if we did conclude the difference is significant we would have to adjust the Ketchup machine, which is an expensive procedure that we don't want to perform unnecessarily.</a:t>
            </a:r>
          </a:p>
          <a:p>
            <a:endParaRPr lang="en-US" dirty="0"/>
          </a:p>
        </p:txBody>
      </p:sp>
    </p:spTree>
    <p:extLst>
      <p:ext uri="{BB962C8B-B14F-4D97-AF65-F5344CB8AC3E}">
        <p14:creationId xmlns:p14="http://schemas.microsoft.com/office/powerpoint/2010/main" xmlns="" val="1592095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77500" lnSpcReduction="20000"/>
          </a:bodyPr>
          <a:lstStyle/>
          <a:p>
            <a:r>
              <a:rPr lang="en-US" sz="3100" dirty="0"/>
              <a:t>Our statistical test for the mean will provide the answer:</a:t>
            </a:r>
          </a:p>
          <a:p>
            <a:pPr lvl="1"/>
            <a:r>
              <a:rPr lang="en-US" sz="2800" dirty="0"/>
              <a:t>The </a:t>
            </a:r>
            <a:r>
              <a:rPr lang="en-US" sz="2800" b="1" dirty="0"/>
              <a:t>Null Hypothesis</a:t>
            </a:r>
            <a:r>
              <a:rPr lang="en-US" sz="2800" dirty="0"/>
              <a:t> is: the mean is equal to 18, i.e. "everything is fine"</a:t>
            </a:r>
          </a:p>
          <a:p>
            <a:pPr lvl="1"/>
            <a:r>
              <a:rPr lang="en-US" sz="2800" dirty="0"/>
              <a:t>The </a:t>
            </a:r>
            <a:r>
              <a:rPr lang="en-US" sz="2800" b="1" dirty="0"/>
              <a:t>Alternative Hypothesis</a:t>
            </a:r>
            <a:r>
              <a:rPr lang="en-US" sz="2800" dirty="0"/>
              <a:t> is: mean is not equal to 18 (2-tail test), i.e. we should adjust the machine</a:t>
            </a:r>
          </a:p>
          <a:p>
            <a:pPr lvl="1"/>
            <a:r>
              <a:rPr lang="en-US" sz="2800" dirty="0"/>
              <a:t>The </a:t>
            </a:r>
            <a:r>
              <a:rPr lang="en-US" sz="2800" b="1" dirty="0"/>
              <a:t>Test Statistics</a:t>
            </a:r>
            <a:r>
              <a:rPr lang="en-US" sz="2800" dirty="0"/>
              <a:t>: sample mean is 18.34, standard deviation is 0.7334, sample size is 32. Compute the z-score as follows</a:t>
            </a:r>
          </a:p>
          <a:p>
            <a:pPr marL="274320" lvl="1" indent="0" algn="ctr">
              <a:buNone/>
            </a:pPr>
            <a:r>
              <a:rPr lang="en-US" sz="2800" dirty="0"/>
              <a:t>Z = (18.34 - 18) / (0.7334 / </a:t>
            </a:r>
            <a:r>
              <a:rPr lang="en-US" sz="2800" dirty="0" err="1"/>
              <a:t>sqrt</a:t>
            </a:r>
            <a:r>
              <a:rPr lang="en-US" sz="2800" dirty="0"/>
              <a:t>(32)) = 2.622</a:t>
            </a:r>
          </a:p>
          <a:p>
            <a:pPr lvl="1"/>
            <a:r>
              <a:rPr lang="en-US" sz="2800" dirty="0"/>
              <a:t>We use Excel to compute p = 2*(1-NORMSDIST(2.622)) = 0.0087, according to case (c) of our procedure. That probability is smaller than our comfort level A = 0.05 (or 5%) so that we </a:t>
            </a:r>
            <a:r>
              <a:rPr lang="en-US" sz="2800" b="1" dirty="0"/>
              <a:t>reject the null hypothesis</a:t>
            </a:r>
            <a:endParaRPr lang="en-US" sz="2800" dirty="0"/>
          </a:p>
          <a:p>
            <a:r>
              <a:rPr lang="en-US" dirty="0"/>
              <a:t>In other words, we conclude that the difference was statistically significant and that therefore the alternative hypothesis is (likely) true. Therefore, we will adjust the ketchup filling machine. Note that while we feel comfortable rejecting the null hypothesis (and adjusting the machine) the probability that this decision (and our course of action) is incorrect is 0.8%.</a:t>
            </a:r>
          </a:p>
          <a:p>
            <a:endParaRPr lang="en-US" dirty="0"/>
          </a:p>
        </p:txBody>
      </p:sp>
    </p:spTree>
    <p:extLst>
      <p:ext uri="{BB962C8B-B14F-4D97-AF65-F5344CB8AC3E}">
        <p14:creationId xmlns:p14="http://schemas.microsoft.com/office/powerpoint/2010/main" xmlns="" val="3153688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81000" y="152400"/>
            <a:ext cx="8382000" cy="6248400"/>
          </a:xfrm>
        </p:spPr>
        <p:txBody>
          <a:bodyPr>
            <a:noAutofit/>
          </a:bodyPr>
          <a:lstStyle/>
          <a:p>
            <a:pPr marL="0" indent="0">
              <a:buNone/>
            </a:pPr>
            <a:r>
              <a:rPr lang="en-US" sz="2400" b="1" i="1" dirty="0">
                <a:solidFill>
                  <a:srgbClr val="C00000"/>
                </a:solidFill>
                <a:latin typeface="+mj-lt"/>
              </a:rPr>
              <a:t>Example 3</a:t>
            </a:r>
            <a:r>
              <a:rPr lang="en-US" sz="2000" i="1" dirty="0">
                <a:solidFill>
                  <a:srgbClr val="C00000"/>
                </a:solidFill>
                <a:latin typeface="+mj-lt"/>
              </a:rPr>
              <a:t>: </a:t>
            </a:r>
            <a:r>
              <a:rPr lang="en-US" sz="1600" i="1" dirty="0"/>
              <a:t>In a nutrition study, 48 calves were fed "factor X" exclusively for six weeks. The weight gain was recorded for each calf, yielding a sample mean of 22.4 pounds and a standard deviation of 11.5 pounds. Other nutritional supplements are known to cause an average weight gain of about 20 </a:t>
            </a:r>
            <a:r>
              <a:rPr lang="en-US" sz="1600" i="1" dirty="0" err="1" smtClean="0"/>
              <a:t>lbs</a:t>
            </a:r>
            <a:r>
              <a:rPr lang="en-US" sz="1600" i="1" dirty="0" smtClean="0"/>
              <a:t> </a:t>
            </a:r>
            <a:r>
              <a:rPr lang="en-US" sz="1600" i="1" dirty="0"/>
              <a:t>in six weeks. Can we conclude from this evidence that, in general, a six-week diet of "factor X" will yield an average weight gain of 20 pounds or more at the "1% level of significance"? In other words, is "factor X" significantly better than standard supplements?</a:t>
            </a:r>
            <a:endParaRPr lang="en-US" sz="1600" dirty="0"/>
          </a:p>
          <a:p>
            <a:pPr lvl="1"/>
            <a:r>
              <a:rPr lang="en-US" sz="1500" dirty="0"/>
              <a:t>The </a:t>
            </a:r>
            <a:r>
              <a:rPr lang="en-US" sz="1500" b="1" dirty="0"/>
              <a:t>Null Hypothesis</a:t>
            </a:r>
            <a:r>
              <a:rPr lang="en-US" sz="1500" dirty="0"/>
              <a:t> is: the mean is equal to 20, i.e. there is no improvement, everything is as it's always been</a:t>
            </a:r>
          </a:p>
          <a:p>
            <a:pPr lvl="1"/>
            <a:r>
              <a:rPr lang="en-US" sz="1500" dirty="0"/>
              <a:t>The </a:t>
            </a:r>
            <a:r>
              <a:rPr lang="en-US" sz="1500" b="1" dirty="0"/>
              <a:t>Alternative Hypothesis</a:t>
            </a:r>
            <a:r>
              <a:rPr lang="en-US" sz="1500" dirty="0"/>
              <a:t> is: the mean is not equal 20 (we actually want to know whether "factor X" results in higher average weight gains, which would be a 1-tail test but for simplicity we change the alt. hypothesis to check simply for a difference in weight gain)</a:t>
            </a:r>
          </a:p>
          <a:p>
            <a:pPr lvl="1"/>
            <a:r>
              <a:rPr lang="en-US" sz="1500" b="1" dirty="0"/>
              <a:t>Test statistics</a:t>
            </a:r>
            <a:r>
              <a:rPr lang="en-US" sz="1500" dirty="0"/>
              <a:t>: sample mean is 22.4, standard deviation is 11.5, sample size is 48. Compute the z-score</a:t>
            </a:r>
          </a:p>
          <a:p>
            <a:pPr marL="274320" lvl="1" indent="0" algn="ctr">
              <a:buNone/>
            </a:pPr>
            <a:r>
              <a:rPr lang="en-US" sz="1500" dirty="0" smtClean="0"/>
              <a:t>Z</a:t>
            </a:r>
            <a:r>
              <a:rPr lang="en-US" sz="1500" dirty="0"/>
              <a:t>= (22.4 - 20) / (11.5 / </a:t>
            </a:r>
            <a:r>
              <a:rPr lang="en-US" sz="1500" dirty="0" err="1"/>
              <a:t>sqrt</a:t>
            </a:r>
            <a:r>
              <a:rPr lang="en-US" sz="1500" dirty="0"/>
              <a:t>(48) ) = 1.446</a:t>
            </a:r>
          </a:p>
          <a:p>
            <a:pPr lvl="1"/>
            <a:r>
              <a:rPr lang="en-US" sz="1500" dirty="0"/>
              <a:t>We use Excel to compute </a:t>
            </a:r>
            <a:r>
              <a:rPr lang="en-US" sz="1500" b="1" dirty="0"/>
              <a:t>p</a:t>
            </a:r>
            <a:r>
              <a:rPr lang="en-US" sz="1500" dirty="0"/>
              <a:t> = 2*(1 - NORMSDIST(1.446)) = 0.148, or 14.8%. This probability is relatively large: if we rejected the null hypothesis, the probability that we made a mistake is 14.8%. That is larger than our comfort level of 1%, so our conclusion is: the test is inconclusive</a:t>
            </a:r>
          </a:p>
          <a:p>
            <a:r>
              <a:rPr lang="en-US" sz="1600" dirty="0"/>
              <a:t>Our test, being inconclusive, is not really satisfying: all our work was for nothing, we are unwilling to give a definite answer. In particular, while we are not ready to reject the null hypothesis, we are also not accepting it - we simply say there's insufficient evidence. This is similar to a standard trial in front of a judge or jury: some being found not guilty does not necessarily mean he/she is </a:t>
            </a:r>
            <a:r>
              <a:rPr lang="en-US" sz="1600" i="1" dirty="0"/>
              <a:t>really</a:t>
            </a:r>
            <a:r>
              <a:rPr lang="en-US" sz="1600" dirty="0"/>
              <a:t> innocent. It just means there was insufficient evidence for a conviction</a:t>
            </a:r>
            <a:r>
              <a:rPr lang="en-US" sz="1600" dirty="0" smtClean="0"/>
              <a:t>.</a:t>
            </a:r>
            <a:endParaRPr lang="en-US" sz="1600" dirty="0"/>
          </a:p>
          <a:p>
            <a:endParaRPr lang="en-US" sz="1600" dirty="0"/>
          </a:p>
        </p:txBody>
      </p:sp>
    </p:spTree>
    <p:extLst>
      <p:ext uri="{BB962C8B-B14F-4D97-AF65-F5344CB8AC3E}">
        <p14:creationId xmlns:p14="http://schemas.microsoft.com/office/powerpoint/2010/main" xmlns="" val="1828894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marL="0" indent="0">
              <a:buNone/>
            </a:pPr>
            <a:r>
              <a:rPr lang="en-US" b="1" i="1" dirty="0">
                <a:solidFill>
                  <a:srgbClr val="C00000"/>
                </a:solidFill>
                <a:latin typeface="+mj-lt"/>
              </a:rPr>
              <a:t>Example 4:</a:t>
            </a:r>
            <a:r>
              <a:rPr lang="en-US" i="1" dirty="0"/>
              <a:t> A group of secondary education student teachers were given 2 1/2 days of training in interpersonal communication group work. The effect of such a training session on the dogmatic nature of the student teachers was measured y the difference of scores on the "</a:t>
            </a:r>
            <a:r>
              <a:rPr lang="en-US" i="1" dirty="0" err="1"/>
              <a:t>Rokeach</a:t>
            </a:r>
            <a:r>
              <a:rPr lang="en-US" i="1" dirty="0"/>
              <a:t> Dogmatism test given before and after the training session. The difference "post minus pre score" was recorded as follows:</a:t>
            </a:r>
            <a:endParaRPr lang="en-US" dirty="0"/>
          </a:p>
          <a:p>
            <a:pPr marL="0" indent="0">
              <a:buNone/>
            </a:pPr>
            <a:r>
              <a:rPr lang="en-US" dirty="0"/>
              <a:t>-16, -5, 4, 19, -40, -16, -29, 15, -2, 0, 5, -23, -3, 16, -8, 9, -14, -33, -64, -33</a:t>
            </a:r>
          </a:p>
          <a:p>
            <a:r>
              <a:rPr lang="en-US" i="1" dirty="0"/>
              <a:t>Can we conclude from this evidence that the training session makes student teachers less dogmatic (at the 5% level of significance) ?</a:t>
            </a:r>
            <a:endParaRPr lang="en-US" dirty="0"/>
          </a:p>
          <a:p>
            <a:endParaRPr lang="en-US" dirty="0"/>
          </a:p>
        </p:txBody>
      </p:sp>
    </p:spTree>
    <p:extLst>
      <p:ext uri="{BB962C8B-B14F-4D97-AF65-F5344CB8AC3E}">
        <p14:creationId xmlns:p14="http://schemas.microsoft.com/office/powerpoint/2010/main" xmlns="" val="1550793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248400"/>
          </a:xfrm>
        </p:spPr>
        <p:txBody>
          <a:bodyPr>
            <a:noAutofit/>
          </a:bodyPr>
          <a:lstStyle/>
          <a:p>
            <a:r>
              <a:rPr lang="en-US" sz="1600" dirty="0"/>
              <a:t>We can easily compute (using Excel) that the sample mean is -10.9 and the standard deviation is 21.33. The sample size N = 20. Our hypothesis testing procedure is as follows:</a:t>
            </a:r>
          </a:p>
          <a:p>
            <a:pPr lvl="1"/>
            <a:r>
              <a:rPr lang="en-US" sz="1600" b="1" dirty="0"/>
              <a:t>Null Hypothesis</a:t>
            </a:r>
            <a:r>
              <a:rPr lang="en-US" sz="1600" dirty="0"/>
              <a:t>: there is no difference in dogmatism, i.e. mean = 0</a:t>
            </a:r>
          </a:p>
          <a:p>
            <a:pPr lvl="1"/>
            <a:r>
              <a:rPr lang="en-US" sz="1600" b="1" dirty="0"/>
              <a:t>Alternative Hypothesis</a:t>
            </a:r>
            <a:r>
              <a:rPr lang="en-US" sz="1600" dirty="0"/>
              <a:t>: there is a difference in dogmatism, i.e. mean not equal to 0 (note that we again switched from a 1-tail test - dogmatism actually goes down - to a 2-tail test - dogmatism is different, for simplicity).</a:t>
            </a:r>
          </a:p>
          <a:p>
            <a:pPr lvl="1"/>
            <a:r>
              <a:rPr lang="en-US" sz="1600" b="1" dirty="0"/>
              <a:t>Test statistics</a:t>
            </a:r>
            <a:r>
              <a:rPr lang="en-US" sz="1600" dirty="0"/>
              <a:t>: sample mean = -10.9, standard deviation = 21.33, sample size = 20. Compute the z score:</a:t>
            </a:r>
          </a:p>
          <a:p>
            <a:pPr marL="274320" lvl="1" indent="0" algn="ctr">
              <a:buNone/>
            </a:pPr>
            <a:r>
              <a:rPr lang="en-US" sz="1600" dirty="0"/>
              <a:t>z = (-10.9 - 0) / (21.33 / </a:t>
            </a:r>
            <a:r>
              <a:rPr lang="en-US" sz="1600" dirty="0" err="1"/>
              <a:t>sqrt</a:t>
            </a:r>
            <a:r>
              <a:rPr lang="en-US" sz="1600" dirty="0"/>
              <a:t>(20) ) = -2.28</a:t>
            </a:r>
          </a:p>
          <a:p>
            <a:pPr lvl="1"/>
            <a:r>
              <a:rPr lang="en-US" sz="1600" dirty="0"/>
              <a:t>We use Excel to compute p = 2*(1 - NORMSDIST(2.28)) = 0.022, or 2.2%. That probability is less than 0.05 so we reject the null hypothesis</a:t>
            </a:r>
          </a:p>
          <a:p>
            <a:r>
              <a:rPr lang="en-US" sz="1600" dirty="0"/>
              <a:t>Thus, since we reject the null hypothesis we accept the alternative, or in other words we do believe that the training session makes the student teachers differently dogmatic, and since the mean did go down, less dogmatic. The probability that this is incorrect is less than 5% (or about 2.2% to be precise). For curious minds: for the 1-tail test p would have worked out to be p = 1.1% (half the 2-tail value) which would also have led to a rejection of the null hypothesis at the 5% level.</a:t>
            </a:r>
          </a:p>
          <a:p>
            <a:r>
              <a:rPr lang="en-US" sz="1600" dirty="0"/>
              <a:t>Please note that technically we were not supposed to use our procedure, since the sample size N = 20 is less than 30. Therefore, while we can still reject the null hypothesis, the true error in making that statement is somewhat larger than 2.2%. So, you ask: "what </a:t>
            </a:r>
            <a:r>
              <a:rPr lang="en-US" sz="1600" i="1" dirty="0"/>
              <a:t>are</a:t>
            </a:r>
            <a:r>
              <a:rPr lang="en-US" sz="1600" dirty="0"/>
              <a:t> we supposed to do for small sample sizes N &lt; 30"? Funny you should ask - there's always another section </a:t>
            </a:r>
            <a:r>
              <a:rPr lang="en-US" sz="1600" dirty="0" smtClean="0"/>
              <a:t>...</a:t>
            </a:r>
            <a:endParaRPr lang="en-US" sz="1600" dirty="0"/>
          </a:p>
          <a:p>
            <a:endParaRPr lang="en-US" sz="1600" dirty="0"/>
          </a:p>
        </p:txBody>
      </p:sp>
    </p:spTree>
    <p:extLst>
      <p:ext uri="{BB962C8B-B14F-4D97-AF65-F5344CB8AC3E}">
        <p14:creationId xmlns:p14="http://schemas.microsoft.com/office/powerpoint/2010/main" xmlns="" val="3624793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14400"/>
            <a:ext cx="8229600" cy="5242560"/>
          </a:xfrm>
        </p:spPr>
        <p:txBody>
          <a:bodyPr>
            <a:noAutofit/>
          </a:bodyPr>
          <a:lstStyle/>
          <a:p>
            <a:r>
              <a:rPr lang="en-US" sz="1400" dirty="0"/>
              <a:t>In this chapter we will introduce hypothesis testing to enable us to answer questions such as the following:</a:t>
            </a:r>
          </a:p>
          <a:p>
            <a:pPr lvl="1"/>
            <a:r>
              <a:rPr lang="en-US" sz="1400" dirty="0"/>
              <a:t>A company is labeling their product to weigh, on average 10 oz. However, the last time we bought that product it only weighed 8.5 </a:t>
            </a:r>
            <a:r>
              <a:rPr lang="en-US" sz="1400" dirty="0" err="1"/>
              <a:t>oz</a:t>
            </a:r>
            <a:r>
              <a:rPr lang="en-US" sz="1400" dirty="0"/>
              <a:t> so we suspect the company is cheating and puts less product in the package that it is putting on the label. We want to determine whether our suspicion is true or not.</a:t>
            </a:r>
          </a:p>
          <a:p>
            <a:pPr lvl="1"/>
            <a:r>
              <a:rPr lang="en-US" sz="1400" dirty="0"/>
              <a:t>A new medical drug is supposed to work better in lowering a person's cholesterol level than currently existing drugs. From past experiments we know that the existing drugs lower </a:t>
            </a:r>
            <a:r>
              <a:rPr lang="en-US" sz="1400" dirty="0" smtClean="0"/>
              <a:t>cholesterol </a:t>
            </a:r>
            <a:r>
              <a:rPr lang="en-US" sz="1400" dirty="0"/>
              <a:t>levels by 10 units, on average (I made up the numbers -:). We want to determine whether the new drug really is more effective than the existing ones.</a:t>
            </a:r>
          </a:p>
          <a:p>
            <a:pPr algn="l"/>
            <a:r>
              <a:rPr lang="en-US" sz="1400" dirty="0"/>
              <a:t>In </a:t>
            </a:r>
            <a:r>
              <a:rPr lang="en-US" sz="1400" dirty="0" smtClean="0"/>
              <a:t>general: </a:t>
            </a:r>
            <a:r>
              <a:rPr lang="en-US" sz="1400" i="1" dirty="0" smtClean="0"/>
              <a:t>We </a:t>
            </a:r>
            <a:r>
              <a:rPr lang="en-US" sz="1400" i="1" dirty="0"/>
              <a:t>are interested in testing a particular hypothesis and we want to decide whether it is true or not. Moreover, we want to associate a probability with our decision so that we know how certain (or uncertain) we are that our decision is </a:t>
            </a:r>
            <a:r>
              <a:rPr lang="en-US" sz="1400" i="1" dirty="0" smtClean="0"/>
              <a:t>correct.</a:t>
            </a:r>
            <a:endParaRPr lang="en-US" sz="1400" dirty="0"/>
          </a:p>
          <a:p>
            <a:pPr algn="l"/>
            <a:r>
              <a:rPr lang="en-US" sz="1400" dirty="0" smtClean="0"/>
              <a:t>We </a:t>
            </a:r>
            <a:r>
              <a:rPr lang="en-US" sz="1400" dirty="0"/>
              <a:t>will approach this problem like a trial. Recall that in a standard trial in front of a judge or jury there are two mutually exclusive hypothesis: </a:t>
            </a:r>
            <a:endParaRPr lang="en-US" sz="1400" dirty="0" smtClean="0"/>
          </a:p>
          <a:p>
            <a:pPr lvl="2" algn="l"/>
            <a:r>
              <a:rPr lang="en-US" sz="1400" i="1" dirty="0" smtClean="0"/>
              <a:t>The </a:t>
            </a:r>
            <a:r>
              <a:rPr lang="en-US" sz="1400" i="1" dirty="0"/>
              <a:t>defendant is either guilty or not guilty</a:t>
            </a:r>
            <a:endParaRPr lang="en-US" sz="1400" dirty="0"/>
          </a:p>
          <a:p>
            <a:r>
              <a:rPr lang="en-US" sz="1400" dirty="0" smtClean="0"/>
              <a:t>During </a:t>
            </a:r>
            <a:r>
              <a:rPr lang="en-US" sz="1400" dirty="0"/>
              <a:t>the trial evidence is collected and weighed either in favor of the defendant being guilty (the job of the DA) or in favor of the defendant being not guilty (the job of the Defense Lawyer). At the end of the trial the judge (or jury) decides between the two alternatives and either convicts the defendant (if he/she was assumed to be proven guilty beyond a reasonable doubt) or let them go (if there was sufficient doubt in the defendant's guilt). </a:t>
            </a:r>
          </a:p>
          <a:p>
            <a:pPr algn="l"/>
            <a:r>
              <a:rPr lang="en-US" sz="1400" dirty="0" smtClean="0"/>
              <a:t>Note </a:t>
            </a:r>
            <a:r>
              <a:rPr lang="en-US" sz="1400" dirty="0"/>
              <a:t>that a defendant is "innocent until proven guilty". If the judge (or jury) decides a defendant is not guilty, that does not necessarily mean he/she is innocent. It simply means there was not enough evidence for a conviction.</a:t>
            </a:r>
            <a:br>
              <a:rPr lang="en-US" sz="1400" dirty="0"/>
            </a:br>
            <a:endParaRPr lang="en-US" sz="1400" dirty="0"/>
          </a:p>
        </p:txBody>
      </p:sp>
      <p:sp>
        <p:nvSpPr>
          <p:cNvPr id="3" name="Title 2"/>
          <p:cNvSpPr>
            <a:spLocks noGrp="1"/>
          </p:cNvSpPr>
          <p:nvPr>
            <p:ph type="title"/>
          </p:nvPr>
        </p:nvSpPr>
        <p:spPr>
          <a:xfrm>
            <a:off x="457200" y="-76200"/>
            <a:ext cx="8229600" cy="990600"/>
          </a:xfrm>
        </p:spPr>
        <p:txBody>
          <a:bodyPr/>
          <a:lstStyle/>
          <a:p>
            <a:r>
              <a:rPr lang="en-US" dirty="0" smtClean="0">
                <a:effectLst>
                  <a:outerShdw blurRad="38100" dist="38100" dir="2700000" algn="tl">
                    <a:srgbClr val="000000">
                      <a:alpha val="43137"/>
                    </a:srgbClr>
                  </a:outerShdw>
                </a:effectLst>
              </a:rPr>
              <a:t>Statistical Testing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75761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1800" dirty="0"/>
              <a:t>In this section will adjust our statistical test for the population mean to apply to small sample situations. Fortunately (sic!), this will be easy (in fact, once you understand </a:t>
            </a:r>
            <a:r>
              <a:rPr lang="en-US" sz="1800" i="1" dirty="0"/>
              <a:t>one</a:t>
            </a:r>
            <a:r>
              <a:rPr lang="en-US" sz="1800" dirty="0"/>
              <a:t> statistical test, additional tests are easy since they all follow a similar procedure. </a:t>
            </a:r>
          </a:p>
          <a:p>
            <a:r>
              <a:rPr lang="en-US" sz="1800" dirty="0" smtClean="0"/>
              <a:t>The </a:t>
            </a:r>
            <a:r>
              <a:rPr lang="en-US" sz="1800" dirty="0"/>
              <a:t>only difference in performing a "small sample" statistical test for the mean as opposed to a "large sample test" is that we do not use the normal distribution as prescribed by the Central Limit theorem, but instead a more conservative distribution called the </a:t>
            </a:r>
            <a:r>
              <a:rPr lang="en-US" sz="1800" b="1" dirty="0"/>
              <a:t>T-Distribution</a:t>
            </a:r>
            <a:r>
              <a:rPr lang="en-US" sz="1800" dirty="0"/>
              <a:t>. The Central Limit theorem applies best when sample sizes are large so that we need to make some adjustment in computing probabilities for small sample sizes. The appropriate function in Excel is the </a:t>
            </a:r>
            <a:r>
              <a:rPr lang="en-US" sz="1800" b="1" dirty="0"/>
              <a:t>TDIST</a:t>
            </a:r>
            <a:r>
              <a:rPr lang="en-US" sz="1800" dirty="0"/>
              <a:t> function, defined as follows:</a:t>
            </a:r>
          </a:p>
          <a:p>
            <a:pPr marL="0" indent="0">
              <a:buNone/>
            </a:pPr>
            <a:r>
              <a:rPr lang="en-US" sz="1800" b="1" dirty="0" smtClean="0"/>
              <a:t>	TDIST(T</a:t>
            </a:r>
            <a:r>
              <a:rPr lang="en-US" sz="1800" b="1" dirty="0"/>
              <a:t>, N-1, TAILS)</a:t>
            </a:r>
            <a:r>
              <a:rPr lang="en-US" sz="1800" dirty="0"/>
              <a:t>, where</a:t>
            </a:r>
          </a:p>
          <a:p>
            <a:pPr lvl="2"/>
            <a:r>
              <a:rPr lang="en-US" b="1" dirty="0"/>
              <a:t>T</a:t>
            </a:r>
            <a:r>
              <a:rPr lang="en-US" dirty="0"/>
              <a:t>is the value for which we want to compute the probability</a:t>
            </a:r>
          </a:p>
          <a:p>
            <a:pPr lvl="2"/>
            <a:r>
              <a:rPr lang="en-US" b="1" dirty="0"/>
              <a:t>N</a:t>
            </a:r>
            <a:r>
              <a:rPr lang="en-US" dirty="0"/>
              <a:t> is the sample size (and N-1 is frequently called the "degrees of freedom")</a:t>
            </a:r>
          </a:p>
          <a:p>
            <a:pPr lvl="2"/>
            <a:r>
              <a:rPr lang="en-US" b="1" dirty="0"/>
              <a:t>TAILS</a:t>
            </a:r>
            <a:r>
              <a:rPr lang="en-US" dirty="0"/>
              <a:t> is either 1 (for a 1-tail test) or 2 (for a 2-tail test). Since we again consider 2-tailed tests only we always use </a:t>
            </a:r>
            <a:r>
              <a:rPr lang="en-US" dirty="0" smtClean="0"/>
              <a:t>2</a:t>
            </a:r>
            <a:endParaRPr lang="en-US" dirty="0"/>
          </a:p>
        </p:txBody>
      </p:sp>
      <p:sp>
        <p:nvSpPr>
          <p:cNvPr id="3" name="Title 2"/>
          <p:cNvSpPr>
            <a:spLocks noGrp="1"/>
          </p:cNvSpPr>
          <p:nvPr>
            <p:ph type="title"/>
          </p:nvPr>
        </p:nvSpPr>
        <p:spPr/>
        <p:txBody>
          <a:bodyPr anchor="t">
            <a:noAutofit/>
          </a:bodyPr>
          <a:lstStyle/>
          <a:p>
            <a:r>
              <a:rPr lang="en-US" sz="3400" dirty="0">
                <a:effectLst>
                  <a:outerShdw blurRad="38100" dist="38100" dir="2700000" algn="tl">
                    <a:srgbClr val="000000">
                      <a:alpha val="43137"/>
                    </a:srgbClr>
                  </a:outerShdw>
                </a:effectLst>
              </a:rPr>
              <a:t>Statistical Test for Population Mean (Small Sample)</a:t>
            </a:r>
            <a:br>
              <a:rPr lang="en-US" sz="3400" dirty="0">
                <a:effectLst>
                  <a:outerShdw blurRad="38100" dist="38100" dir="2700000" algn="tl">
                    <a:srgbClr val="000000">
                      <a:alpha val="43137"/>
                    </a:srgbClr>
                  </a:outerShdw>
                </a:effectLst>
              </a:rPr>
            </a:br>
            <a:endParaRPr lang="en-US" sz="3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49770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rmAutofit fontScale="62500" lnSpcReduction="20000"/>
          </a:bodyPr>
          <a:lstStyle/>
          <a:p>
            <a:pPr algn="l"/>
            <a:r>
              <a:rPr lang="en-US" sz="2900" dirty="0"/>
              <a:t>With that new Excel function our test procedure for a sample mean, small sample size, is as follows:</a:t>
            </a:r>
            <a:br>
              <a:rPr lang="en-US" sz="2900" dirty="0"/>
            </a:br>
            <a:endParaRPr lang="en-US" sz="2900" dirty="0" smtClean="0"/>
          </a:p>
          <a:p>
            <a:pPr marL="0" indent="0" algn="l">
              <a:buNone/>
            </a:pPr>
            <a:r>
              <a:rPr lang="en-US" sz="3700" b="1" dirty="0" smtClean="0">
                <a:solidFill>
                  <a:srgbClr val="002060"/>
                </a:solidFill>
              </a:rPr>
              <a:t>Statistical </a:t>
            </a:r>
            <a:r>
              <a:rPr lang="en-US" sz="3700" b="1" dirty="0">
                <a:solidFill>
                  <a:srgbClr val="002060"/>
                </a:solidFill>
              </a:rPr>
              <a:t>Test for the Mean (small sample size N &lt; 30):</a:t>
            </a:r>
          </a:p>
          <a:p>
            <a:r>
              <a:rPr lang="en-US" sz="2900" dirty="0"/>
              <a:t>Fix an error level you are comfortable with (something like 10%, 5%, or 1% is most common). Denote that "comfortable error level" by the letter "A". Then setup the test as follows:</a:t>
            </a:r>
          </a:p>
          <a:p>
            <a:pPr lvl="1"/>
            <a:r>
              <a:rPr lang="en-US" sz="2900" b="1" dirty="0"/>
              <a:t>Null Hypothesis H</a:t>
            </a:r>
            <a:r>
              <a:rPr lang="en-US" sz="2900" b="1" baseline="-25000" dirty="0"/>
              <a:t>0</a:t>
            </a:r>
            <a:r>
              <a:rPr lang="en-US" sz="2900" b="1" dirty="0"/>
              <a:t>:</a:t>
            </a:r>
            <a:endParaRPr lang="en-US" sz="2900" dirty="0"/>
          </a:p>
          <a:p>
            <a:pPr marL="274320" lvl="1" indent="0">
              <a:buNone/>
            </a:pPr>
            <a:r>
              <a:rPr lang="en-US" sz="2900" dirty="0" smtClean="0"/>
              <a:t>	mean </a:t>
            </a:r>
            <a:r>
              <a:rPr lang="en-US" sz="2900" dirty="0"/>
              <a:t>= M, i.e. The mean is a known number M</a:t>
            </a:r>
          </a:p>
          <a:p>
            <a:pPr lvl="1"/>
            <a:r>
              <a:rPr lang="en-US" sz="2900" b="1" dirty="0"/>
              <a:t>Alternative Hypothesis H</a:t>
            </a:r>
            <a:r>
              <a:rPr lang="en-US" sz="2900" b="1" baseline="-25000" dirty="0"/>
              <a:t>a</a:t>
            </a:r>
            <a:r>
              <a:rPr lang="en-US" sz="2900" b="1" dirty="0"/>
              <a:t>:</a:t>
            </a:r>
            <a:endParaRPr lang="en-US" sz="2900" dirty="0"/>
          </a:p>
          <a:p>
            <a:pPr marL="274320" lvl="1" indent="0">
              <a:buNone/>
            </a:pPr>
            <a:r>
              <a:rPr lang="en-US" sz="2900" dirty="0" smtClean="0"/>
              <a:t>	mean </a:t>
            </a:r>
            <a:r>
              <a:rPr lang="en-US" sz="2900" dirty="0"/>
              <a:t>≠ M, i.e. mean is different from M (</a:t>
            </a:r>
            <a:r>
              <a:rPr lang="en-US" sz="2900" i="1" dirty="0"/>
              <a:t>2-tailed test</a:t>
            </a:r>
            <a:r>
              <a:rPr lang="en-US" sz="2900" dirty="0"/>
              <a:t>)</a:t>
            </a:r>
          </a:p>
          <a:p>
            <a:pPr lvl="1"/>
            <a:r>
              <a:rPr lang="en-US" sz="2900" b="1" dirty="0"/>
              <a:t>Test Statistics:</a:t>
            </a:r>
            <a:endParaRPr lang="en-US" sz="2900" dirty="0"/>
          </a:p>
          <a:p>
            <a:pPr marL="274320" lvl="1" indent="0">
              <a:buNone/>
            </a:pPr>
            <a:r>
              <a:rPr lang="en-US" sz="2900" dirty="0" smtClean="0"/>
              <a:t>	Select </a:t>
            </a:r>
            <a:r>
              <a:rPr lang="en-US" sz="2900" dirty="0"/>
              <a:t>a random sample of size N, compute its sample mean X and </a:t>
            </a:r>
            <a:r>
              <a:rPr lang="en-US" sz="2900" dirty="0" smtClean="0"/>
              <a:t>	the </a:t>
            </a:r>
            <a:r>
              <a:rPr lang="en-US" sz="2900" dirty="0"/>
              <a:t>standard deviation S. Then compute the corresponding t-score as </a:t>
            </a:r>
            <a:r>
              <a:rPr lang="en-US" sz="2900" dirty="0" smtClean="0"/>
              <a:t>	follows</a:t>
            </a:r>
            <a:r>
              <a:rPr lang="en-US" sz="2900" dirty="0"/>
              <a:t>:</a:t>
            </a:r>
          </a:p>
          <a:p>
            <a:pPr marL="274320" lvl="1" indent="0">
              <a:buNone/>
            </a:pPr>
            <a:r>
              <a:rPr lang="en-US" sz="2900" dirty="0"/>
              <a:t>	</a:t>
            </a:r>
            <a:r>
              <a:rPr lang="en-US" sz="2900" dirty="0" smtClean="0"/>
              <a:t>T</a:t>
            </a:r>
            <a:r>
              <a:rPr lang="en-US" sz="2900" dirty="0"/>
              <a:t>= (X - M) / ( S / </a:t>
            </a:r>
            <a:r>
              <a:rPr lang="en-US" sz="2900" dirty="0" err="1"/>
              <a:t>sqrt</a:t>
            </a:r>
            <a:r>
              <a:rPr lang="en-US" sz="2900" dirty="0"/>
              <a:t>(N) )</a:t>
            </a:r>
          </a:p>
          <a:p>
            <a:pPr lvl="1"/>
            <a:r>
              <a:rPr lang="en-US" sz="2900" b="1" dirty="0"/>
              <a:t>Rejection Region (Conclusion)</a:t>
            </a:r>
            <a:r>
              <a:rPr lang="en-US" sz="2900" dirty="0"/>
              <a:t> </a:t>
            </a:r>
          </a:p>
          <a:p>
            <a:pPr marL="274320" lvl="1" indent="0">
              <a:buNone/>
            </a:pPr>
            <a:r>
              <a:rPr lang="en-US" sz="2900" dirty="0" smtClean="0"/>
              <a:t>	Compute </a:t>
            </a:r>
            <a:r>
              <a:rPr lang="en-US" sz="2900" dirty="0"/>
              <a:t>p = 2*(1 - P(t &gt; |T|)) = TDIST(ABS(T), N-1, 2)</a:t>
            </a:r>
          </a:p>
          <a:p>
            <a:r>
              <a:rPr lang="en-US" sz="2900" dirty="0"/>
              <a:t>If the probability p computed in the above step is less than A (the error level you were comfortable with </a:t>
            </a:r>
            <a:r>
              <a:rPr lang="en-US" sz="2900" dirty="0" smtClean="0"/>
              <a:t>initially</a:t>
            </a:r>
            <a:r>
              <a:rPr lang="en-US" sz="2900" dirty="0"/>
              <a:t>, you </a:t>
            </a:r>
            <a:r>
              <a:rPr lang="en-US" sz="2900" b="1" dirty="0"/>
              <a:t>reject the null hypothesis</a:t>
            </a:r>
            <a:r>
              <a:rPr lang="en-US" sz="2900" dirty="0"/>
              <a:t> H</a:t>
            </a:r>
            <a:r>
              <a:rPr lang="en-US" sz="2900" baseline="-25000" dirty="0"/>
              <a:t>0</a:t>
            </a:r>
            <a:r>
              <a:rPr lang="en-US" sz="2900" dirty="0"/>
              <a:t> and accept the alternative hypothesis. Otherwise you declare your test </a:t>
            </a:r>
            <a:r>
              <a:rPr lang="en-US" sz="2900" b="1" dirty="0"/>
              <a:t>inconclusive</a:t>
            </a:r>
            <a:r>
              <a:rPr lang="en-US" sz="2900" dirty="0"/>
              <a:t>.</a:t>
            </a:r>
          </a:p>
          <a:p>
            <a:endParaRPr lang="en-US" dirty="0"/>
          </a:p>
          <a:p>
            <a:endParaRPr lang="en-US" dirty="0"/>
          </a:p>
          <a:p>
            <a:endParaRPr lang="en-US" dirty="0"/>
          </a:p>
        </p:txBody>
      </p:sp>
    </p:spTree>
    <p:extLst>
      <p:ext uri="{BB962C8B-B14F-4D97-AF65-F5344CB8AC3E}">
        <p14:creationId xmlns:p14="http://schemas.microsoft.com/office/powerpoint/2010/main" xmlns="" val="500922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a:bodyPr>
          <a:lstStyle/>
          <a:p>
            <a:pPr lvl="0"/>
            <a:r>
              <a:rPr lang="en-US" dirty="0"/>
              <a:t>The null and alternative hypothesis for this test are the same as before</a:t>
            </a:r>
          </a:p>
          <a:p>
            <a:pPr lvl="0"/>
            <a:r>
              <a:rPr lang="en-US" dirty="0"/>
              <a:t>The calculation of the test statistics is the same as before, but the result is called T instead of Z </a:t>
            </a:r>
            <a:r>
              <a:rPr lang="en-US" i="1" dirty="0"/>
              <a:t>(oh well -:)</a:t>
            </a:r>
            <a:endParaRPr lang="en-US" dirty="0"/>
          </a:p>
          <a:p>
            <a:pPr lvl="0"/>
            <a:r>
              <a:rPr lang="en-US" dirty="0"/>
              <a:t>The TDIST function is similar to the NORMSDIST function, but it does not work for negative values of T (a limitation of Excel), and it automatically gives a "tail" probability. Thus, the computation of the p-value had to be adjusted accordingly.</a:t>
            </a:r>
          </a:p>
          <a:p>
            <a:r>
              <a:rPr lang="en-US" dirty="0"/>
              <a:t>The ABS function in the above formulas stands for the "absolute value" function. </a:t>
            </a:r>
            <a:r>
              <a:rPr lang="en-US" i="1" dirty="0"/>
              <a:t>(In other words, just drop any minus signs ...</a:t>
            </a:r>
            <a:endParaRPr lang="en-US" dirty="0"/>
          </a:p>
        </p:txBody>
      </p:sp>
      <p:sp>
        <p:nvSpPr>
          <p:cNvPr id="3" name="Title 2"/>
          <p:cNvSpPr>
            <a:spLocks noGrp="1"/>
          </p:cNvSpPr>
          <p:nvPr>
            <p:ph type="title"/>
          </p:nvPr>
        </p:nvSpPr>
        <p:spPr>
          <a:xfrm>
            <a:off x="457200" y="10510"/>
            <a:ext cx="8229600" cy="990600"/>
          </a:xfrm>
        </p:spPr>
        <p:txBody>
          <a:bodyPr>
            <a:normAutofit/>
          </a:bodyPr>
          <a:lstStyle/>
          <a:p>
            <a:r>
              <a:rPr lang="en-US" sz="3200" dirty="0" smtClean="0">
                <a:solidFill>
                  <a:srgbClr val="002060"/>
                </a:solidFill>
              </a:rPr>
              <a:t>Comments</a:t>
            </a:r>
            <a:endParaRPr lang="en-US" sz="3200" dirty="0">
              <a:solidFill>
                <a:srgbClr val="002060"/>
              </a:solidFill>
            </a:endParaRPr>
          </a:p>
        </p:txBody>
      </p:sp>
    </p:spTree>
    <p:extLst>
      <p:ext uri="{BB962C8B-B14F-4D97-AF65-F5344CB8AC3E}">
        <p14:creationId xmlns:p14="http://schemas.microsoft.com/office/powerpoint/2010/main" xmlns="" val="3959728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248400"/>
          </a:xfrm>
        </p:spPr>
        <p:txBody>
          <a:bodyPr>
            <a:noAutofit/>
          </a:bodyPr>
          <a:lstStyle/>
          <a:p>
            <a:pPr marL="0" indent="0">
              <a:buNone/>
            </a:pPr>
            <a:r>
              <a:rPr lang="en-US" sz="1800" b="1" i="1" dirty="0">
                <a:solidFill>
                  <a:srgbClr val="C00000"/>
                </a:solidFill>
                <a:latin typeface="+mj-lt"/>
              </a:rPr>
              <a:t>Example 1:</a:t>
            </a:r>
            <a:r>
              <a:rPr lang="en-US" sz="1500" i="1" dirty="0"/>
              <a:t> A group of secondary education student teachers were given 2 1/2 days of training in interpersonal communication group work. The effect of such a training session on the dogmatic nature of the student teachers was measured y the difference of scores on the "</a:t>
            </a:r>
            <a:r>
              <a:rPr lang="en-US" sz="1500" i="1" dirty="0" err="1"/>
              <a:t>Rokeach</a:t>
            </a:r>
            <a:r>
              <a:rPr lang="en-US" sz="1500" i="1" dirty="0"/>
              <a:t> Dogmatism test given before and after the training session. The difference "post minus pre score" was recorded as follows:</a:t>
            </a:r>
            <a:endParaRPr lang="en-US" sz="1500" dirty="0"/>
          </a:p>
          <a:p>
            <a:pPr marL="0" indent="0" algn="ctr">
              <a:buNone/>
            </a:pPr>
            <a:r>
              <a:rPr lang="en-US" sz="1500" dirty="0"/>
              <a:t>-16, -5, 4, 19, -40, -16, -29, 15, -2, 0, 5, -23, -3, 16, -8, 9, -14, -33, -64, -</a:t>
            </a:r>
            <a:r>
              <a:rPr lang="en-US" sz="1500" dirty="0" smtClean="0"/>
              <a:t>33</a:t>
            </a:r>
            <a:endParaRPr lang="en-US" sz="1500" dirty="0"/>
          </a:p>
          <a:p>
            <a:r>
              <a:rPr lang="en-US" sz="1500" i="1" dirty="0"/>
              <a:t>Can we conclude from this evidence that the training session makes student teachers less dogmatic (at the 5% level of significance) ?</a:t>
            </a:r>
            <a:endParaRPr lang="en-US" sz="1500" dirty="0"/>
          </a:p>
          <a:p>
            <a:r>
              <a:rPr lang="en-US" sz="1500" dirty="0"/>
              <a:t>This is of course the same example as before, where we </a:t>
            </a:r>
            <a:r>
              <a:rPr lang="en-US" sz="1500" i="1" dirty="0"/>
              <a:t>incorrectly</a:t>
            </a:r>
            <a:r>
              <a:rPr lang="en-US" sz="1500" dirty="0"/>
              <a:t> used the normal distribution to compute the probability in the last step. This time, we will do it correctly, which is fortunately almost identical to the previous case (except that we use TDIST instead of NORMDIST):</a:t>
            </a:r>
          </a:p>
          <a:p>
            <a:pPr lvl="1"/>
            <a:r>
              <a:rPr lang="en-US" sz="1500" b="1" dirty="0"/>
              <a:t>Null Hypothesis</a:t>
            </a:r>
            <a:r>
              <a:rPr lang="en-US" sz="1500" dirty="0"/>
              <a:t>: there is no difference in dogmatism, i.e. mean = 0</a:t>
            </a:r>
          </a:p>
          <a:p>
            <a:pPr lvl="1"/>
            <a:r>
              <a:rPr lang="en-US" sz="1500" b="1" dirty="0"/>
              <a:t>Alternative Hypothesis</a:t>
            </a:r>
            <a:r>
              <a:rPr lang="en-US" sz="1500" dirty="0"/>
              <a:t>: dogmatism is different, i.e. mean not equal to 0</a:t>
            </a:r>
          </a:p>
          <a:p>
            <a:pPr lvl="1"/>
            <a:r>
              <a:rPr lang="en-US" sz="1500" b="1" dirty="0"/>
              <a:t>Test statistics</a:t>
            </a:r>
            <a:r>
              <a:rPr lang="en-US" sz="1500" dirty="0"/>
              <a:t>: sample mean = -10.9, standard deviation = 21.33, sample size = 20. </a:t>
            </a:r>
            <a:r>
              <a:rPr lang="en-US" sz="1500" dirty="0" smtClean="0"/>
              <a:t>Compute: </a:t>
            </a:r>
            <a:r>
              <a:rPr lang="en-US" sz="1500" b="1" dirty="0" smtClean="0"/>
              <a:t>T </a:t>
            </a:r>
            <a:r>
              <a:rPr lang="en-US" sz="1500" b="1" dirty="0"/>
              <a:t>= (-10.9 - 0) / (21.33 / </a:t>
            </a:r>
            <a:r>
              <a:rPr lang="en-US" sz="1500" b="1" dirty="0" err="1"/>
              <a:t>sqrt</a:t>
            </a:r>
            <a:r>
              <a:rPr lang="en-US" sz="1500" b="1" dirty="0"/>
              <a:t>(20) ) = -2.28</a:t>
            </a:r>
          </a:p>
          <a:p>
            <a:pPr lvl="1"/>
            <a:r>
              <a:rPr lang="en-US" sz="1500" b="1" dirty="0"/>
              <a:t>Rejection Region: </a:t>
            </a:r>
            <a:r>
              <a:rPr lang="en-US" sz="1500" dirty="0"/>
              <a:t>We use Excel to compute p = TDIST(2.28, 19, 2) = 0.034, or 3.4%. That probability is less than 0.05 so we reject the null hypothesis</a:t>
            </a:r>
            <a:r>
              <a:rPr lang="en-US" sz="1500" dirty="0" smtClean="0"/>
              <a:t>.</a:t>
            </a:r>
          </a:p>
          <a:p>
            <a:r>
              <a:rPr lang="en-US" sz="1500" dirty="0"/>
              <a:t>Note that in the previous section we (incorrectly) computed the probability p to be 2.2%, now it is 3.4%. The difference is small, but can be significant in special situations. Thus, to be safe</a:t>
            </a:r>
            <a:r>
              <a:rPr lang="en-US" sz="1500" dirty="0" smtClean="0"/>
              <a:t>:</a:t>
            </a:r>
            <a:endParaRPr lang="en-US" sz="1500" dirty="0"/>
          </a:p>
          <a:p>
            <a:pPr lvl="1"/>
            <a:r>
              <a:rPr lang="en-US" sz="1500" dirty="0"/>
              <a:t>if N &gt; 30 use the Z-Test based on the standard normal distribution NORMSDIST as in the previous section</a:t>
            </a:r>
          </a:p>
          <a:p>
            <a:pPr lvl="1"/>
            <a:r>
              <a:rPr lang="en-US" sz="1500" dirty="0"/>
              <a:t>if N &lt; 30 use the T-Test based on the T-Distribution TDIST as in this section</a:t>
            </a:r>
          </a:p>
          <a:p>
            <a:pPr lvl="1"/>
            <a:endParaRPr lang="en-US" sz="1500" dirty="0"/>
          </a:p>
          <a:p>
            <a:endParaRPr lang="en-US" sz="1500" dirty="0"/>
          </a:p>
        </p:txBody>
      </p:sp>
    </p:spTree>
    <p:extLst>
      <p:ext uri="{BB962C8B-B14F-4D97-AF65-F5344CB8AC3E}">
        <p14:creationId xmlns:p14="http://schemas.microsoft.com/office/powerpoint/2010/main" xmlns="" val="381929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228600"/>
            <a:ext cx="8305800" cy="6400800"/>
          </a:xfrm>
        </p:spPr>
        <p:txBody>
          <a:bodyPr>
            <a:noAutofit/>
          </a:bodyPr>
          <a:lstStyle/>
          <a:p>
            <a:pPr marL="0" indent="0">
              <a:buNone/>
            </a:pPr>
            <a:r>
              <a:rPr lang="en-US" sz="2400" b="1" i="1" dirty="0">
                <a:solidFill>
                  <a:srgbClr val="C00000"/>
                </a:solidFill>
                <a:latin typeface="+mj-lt"/>
              </a:rPr>
              <a:t>Example 2</a:t>
            </a:r>
            <a:r>
              <a:rPr lang="en-US" sz="2400" i="1" dirty="0">
                <a:solidFill>
                  <a:srgbClr val="C00000"/>
                </a:solidFill>
                <a:latin typeface="+mj-lt"/>
              </a:rPr>
              <a:t>:</a:t>
            </a:r>
            <a:r>
              <a:rPr lang="en-US" sz="1800" i="1" dirty="0"/>
              <a:t> Suppose GAP, the clothing store, wants to introduce their line of clothing for women to another country. But their clothing sizes are based on the assumption that the average size of a woman is 162 cm. To determine whether they can simply ship the clothes to the new country they select 5 women at random in the target country and determine their heights as </a:t>
            </a:r>
            <a:r>
              <a:rPr lang="en-US" sz="1800" i="1" dirty="0" smtClean="0"/>
              <a:t>follows:</a:t>
            </a:r>
            <a:endParaRPr lang="en-US" sz="1800" i="1" dirty="0"/>
          </a:p>
          <a:p>
            <a:pPr marL="0" indent="0" algn="ctr">
              <a:buNone/>
            </a:pPr>
            <a:r>
              <a:rPr lang="en-US" sz="1800" i="1" dirty="0" smtClean="0"/>
              <a:t>149</a:t>
            </a:r>
            <a:r>
              <a:rPr lang="en-US" sz="1800" i="1" dirty="0"/>
              <a:t>, 165, 150, 158, 153</a:t>
            </a:r>
            <a:endParaRPr lang="en-US" sz="1800" dirty="0"/>
          </a:p>
          <a:p>
            <a:pPr algn="l"/>
            <a:r>
              <a:rPr lang="en-US" sz="1800" i="1" dirty="0" smtClean="0"/>
              <a:t>Should </a:t>
            </a:r>
            <a:r>
              <a:rPr lang="en-US" sz="1800" i="1" dirty="0"/>
              <a:t>they adjust their line of clothing or they ship them without change? Make sure to decide at the </a:t>
            </a:r>
            <a:r>
              <a:rPr lang="en-US" sz="1800" i="1" dirty="0" smtClean="0"/>
              <a:t>0.05-level.</a:t>
            </a:r>
            <a:endParaRPr lang="en-US" sz="1800" dirty="0"/>
          </a:p>
          <a:p>
            <a:pPr algn="l"/>
            <a:r>
              <a:rPr lang="en-US" sz="1800" dirty="0" smtClean="0"/>
              <a:t>By </a:t>
            </a:r>
            <a:r>
              <a:rPr lang="en-US" sz="1800" dirty="0"/>
              <a:t>now statistical testing is </a:t>
            </a:r>
            <a:r>
              <a:rPr lang="en-US" sz="1800" dirty="0" smtClean="0"/>
              <a:t>second-nature.</a:t>
            </a:r>
            <a:endParaRPr lang="en-US" sz="1800" dirty="0"/>
          </a:p>
          <a:p>
            <a:pPr lvl="1" algn="l"/>
            <a:r>
              <a:rPr lang="en-US" sz="1800" b="1" dirty="0"/>
              <a:t>Null Hypothesis</a:t>
            </a:r>
            <a:r>
              <a:rPr lang="en-US" sz="1800" dirty="0"/>
              <a:t>: mean height in new country is the same as in old country, i.e. M = 162</a:t>
            </a:r>
          </a:p>
          <a:p>
            <a:pPr lvl="1" algn="l"/>
            <a:r>
              <a:rPr lang="en-US" sz="1800" b="1" dirty="0"/>
              <a:t>Alt. Hypothesis</a:t>
            </a:r>
            <a:r>
              <a:rPr lang="en-US" sz="1800" dirty="0"/>
              <a:t>: mean height in new country is different from old country, </a:t>
            </a:r>
            <a:r>
              <a:rPr lang="en-US" sz="1800" dirty="0" err="1"/>
              <a:t>i..e</a:t>
            </a:r>
            <a:r>
              <a:rPr lang="en-US" sz="1800" dirty="0"/>
              <a:t>. M not equal to 162 </a:t>
            </a:r>
            <a:r>
              <a:rPr lang="en-US" sz="1800" i="1" dirty="0"/>
              <a:t>(either too small or too tall would be bad for GAP)</a:t>
            </a:r>
            <a:endParaRPr lang="en-US" sz="1800" dirty="0"/>
          </a:p>
          <a:p>
            <a:pPr lvl="1" algn="l"/>
            <a:r>
              <a:rPr lang="en-US" sz="1800" b="1" dirty="0"/>
              <a:t>Test Statistics</a:t>
            </a:r>
            <a:r>
              <a:rPr lang="en-US" sz="1800" dirty="0"/>
              <a:t>: we can compute the sample mean = 155 and the sample standard deviation = 6.59 while the sample size is clearly N = 5. </a:t>
            </a:r>
            <a:r>
              <a:rPr lang="en-US" sz="1800" dirty="0" smtClean="0"/>
              <a:t>Therefore</a:t>
            </a:r>
            <a:r>
              <a:rPr lang="en-US" sz="1800" dirty="0"/>
              <a:t> </a:t>
            </a:r>
            <a:r>
              <a:rPr lang="en-US" sz="1800" b="1" dirty="0" smtClean="0"/>
              <a:t>T </a:t>
            </a:r>
            <a:r>
              <a:rPr lang="en-US" sz="1800" b="1" dirty="0"/>
              <a:t>= (155 - 162) / ( 6.59 / </a:t>
            </a:r>
            <a:r>
              <a:rPr lang="en-US" sz="1800" b="1" dirty="0" err="1"/>
              <a:t>sqrt</a:t>
            </a:r>
            <a:r>
              <a:rPr lang="en-US" sz="1800" b="1" dirty="0"/>
              <a:t>(5) ) = -2.37</a:t>
            </a:r>
          </a:p>
          <a:p>
            <a:pPr lvl="1" algn="l"/>
            <a:r>
              <a:rPr lang="en-US" sz="1800" b="1" dirty="0"/>
              <a:t>Rejection Region:</a:t>
            </a:r>
            <a:r>
              <a:rPr lang="en-US" sz="1800" dirty="0"/>
              <a:t> We use Excel to compute p = TDIST(2.37, 4, 2) = 0.077. Thus, if we did decide to reject the null hypothesis the probability of that decision being wrong is 7.7%. That is larger than 0.05, thus we declare the test inconclusive</a:t>
            </a:r>
            <a:r>
              <a:rPr lang="en-US" sz="1800" dirty="0" smtClean="0"/>
              <a:t>.</a:t>
            </a:r>
            <a:endParaRPr lang="en-US" sz="1800" dirty="0"/>
          </a:p>
          <a:p>
            <a:pPr marL="0" indent="0">
              <a:buNone/>
            </a:pPr>
            <a:endParaRPr lang="en-US" sz="1800" dirty="0"/>
          </a:p>
        </p:txBody>
      </p:sp>
    </p:spTree>
    <p:extLst>
      <p:ext uri="{BB962C8B-B14F-4D97-AF65-F5344CB8AC3E}">
        <p14:creationId xmlns:p14="http://schemas.microsoft.com/office/powerpoint/2010/main" xmlns="" val="2367733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sz="2800" dirty="0"/>
              <a:t>Note that our test is inconclusive, which does not mean that we accept the null hypothesis. Thus, we don't recommend anything to GAP (since our test came out inconclusive). Using common sense, however, we recommend to GAP to conduct a new study but this time select a random sample of (much) larger size, something like 100 or more. Hopefully the new study will provide statistically significant evidence.</a:t>
            </a:r>
          </a:p>
          <a:p>
            <a:r>
              <a:rPr lang="en-US" sz="2800" dirty="0"/>
              <a:t>If you compare the T values in example 1 and 2 you see that they are very similar. Yet, the associated probabilities are very different. That is due to the fact that in example 1 we used a 1-tail test with a relatively high degree of freedom while in example 2 we had a 2-tail test with a very small degree of freedom. Both factors make the probabilities so different.</a:t>
            </a:r>
          </a:p>
          <a:p>
            <a:endParaRPr lang="en-US" dirty="0"/>
          </a:p>
        </p:txBody>
      </p:sp>
    </p:spTree>
    <p:extLst>
      <p:ext uri="{BB962C8B-B14F-4D97-AF65-F5344CB8AC3E}">
        <p14:creationId xmlns:p14="http://schemas.microsoft.com/office/powerpoint/2010/main" xmlns="" val="3763515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20000"/>
          </a:bodyPr>
          <a:lstStyle/>
          <a:p>
            <a:r>
              <a:rPr lang="en-US" dirty="0"/>
              <a:t>Our last test applies to differences of means. Such tests are very common when you conduct a study involving two groups. In many medical trials, for example, subjects are randomly divided into two groups. One group receives a new drug, the second receives a placebo (sugar pill). Then the researcher measures any differences between the two groups.</a:t>
            </a:r>
          </a:p>
          <a:p>
            <a:r>
              <a:rPr lang="en-US" dirty="0"/>
              <a:t>Fortunately, we know how to do Hypothesis testing, and in this case we will exclusively use Excel to perform the calculations for us. Here is the setup for this test:</a:t>
            </a:r>
          </a:p>
          <a:p>
            <a:pPr lvl="1"/>
            <a:r>
              <a:rPr lang="en-US" sz="2500" b="1" dirty="0"/>
              <a:t>Null Hypothesis</a:t>
            </a:r>
            <a:r>
              <a:rPr lang="en-US" sz="2500" dirty="0"/>
              <a:t>: two means M</a:t>
            </a:r>
            <a:r>
              <a:rPr lang="en-US" sz="2500" baseline="-25000" dirty="0"/>
              <a:t>1</a:t>
            </a:r>
            <a:r>
              <a:rPr lang="en-US" sz="2500" dirty="0"/>
              <a:t> and M</a:t>
            </a:r>
            <a:r>
              <a:rPr lang="en-US" sz="2500" baseline="-25000" dirty="0"/>
              <a:t>2</a:t>
            </a:r>
            <a:r>
              <a:rPr lang="en-US" sz="2500" dirty="0"/>
              <a:t> differ by a fixed amount c, i.e. M</a:t>
            </a:r>
            <a:r>
              <a:rPr lang="en-US" sz="2500" baseline="-25000" dirty="0"/>
              <a:t>1</a:t>
            </a:r>
            <a:r>
              <a:rPr lang="en-US" sz="2500" dirty="0"/>
              <a:t> - M</a:t>
            </a:r>
            <a:r>
              <a:rPr lang="en-US" sz="2500" baseline="-25000" dirty="0"/>
              <a:t>2</a:t>
            </a:r>
            <a:r>
              <a:rPr lang="en-US" sz="2500" dirty="0"/>
              <a:t> = c</a:t>
            </a:r>
          </a:p>
          <a:p>
            <a:pPr lvl="1"/>
            <a:r>
              <a:rPr lang="en-US" sz="2500" b="1" dirty="0"/>
              <a:t>Alternative Hypothesis</a:t>
            </a:r>
            <a:r>
              <a:rPr lang="en-US" sz="2500" dirty="0"/>
              <a:t>: the two means M</a:t>
            </a:r>
            <a:r>
              <a:rPr lang="en-US" sz="2500" baseline="-25000" dirty="0"/>
              <a:t>1</a:t>
            </a:r>
            <a:r>
              <a:rPr lang="en-US" sz="2500" dirty="0"/>
              <a:t> and M</a:t>
            </a:r>
            <a:r>
              <a:rPr lang="en-US" sz="2500" baseline="-25000" dirty="0"/>
              <a:t>2</a:t>
            </a:r>
            <a:r>
              <a:rPr lang="en-US" sz="2500" dirty="0"/>
              <a:t> do not differ by the amount c, i.e. M</a:t>
            </a:r>
            <a:r>
              <a:rPr lang="en-US" sz="2500" baseline="-25000" dirty="0"/>
              <a:t>1</a:t>
            </a:r>
            <a:r>
              <a:rPr lang="en-US" sz="2500" dirty="0"/>
              <a:t> - M</a:t>
            </a:r>
            <a:r>
              <a:rPr lang="en-US" sz="2500" baseline="-25000" dirty="0"/>
              <a:t>2</a:t>
            </a:r>
            <a:r>
              <a:rPr lang="en-US" sz="2500" dirty="0"/>
              <a:t> not equal to c (2-tail)</a:t>
            </a:r>
          </a:p>
          <a:p>
            <a:pPr lvl="1"/>
            <a:r>
              <a:rPr lang="en-US" sz="2500" b="1" dirty="0"/>
              <a:t>Test Statistics</a:t>
            </a:r>
            <a:r>
              <a:rPr lang="en-US" sz="2500" dirty="0"/>
              <a:t>: as computed by Excel</a:t>
            </a:r>
          </a:p>
          <a:p>
            <a:pPr lvl="1"/>
            <a:r>
              <a:rPr lang="en-US" sz="2500" b="1" dirty="0"/>
              <a:t>Rejection Region</a:t>
            </a:r>
            <a:r>
              <a:rPr lang="en-US" sz="2500" dirty="0"/>
              <a:t>: probability as computed by Excel</a:t>
            </a:r>
          </a:p>
          <a:p>
            <a:endParaRPr lang="en-US" dirty="0"/>
          </a:p>
        </p:txBody>
      </p:sp>
      <p:sp>
        <p:nvSpPr>
          <p:cNvPr id="3" name="Title 2"/>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Two-Sample Difference of Means Test</a:t>
            </a:r>
          </a:p>
        </p:txBody>
      </p:sp>
    </p:spTree>
    <p:extLst>
      <p:ext uri="{BB962C8B-B14F-4D97-AF65-F5344CB8AC3E}">
        <p14:creationId xmlns:p14="http://schemas.microsoft.com/office/powerpoint/2010/main" xmlns="" val="46191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172200"/>
          </a:xfrm>
        </p:spPr>
        <p:txBody>
          <a:bodyPr>
            <a:normAutofit/>
          </a:bodyPr>
          <a:lstStyle/>
          <a:p>
            <a:pPr marL="0" indent="0">
              <a:buNone/>
            </a:pPr>
            <a:r>
              <a:rPr lang="en-US" sz="2000" b="1" i="1" dirty="0">
                <a:solidFill>
                  <a:srgbClr val="C00000"/>
                </a:solidFill>
                <a:latin typeface="+mj-lt"/>
              </a:rPr>
              <a:t>Example 1:</a:t>
            </a:r>
            <a:r>
              <a:rPr lang="en-US" sz="1800" i="1" dirty="0"/>
              <a:t> Two procedures to determine the amylase in human body fluids were studied. The "original" method is considered to be an acceptable standard method, while the "new" method uses a smaller volume of water, making it more convenient as well as more economical. It is claimed that the amylase values obtained by the new method average at least 10 units greater than the </a:t>
            </a:r>
            <a:r>
              <a:rPr lang="en-US" sz="1800" i="1" dirty="0" smtClean="0"/>
              <a:t>corresponding </a:t>
            </a:r>
            <a:r>
              <a:rPr lang="en-US" sz="1800" i="1" dirty="0"/>
              <a:t>values from the </a:t>
            </a:r>
            <a:r>
              <a:rPr lang="en-US" sz="1800" i="1" dirty="0" smtClean="0"/>
              <a:t>original </a:t>
            </a:r>
            <a:r>
              <a:rPr lang="en-US" sz="1800" i="1" dirty="0"/>
              <a:t>method. A test using the original method was conducted on 14 subjects, the test with the new method on 15 subjects, giving the data displayed in the table below. Test the claim at the 1% level</a:t>
            </a:r>
            <a:r>
              <a:rPr lang="en-US" sz="1800" i="1" dirty="0" smtClean="0"/>
              <a:t>.</a:t>
            </a:r>
          </a:p>
          <a:p>
            <a:endParaRPr lang="en-US" sz="1800" i="1" dirty="0"/>
          </a:p>
          <a:p>
            <a:endParaRPr lang="en-US" sz="1800" i="1" dirty="0" smtClean="0"/>
          </a:p>
          <a:p>
            <a:endParaRPr lang="en-US" sz="1800" i="1" dirty="0"/>
          </a:p>
          <a:p>
            <a:endParaRPr lang="en-US" sz="1800" i="1" dirty="0" smtClean="0"/>
          </a:p>
          <a:p>
            <a:endParaRPr lang="en-US" sz="1800" i="1" dirty="0" smtClean="0"/>
          </a:p>
          <a:p>
            <a:endParaRPr lang="en-US" sz="1800" i="1" dirty="0"/>
          </a:p>
          <a:p>
            <a:endParaRPr lang="en-US" sz="1800" i="1" dirty="0" smtClean="0"/>
          </a:p>
          <a:p>
            <a:endParaRPr lang="en-US" sz="1800" i="1" dirty="0" smtClean="0"/>
          </a:p>
          <a:p>
            <a:endParaRPr lang="en-US" sz="1800" i="1" dirty="0"/>
          </a:p>
          <a:p>
            <a:endParaRPr lang="en-US" sz="1800" dirty="0"/>
          </a:p>
          <a:p>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xmlns="" val="2428870072"/>
              </p:ext>
            </p:extLst>
          </p:nvPr>
        </p:nvGraphicFramePr>
        <p:xfrm>
          <a:off x="1143000" y="2703576"/>
          <a:ext cx="2438400" cy="3925824"/>
        </p:xfrm>
        <a:graphic>
          <a:graphicData uri="http://schemas.openxmlformats.org/drawingml/2006/table">
            <a:tbl>
              <a:tblPr firstRow="1" firstCol="1" bandRow="1"/>
              <a:tblGrid>
                <a:gridCol w="1219200"/>
                <a:gridCol w="1219200"/>
              </a:tblGrid>
              <a:tr h="229855">
                <a:tc>
                  <a:txBody>
                    <a:bodyPr/>
                    <a:lstStyle/>
                    <a:p>
                      <a:pPr marL="0" marR="0" algn="ctr">
                        <a:lnSpc>
                          <a:spcPct val="115000"/>
                        </a:lnSpc>
                        <a:spcBef>
                          <a:spcPts val="0"/>
                        </a:spcBef>
                        <a:spcAft>
                          <a:spcPts val="0"/>
                        </a:spcAft>
                      </a:pPr>
                      <a:r>
                        <a:rPr lang="en-US" sz="1400" dirty="0">
                          <a:effectLst/>
                          <a:latin typeface="Times New Roman"/>
                          <a:ea typeface="Times New Roman"/>
                          <a:cs typeface="Times New Roman"/>
                        </a:rPr>
                        <a:t>Original</a:t>
                      </a:r>
                      <a:endParaRPr lang="en-US" sz="14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New</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38</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46</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48</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57</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58</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73</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53</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60</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dirty="0">
                          <a:effectLst/>
                          <a:latin typeface="Times New Roman"/>
                          <a:ea typeface="Times New Roman"/>
                          <a:cs typeface="Times New Roman"/>
                        </a:rPr>
                        <a:t>75</a:t>
                      </a:r>
                      <a:endParaRPr lang="en-US" sz="14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86</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58</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67</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59</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65</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46</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58</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69</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85</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59</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74</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dirty="0">
                          <a:effectLst/>
                          <a:latin typeface="Times New Roman"/>
                          <a:ea typeface="Times New Roman"/>
                          <a:cs typeface="Times New Roman"/>
                        </a:rPr>
                        <a:t>81</a:t>
                      </a:r>
                      <a:endParaRPr lang="en-US" sz="14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96</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44</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55</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56</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71</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55">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50</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cs typeface="Times New Roman"/>
                        </a:rPr>
                        <a:t>63</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98">
                <a:tc>
                  <a:txBody>
                    <a:bodyPr/>
                    <a:lstStyle/>
                    <a:p>
                      <a:pPr algn="ctr">
                        <a:lnSpc>
                          <a:spcPct val="115000"/>
                        </a:lnSpc>
                      </a:pPr>
                      <a:endParaRPr lang="en-US" sz="140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a:ea typeface="Times New Roman"/>
                          <a:cs typeface="Times New Roman"/>
                        </a:rPr>
                        <a:t>74</a:t>
                      </a:r>
                      <a:endParaRPr lang="en-US" sz="14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Content Placeholder 1"/>
          <p:cNvSpPr txBox="1">
            <a:spLocks/>
          </p:cNvSpPr>
          <p:nvPr/>
        </p:nvSpPr>
        <p:spPr>
          <a:xfrm>
            <a:off x="3581400" y="3048000"/>
            <a:ext cx="5105400" cy="3581400"/>
          </a:xfrm>
          <a:prstGeom prst="rect">
            <a:avLst/>
          </a:prstGeom>
        </p:spPr>
        <p:txBody>
          <a:bodyPr vert="horz">
            <a:normAutofit fontScale="70000" lnSpcReduction="20000"/>
          </a:bodyPr>
          <a:lstStyle>
            <a:lvl1pPr marL="457200" indent="-457200" algn="just" rtl="0" eaLnBrk="1" latinLnBrk="0" hangingPunct="1">
              <a:spcBef>
                <a:spcPts val="600"/>
              </a:spcBef>
              <a:buClr>
                <a:schemeClr val="accent2">
                  <a:lumMod val="50000"/>
                </a:schemeClr>
              </a:buClr>
              <a:buSzPct val="76000"/>
              <a:buFont typeface="Wingdings" pitchFamily="2" charset="2"/>
              <a:buChar char="Ø"/>
              <a:defRPr kumimoji="0" sz="2600" kern="1200">
                <a:solidFill>
                  <a:schemeClr val="tx1"/>
                </a:solidFill>
                <a:latin typeface="+mn-lt"/>
                <a:ea typeface="+mn-ea"/>
                <a:cs typeface="+mn-cs"/>
              </a:defRPr>
            </a:lvl1pPr>
            <a:lvl2pPr marL="617220" indent="-342900" algn="just" rtl="0" eaLnBrk="1" latinLnBrk="0" hangingPunct="1">
              <a:spcBef>
                <a:spcPts val="500"/>
              </a:spcBef>
              <a:buClr>
                <a:schemeClr val="accent2">
                  <a:lumMod val="50000"/>
                </a:schemeClr>
              </a:buClr>
              <a:buSzPct val="76000"/>
              <a:buFont typeface="Wingdings" pitchFamily="2" charset="2"/>
              <a:buChar char="§"/>
              <a:defRPr kumimoji="0" sz="2300" kern="1200">
                <a:solidFill>
                  <a:schemeClr val="tx1"/>
                </a:solidFill>
                <a:latin typeface="+mn-lt"/>
                <a:ea typeface="+mn-ea"/>
                <a:cs typeface="+mn-cs"/>
              </a:defRPr>
            </a:lvl2pPr>
            <a:lvl3pPr marL="937260" indent="-342900" algn="just" rtl="0" eaLnBrk="1" latinLnBrk="0" hangingPunct="1">
              <a:spcBef>
                <a:spcPts val="500"/>
              </a:spcBef>
              <a:buClr>
                <a:schemeClr val="accent2">
                  <a:lumMod val="50000"/>
                </a:schemeClr>
              </a:buClr>
              <a:buSzPct val="76000"/>
              <a:buFont typeface="Arial" pitchFamily="34" charset="0"/>
              <a:buChar char="•"/>
              <a:defRPr kumimoji="0" sz="2000" kern="1200">
                <a:solidFill>
                  <a:srgbClr val="321900"/>
                </a:solidFill>
                <a:latin typeface="+mn-lt"/>
                <a:ea typeface="+mn-ea"/>
                <a:cs typeface="+mn-cs"/>
              </a:defRPr>
            </a:lvl3pPr>
            <a:lvl4pPr marL="1097280" indent="-228600" algn="just" rtl="0" eaLnBrk="1" latinLnBrk="0" hangingPunct="1">
              <a:spcBef>
                <a:spcPts val="400"/>
              </a:spcBef>
              <a:buClr>
                <a:schemeClr val="accent2">
                  <a:lumMod val="50000"/>
                </a:schemeClr>
              </a:buClr>
              <a:buSzPct val="70000"/>
              <a:buFont typeface="Arial" pitchFamily="34" charset="0"/>
              <a:buChar char="•"/>
              <a:defRPr kumimoji="0" sz="1800" kern="1200">
                <a:solidFill>
                  <a:srgbClr val="321900"/>
                </a:solidFill>
                <a:latin typeface="+mn-lt"/>
                <a:ea typeface="+mn-ea"/>
                <a:cs typeface="+mn-cs"/>
              </a:defRPr>
            </a:lvl4pPr>
            <a:lvl5pPr marL="1371600" indent="-228600" algn="just" rtl="0" eaLnBrk="1" latinLnBrk="0" hangingPunct="1">
              <a:spcBef>
                <a:spcPts val="300"/>
              </a:spcBef>
              <a:buClr>
                <a:schemeClr val="accent2">
                  <a:lumMod val="50000"/>
                </a:schemeClr>
              </a:buClr>
              <a:buSzPct val="70000"/>
              <a:buFont typeface="Arial" pitchFamily="34" charset="0"/>
              <a:buChar char="•"/>
              <a:defRPr kumimoji="0" sz="1600" kern="1200">
                <a:solidFill>
                  <a:srgbClr val="321900"/>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We need to be careful as to which variable is the first and which is the second one. In our example we want to test whether the average for the new method is 10 units larger than the old average. Since our procedure always tests M</a:t>
            </a:r>
            <a:r>
              <a:rPr lang="en-US" baseline="-25000" dirty="0" smtClean="0"/>
              <a:t>1</a:t>
            </a:r>
            <a:r>
              <a:rPr lang="en-US" dirty="0" smtClean="0"/>
              <a:t> - M</a:t>
            </a:r>
            <a:r>
              <a:rPr lang="en-US" baseline="-25000" dirty="0" smtClean="0"/>
              <a:t>2 </a:t>
            </a:r>
            <a:r>
              <a:rPr lang="en-US" dirty="0" smtClean="0"/>
              <a:t>we have to pick as M</a:t>
            </a:r>
            <a:r>
              <a:rPr lang="en-US" baseline="-25000" dirty="0" smtClean="0"/>
              <a:t>1</a:t>
            </a:r>
            <a:r>
              <a:rPr lang="en-US" dirty="0" smtClean="0"/>
              <a:t> the "new method" data and as M</a:t>
            </a:r>
            <a:r>
              <a:rPr lang="en-US" baseline="-25000" dirty="0" smtClean="0"/>
              <a:t>2 </a:t>
            </a:r>
            <a:r>
              <a:rPr lang="en-US" dirty="0" smtClean="0"/>
              <a:t>the "original method" data. With those choices for M</a:t>
            </a:r>
            <a:r>
              <a:rPr lang="en-US" baseline="-25000" dirty="0" smtClean="0"/>
              <a:t>1</a:t>
            </a:r>
            <a:r>
              <a:rPr lang="en-US" dirty="0" smtClean="0"/>
              <a:t> and  M</a:t>
            </a:r>
            <a:r>
              <a:rPr lang="en-US" baseline="-25000" dirty="0" smtClean="0"/>
              <a:t>2 </a:t>
            </a:r>
            <a:r>
              <a:rPr lang="en-US" dirty="0" smtClean="0"/>
              <a:t>  the statistical test corresponding to our example is setup as follows:</a:t>
            </a:r>
          </a:p>
          <a:p>
            <a:pPr lvl="1"/>
            <a:r>
              <a:rPr lang="en-US" sz="2600" b="1" dirty="0" smtClean="0"/>
              <a:t>Null Hypothesis</a:t>
            </a:r>
            <a:r>
              <a:rPr lang="en-US" sz="2600" dirty="0" smtClean="0"/>
              <a:t>:  M</a:t>
            </a:r>
            <a:r>
              <a:rPr lang="en-US" sz="2600" baseline="-25000" dirty="0" smtClean="0"/>
              <a:t>1</a:t>
            </a:r>
            <a:r>
              <a:rPr lang="en-US" sz="2600" dirty="0" smtClean="0"/>
              <a:t> - M</a:t>
            </a:r>
            <a:r>
              <a:rPr lang="en-US" sz="2600" baseline="-25000" dirty="0" smtClean="0"/>
              <a:t>2 </a:t>
            </a:r>
            <a:r>
              <a:rPr lang="en-US" sz="2600" dirty="0" smtClean="0"/>
              <a:t>= 10</a:t>
            </a:r>
          </a:p>
          <a:p>
            <a:pPr lvl="1"/>
            <a:r>
              <a:rPr lang="en-US" sz="2600" b="1" dirty="0" smtClean="0"/>
              <a:t>Alternative Hypothesis</a:t>
            </a:r>
            <a:r>
              <a:rPr lang="en-US" sz="2600" dirty="0" smtClean="0"/>
              <a:t>: M</a:t>
            </a:r>
            <a:r>
              <a:rPr lang="en-US" sz="2600" baseline="-25000" dirty="0" smtClean="0"/>
              <a:t>1</a:t>
            </a:r>
            <a:r>
              <a:rPr lang="en-US" sz="2600" dirty="0" smtClean="0"/>
              <a:t> - M</a:t>
            </a:r>
            <a:r>
              <a:rPr lang="en-US" sz="2600" baseline="-25000" dirty="0" smtClean="0"/>
              <a:t>2 </a:t>
            </a:r>
            <a:r>
              <a:rPr lang="en-US" sz="2600" dirty="0" smtClean="0"/>
              <a:t>not equal to 10</a:t>
            </a:r>
          </a:p>
          <a:p>
            <a:endParaRPr lang="en-US" dirty="0"/>
          </a:p>
        </p:txBody>
      </p:sp>
    </p:spTree>
    <p:extLst>
      <p:ext uri="{BB962C8B-B14F-4D97-AF65-F5344CB8AC3E}">
        <p14:creationId xmlns:p14="http://schemas.microsoft.com/office/powerpoint/2010/main" xmlns="" val="3506672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080760"/>
          </a:xfrm>
        </p:spPr>
        <p:txBody>
          <a:bodyPr>
            <a:normAutofit/>
          </a:bodyPr>
          <a:lstStyle/>
          <a:p>
            <a:r>
              <a:rPr lang="en-US" sz="1800" dirty="0"/>
              <a:t>To continue, start Excel and enter the above data. Note that you do not really need to enter the first column, only the data for the original and new method is relevant.</a:t>
            </a:r>
          </a:p>
          <a:p>
            <a:r>
              <a:rPr lang="en-US" sz="1800" dirty="0"/>
              <a:t>Select </a:t>
            </a:r>
            <a:r>
              <a:rPr lang="en-US" sz="1800" b="1" dirty="0"/>
              <a:t>Tools | Data Analysis ...</a:t>
            </a:r>
            <a:r>
              <a:rPr lang="en-US" sz="1800" dirty="0"/>
              <a:t> then select </a:t>
            </a:r>
            <a:r>
              <a:rPr lang="en-US" sz="1800" b="1" dirty="0"/>
              <a:t>t-Test: Two Sample, Assuming Unequal </a:t>
            </a:r>
            <a:r>
              <a:rPr lang="en-US" sz="1800" b="1" dirty="0" smtClean="0"/>
              <a:t>Variance</a:t>
            </a:r>
            <a:endParaRPr lang="en-US" sz="1800" dirty="0"/>
          </a:p>
          <a:p>
            <a:r>
              <a:rPr lang="en-US" sz="1800" dirty="0" smtClean="0"/>
              <a:t>There </a:t>
            </a:r>
            <a:r>
              <a:rPr lang="en-US" sz="1800" dirty="0"/>
              <a:t>are several two-sample tests available, for specific situations. A t-test assuming unequal variance is the most general one so select that. You should see a dialog window similar to the following:</a:t>
            </a:r>
          </a:p>
          <a:p>
            <a:endParaRPr lang="en-US" sz="1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7440" y="3276599"/>
            <a:ext cx="4199286" cy="2541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ontent Placeholder 1"/>
          <p:cNvSpPr txBox="1">
            <a:spLocks/>
          </p:cNvSpPr>
          <p:nvPr/>
        </p:nvSpPr>
        <p:spPr>
          <a:xfrm>
            <a:off x="4572000" y="2753995"/>
            <a:ext cx="4267200" cy="3870960"/>
          </a:xfrm>
          <a:prstGeom prst="rect">
            <a:avLst/>
          </a:prstGeom>
        </p:spPr>
        <p:txBody>
          <a:bodyPr vert="horz">
            <a:normAutofit fontScale="85000" lnSpcReduction="20000"/>
          </a:bodyPr>
          <a:lstStyle>
            <a:lvl1pPr marL="457200" indent="-457200" algn="just" rtl="0" eaLnBrk="1" latinLnBrk="0" hangingPunct="1">
              <a:spcBef>
                <a:spcPts val="600"/>
              </a:spcBef>
              <a:buClr>
                <a:schemeClr val="accent2">
                  <a:lumMod val="50000"/>
                </a:schemeClr>
              </a:buClr>
              <a:buSzPct val="76000"/>
              <a:buFont typeface="Wingdings" pitchFamily="2" charset="2"/>
              <a:buChar char="Ø"/>
              <a:defRPr kumimoji="0" sz="2600" kern="1200">
                <a:solidFill>
                  <a:schemeClr val="tx1"/>
                </a:solidFill>
                <a:latin typeface="+mn-lt"/>
                <a:ea typeface="+mn-ea"/>
                <a:cs typeface="+mn-cs"/>
              </a:defRPr>
            </a:lvl1pPr>
            <a:lvl2pPr marL="617220" indent="-342900" algn="just" rtl="0" eaLnBrk="1" latinLnBrk="0" hangingPunct="1">
              <a:spcBef>
                <a:spcPts val="500"/>
              </a:spcBef>
              <a:buClr>
                <a:schemeClr val="accent2">
                  <a:lumMod val="50000"/>
                </a:schemeClr>
              </a:buClr>
              <a:buSzPct val="76000"/>
              <a:buFont typeface="Wingdings" pitchFamily="2" charset="2"/>
              <a:buChar char="§"/>
              <a:defRPr kumimoji="0" sz="2300" kern="1200">
                <a:solidFill>
                  <a:schemeClr val="tx1"/>
                </a:solidFill>
                <a:latin typeface="+mn-lt"/>
                <a:ea typeface="+mn-ea"/>
                <a:cs typeface="+mn-cs"/>
              </a:defRPr>
            </a:lvl2pPr>
            <a:lvl3pPr marL="937260" indent="-342900" algn="just" rtl="0" eaLnBrk="1" latinLnBrk="0" hangingPunct="1">
              <a:spcBef>
                <a:spcPts val="500"/>
              </a:spcBef>
              <a:buClr>
                <a:schemeClr val="accent2">
                  <a:lumMod val="50000"/>
                </a:schemeClr>
              </a:buClr>
              <a:buSzPct val="76000"/>
              <a:buFont typeface="Arial" pitchFamily="34" charset="0"/>
              <a:buChar char="•"/>
              <a:defRPr kumimoji="0" sz="2000" kern="1200">
                <a:solidFill>
                  <a:srgbClr val="321900"/>
                </a:solidFill>
                <a:latin typeface="+mn-lt"/>
                <a:ea typeface="+mn-ea"/>
                <a:cs typeface="+mn-cs"/>
              </a:defRPr>
            </a:lvl3pPr>
            <a:lvl4pPr marL="1097280" indent="-228600" algn="just" rtl="0" eaLnBrk="1" latinLnBrk="0" hangingPunct="1">
              <a:spcBef>
                <a:spcPts val="400"/>
              </a:spcBef>
              <a:buClr>
                <a:schemeClr val="accent2">
                  <a:lumMod val="50000"/>
                </a:schemeClr>
              </a:buClr>
              <a:buSzPct val="70000"/>
              <a:buFont typeface="Arial" pitchFamily="34" charset="0"/>
              <a:buChar char="•"/>
              <a:defRPr kumimoji="0" sz="1800" kern="1200">
                <a:solidFill>
                  <a:srgbClr val="321900"/>
                </a:solidFill>
                <a:latin typeface="+mn-lt"/>
                <a:ea typeface="+mn-ea"/>
                <a:cs typeface="+mn-cs"/>
              </a:defRPr>
            </a:lvl4pPr>
            <a:lvl5pPr marL="1371600" indent="-228600" algn="just" rtl="0" eaLnBrk="1" latinLnBrk="0" hangingPunct="1">
              <a:spcBef>
                <a:spcPts val="300"/>
              </a:spcBef>
              <a:buClr>
                <a:schemeClr val="accent2">
                  <a:lumMod val="50000"/>
                </a:schemeClr>
              </a:buClr>
              <a:buSzPct val="70000"/>
              <a:buFont typeface="Arial" pitchFamily="34" charset="0"/>
              <a:buChar char="•"/>
              <a:defRPr kumimoji="0" sz="1600" kern="1200">
                <a:solidFill>
                  <a:srgbClr val="321900"/>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l"/>
            <a:r>
              <a:rPr lang="en-US" sz="2000" dirty="0" smtClean="0"/>
              <a:t>Since we picked the "new method" data as variable 1 we need to put the data for the </a:t>
            </a:r>
            <a:r>
              <a:rPr lang="en-US" sz="2000" i="1" dirty="0" smtClean="0"/>
              <a:t>second</a:t>
            </a:r>
            <a:r>
              <a:rPr lang="en-US" sz="2000" dirty="0" smtClean="0"/>
              <a:t> column in the "variable 1" range and the </a:t>
            </a:r>
            <a:r>
              <a:rPr lang="en-US" sz="2000" i="1" dirty="0" smtClean="0"/>
              <a:t>first</a:t>
            </a:r>
            <a:r>
              <a:rPr lang="en-US" sz="2000" dirty="0" smtClean="0"/>
              <a:t> column data in the "variable 2" range:</a:t>
            </a:r>
          </a:p>
          <a:p>
            <a:pPr lvl="1"/>
            <a:r>
              <a:rPr lang="en-US" sz="1800" dirty="0" smtClean="0"/>
              <a:t>In the </a:t>
            </a:r>
            <a:r>
              <a:rPr lang="en-US" sz="1800" b="1" dirty="0" smtClean="0"/>
              <a:t>Variable 1 Range</a:t>
            </a:r>
            <a:r>
              <a:rPr lang="en-US" sz="1800" dirty="0" smtClean="0"/>
              <a:t>: enter the range for the data from the "New" method (column B)</a:t>
            </a:r>
          </a:p>
          <a:p>
            <a:pPr lvl="1"/>
            <a:r>
              <a:rPr lang="en-US" sz="1800" dirty="0" smtClean="0"/>
              <a:t>In the </a:t>
            </a:r>
            <a:r>
              <a:rPr lang="en-US" sz="1800" b="1" dirty="0" smtClean="0"/>
              <a:t>Variable 2 Range</a:t>
            </a:r>
            <a:r>
              <a:rPr lang="en-US" sz="1800" dirty="0" smtClean="0"/>
              <a:t>: enter the range for the data from the "Original" method (column A)</a:t>
            </a:r>
          </a:p>
          <a:p>
            <a:pPr lvl="1"/>
            <a:r>
              <a:rPr lang="en-US" sz="1800" dirty="0" smtClean="0"/>
              <a:t>In the </a:t>
            </a:r>
            <a:r>
              <a:rPr lang="en-US" sz="1800" b="1" dirty="0" smtClean="0"/>
              <a:t>Hypothesized Mean Difference</a:t>
            </a:r>
            <a:r>
              <a:rPr lang="en-US" sz="1800" dirty="0" smtClean="0"/>
              <a:t>: enter the number 10</a:t>
            </a:r>
          </a:p>
          <a:p>
            <a:pPr lvl="1"/>
            <a:r>
              <a:rPr lang="en-US" sz="1800" dirty="0" smtClean="0"/>
              <a:t>For the </a:t>
            </a:r>
            <a:r>
              <a:rPr lang="en-US" sz="1800" b="1" dirty="0" smtClean="0"/>
              <a:t>Alpha</a:t>
            </a:r>
            <a:r>
              <a:rPr lang="en-US" sz="1800" dirty="0" smtClean="0"/>
              <a:t> value: enter the number 0.01</a:t>
            </a:r>
          </a:p>
          <a:p>
            <a:pPr lvl="1"/>
            <a:r>
              <a:rPr lang="en-US" sz="1800" dirty="0" smtClean="0"/>
              <a:t>Make sure to check the </a:t>
            </a:r>
            <a:r>
              <a:rPr lang="en-US" sz="1800" b="1" dirty="0" smtClean="0"/>
              <a:t>Labels</a:t>
            </a:r>
            <a:r>
              <a:rPr lang="en-US" sz="1800" dirty="0" smtClean="0"/>
              <a:t> box and click on Okay.</a:t>
            </a:r>
          </a:p>
          <a:p>
            <a:endParaRPr lang="en-US" sz="2000" dirty="0"/>
          </a:p>
        </p:txBody>
      </p:sp>
    </p:spTree>
    <p:extLst>
      <p:ext uri="{BB962C8B-B14F-4D97-AF65-F5344CB8AC3E}">
        <p14:creationId xmlns:p14="http://schemas.microsoft.com/office/powerpoint/2010/main" xmlns="" val="646416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248400"/>
          </a:xfrm>
        </p:spPr>
        <p:txBody>
          <a:bodyPr>
            <a:normAutofit fontScale="70000" lnSpcReduction="20000"/>
          </a:bodyPr>
          <a:lstStyle/>
          <a:p>
            <a:r>
              <a:rPr lang="en-US" dirty="0"/>
              <a:t>Excel will produce output similar to the following</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a:t>This output computes the mean and standard deviations of both variables, but most importantly computes the numbers needed to complete our test:</a:t>
            </a:r>
          </a:p>
          <a:p>
            <a:pPr lvl="1"/>
            <a:r>
              <a:rPr lang="en-US" sz="2600" b="1" dirty="0"/>
              <a:t>Test Statistics</a:t>
            </a:r>
            <a:r>
              <a:rPr lang="en-US" sz="2600" dirty="0"/>
              <a:t>: as computed by Excel, t = 0.4169</a:t>
            </a:r>
          </a:p>
          <a:p>
            <a:pPr lvl="1"/>
            <a:r>
              <a:rPr lang="en-US" sz="2600" b="1" dirty="0"/>
              <a:t>Rejection Region</a:t>
            </a:r>
            <a:r>
              <a:rPr lang="en-US" sz="2600" dirty="0"/>
              <a:t>: probability as computed by Excel: p = 0.68 (2-tail)</a:t>
            </a:r>
          </a:p>
          <a:p>
            <a:pPr algn="l"/>
            <a:r>
              <a:rPr lang="en-US" dirty="0"/>
              <a:t>Thus, since the probability of the type-1 error is 0.68, or 68%, which is pretty large (definitely larger than 1%), our conclusion that the test is inconclusive. In other words, we found no significant evidence that the average of the new and old method differ by 10</a:t>
            </a:r>
            <a:r>
              <a:rPr lang="en-US" dirty="0" smtClean="0"/>
              <a:t>.</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99434" y="914400"/>
            <a:ext cx="6011863" cy="3170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0633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088380"/>
          </a:xfrm>
        </p:spPr>
        <p:txBody>
          <a:bodyPr>
            <a:noAutofit/>
          </a:bodyPr>
          <a:lstStyle/>
          <a:p>
            <a:r>
              <a:rPr lang="en-US" sz="1700" dirty="0"/>
              <a:t>In general, a statistical test involves four elements to a statistical test:</a:t>
            </a:r>
          </a:p>
          <a:p>
            <a:pPr lvl="1"/>
            <a:r>
              <a:rPr lang="en-US" sz="1700" b="1" dirty="0"/>
              <a:t>Null Hypothesis</a:t>
            </a:r>
            <a:r>
              <a:rPr lang="en-US" sz="1700" dirty="0"/>
              <a:t> (written as H</a:t>
            </a:r>
            <a:r>
              <a:rPr lang="en-US" sz="1700" baseline="-25000" dirty="0"/>
              <a:t>0</a:t>
            </a:r>
            <a:r>
              <a:rPr lang="en-US" sz="1700" dirty="0"/>
              <a:t>): The "tried and true situation", or "the status quo", or "innocent until proven guilty"</a:t>
            </a:r>
          </a:p>
          <a:p>
            <a:pPr lvl="1"/>
            <a:r>
              <a:rPr lang="en-US" sz="1700" b="1" dirty="0"/>
              <a:t>Alternative Hypothesis</a:t>
            </a:r>
            <a:r>
              <a:rPr lang="en-US" sz="1700" dirty="0"/>
              <a:t> (written as H</a:t>
            </a:r>
            <a:r>
              <a:rPr lang="en-US" sz="1700" baseline="-25000" dirty="0"/>
              <a:t>a</a:t>
            </a:r>
            <a:r>
              <a:rPr lang="en-US" sz="1700" dirty="0"/>
              <a:t>):  This is what you suspect (or hope) is </a:t>
            </a:r>
            <a:r>
              <a:rPr lang="en-US" sz="1700" i="1" dirty="0"/>
              <a:t>really</a:t>
            </a:r>
            <a:r>
              <a:rPr lang="en-US" sz="1700" dirty="0"/>
              <a:t> true, the new situation, "guilty" - in general it is the </a:t>
            </a:r>
            <a:r>
              <a:rPr lang="en-US" sz="1700" i="1" dirty="0"/>
              <a:t>opposite</a:t>
            </a:r>
            <a:r>
              <a:rPr lang="en-US" sz="1700" dirty="0"/>
              <a:t> of the null hypothesis</a:t>
            </a:r>
          </a:p>
          <a:p>
            <a:pPr lvl="1"/>
            <a:r>
              <a:rPr lang="en-US" sz="1700" b="1" dirty="0"/>
              <a:t>Test Statistics</a:t>
            </a:r>
            <a:r>
              <a:rPr lang="en-US" sz="1700" dirty="0"/>
              <a:t>: Collecting evidence - in our case we usually select a random sample and compute some number based on the sample data</a:t>
            </a:r>
          </a:p>
          <a:p>
            <a:pPr lvl="1"/>
            <a:r>
              <a:rPr lang="en-US" sz="1700" b="1" dirty="0"/>
              <a:t>Rejection Region</a:t>
            </a:r>
            <a:r>
              <a:rPr lang="en-US" sz="1700" dirty="0"/>
              <a:t>: Do we reject the null hypothesis (and therefore accept the alternative), or do we declare our test inconclusive, and if we do decide to reject the null hypothesis, what is the probability that our decision is </a:t>
            </a:r>
            <a:r>
              <a:rPr lang="en-US" sz="1700" dirty="0" smtClean="0"/>
              <a:t>incorrect.</a:t>
            </a:r>
          </a:p>
          <a:p>
            <a:r>
              <a:rPr lang="en-US" sz="1700" dirty="0" smtClean="0"/>
              <a:t>Please </a:t>
            </a:r>
            <a:r>
              <a:rPr lang="en-US" sz="1700" dirty="0"/>
              <a:t>note that our final conclusion is </a:t>
            </a:r>
            <a:r>
              <a:rPr lang="en-US" sz="1700" b="1" dirty="0"/>
              <a:t>always one of two options:</a:t>
            </a:r>
            <a:r>
              <a:rPr lang="en-US" sz="1700" dirty="0"/>
              <a:t> we either </a:t>
            </a:r>
            <a:r>
              <a:rPr lang="en-US" sz="1700" i="1" dirty="0"/>
              <a:t>reject the null hypothesis</a:t>
            </a:r>
            <a:r>
              <a:rPr lang="en-US" sz="1700" dirty="0"/>
              <a:t> or we </a:t>
            </a:r>
            <a:r>
              <a:rPr lang="en-US" sz="1700" i="1" dirty="0"/>
              <a:t>declare the test invalid</a:t>
            </a:r>
            <a:r>
              <a:rPr lang="en-US" sz="1700" dirty="0"/>
              <a:t>. We </a:t>
            </a:r>
            <a:r>
              <a:rPr lang="en-US" sz="1700" b="1" dirty="0"/>
              <a:t>never</a:t>
            </a:r>
            <a:r>
              <a:rPr lang="en-US" sz="1700" dirty="0"/>
              <a:t> conclude anything else, such as </a:t>
            </a:r>
            <a:r>
              <a:rPr lang="en-US" sz="1700" i="1" dirty="0"/>
              <a:t>accepting</a:t>
            </a:r>
            <a:r>
              <a:rPr lang="en-US" sz="1700" dirty="0"/>
              <a:t> the null hypothesis. </a:t>
            </a:r>
          </a:p>
          <a:p>
            <a:pPr lvl="1"/>
            <a:r>
              <a:rPr lang="en-US" sz="1700" dirty="0"/>
              <a:t>Rejecting the null hypothesis when in fact it is true is called a </a:t>
            </a:r>
            <a:r>
              <a:rPr lang="en-US" sz="1700" b="1" dirty="0"/>
              <a:t>Type I - Error</a:t>
            </a:r>
            <a:r>
              <a:rPr lang="en-US" sz="1700" dirty="0"/>
              <a:t>. That's exactly the error we will be computing in the procedure above when we reject the null hypothesis. It should, of course, be small so that we can be confident in our decision to reject the null hypothesis.</a:t>
            </a:r>
          </a:p>
          <a:p>
            <a:pPr lvl="1"/>
            <a:r>
              <a:rPr lang="en-US" sz="1700" dirty="0"/>
              <a:t>Accepting the null hypothesis when in fact it is false is called a </a:t>
            </a:r>
            <a:r>
              <a:rPr lang="en-US" sz="1700" b="1" dirty="0"/>
              <a:t>Type II - Error</a:t>
            </a:r>
            <a:r>
              <a:rPr lang="en-US" sz="1700" dirty="0"/>
              <a:t>. This type of probability is not covered by our procedure (which is why we will never accept the null hypothesis, we rather declare our test inconclusive if necessary)</a:t>
            </a:r>
          </a:p>
          <a:p>
            <a:pPr lvl="1"/>
            <a:endParaRPr lang="en-US" sz="1700" dirty="0"/>
          </a:p>
        </p:txBody>
      </p:sp>
    </p:spTree>
    <p:extLst>
      <p:ext uri="{BB962C8B-B14F-4D97-AF65-F5344CB8AC3E}">
        <p14:creationId xmlns:p14="http://schemas.microsoft.com/office/powerpoint/2010/main" xmlns="" val="4280953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lvl="0"/>
            <a:r>
              <a:rPr lang="en-US" dirty="0" smtClean="0"/>
              <a:t>Excel </a:t>
            </a:r>
            <a:r>
              <a:rPr lang="en-US" dirty="0"/>
              <a:t>requires that the hypothesized difference is not negative. If you want to test for a negative difference, switch the variables around and the difference will be positive.</a:t>
            </a:r>
          </a:p>
          <a:p>
            <a:pPr lvl="0"/>
            <a:r>
              <a:rPr lang="en-US" dirty="0"/>
              <a:t>The actual difference, for this data, is 68.66 - 56.71 = 11.95. That difference </a:t>
            </a:r>
            <a:r>
              <a:rPr lang="en-US" i="1" dirty="0"/>
              <a:t>is</a:t>
            </a:r>
            <a:r>
              <a:rPr lang="en-US" dirty="0"/>
              <a:t> different from 10, but not </a:t>
            </a:r>
            <a:r>
              <a:rPr lang="en-US" i="1" dirty="0"/>
              <a:t>significantly </a:t>
            </a:r>
            <a:r>
              <a:rPr lang="en-US" dirty="0"/>
              <a:t>different, according to our test.</a:t>
            </a:r>
          </a:p>
          <a:p>
            <a:endParaRPr lang="en-US" dirty="0"/>
          </a:p>
        </p:txBody>
      </p:sp>
      <p:sp>
        <p:nvSpPr>
          <p:cNvPr id="3" name="Title 2"/>
          <p:cNvSpPr>
            <a:spLocks noGrp="1"/>
          </p:cNvSpPr>
          <p:nvPr>
            <p:ph type="title"/>
          </p:nvPr>
        </p:nvSpPr>
        <p:spPr/>
        <p:txBody>
          <a:bodyPr>
            <a:normAutofit/>
          </a:bodyPr>
          <a:lstStyle/>
          <a:p>
            <a:r>
              <a:rPr lang="en-US" sz="3200" dirty="0" smtClean="0">
                <a:solidFill>
                  <a:srgbClr val="002060"/>
                </a:solidFill>
              </a:rPr>
              <a:t>Comments</a:t>
            </a:r>
            <a:endParaRPr lang="en-US" sz="3200" dirty="0">
              <a:solidFill>
                <a:srgbClr val="002060"/>
              </a:solidFill>
            </a:endParaRPr>
          </a:p>
        </p:txBody>
      </p:sp>
    </p:spTree>
    <p:extLst>
      <p:ext uri="{BB962C8B-B14F-4D97-AF65-F5344CB8AC3E}">
        <p14:creationId xmlns:p14="http://schemas.microsoft.com/office/powerpoint/2010/main" xmlns="" val="408577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004560"/>
          </a:xfrm>
        </p:spPr>
        <p:txBody>
          <a:bodyPr>
            <a:noAutofit/>
          </a:bodyPr>
          <a:lstStyle/>
          <a:p>
            <a:pPr marL="0" indent="0" algn="l">
              <a:buNone/>
            </a:pPr>
            <a:r>
              <a:rPr lang="en-US" sz="2400" b="1" i="1" dirty="0">
                <a:solidFill>
                  <a:srgbClr val="C00000"/>
                </a:solidFill>
                <a:latin typeface="+mj-lt"/>
              </a:rPr>
              <a:t>Example 2:</a:t>
            </a:r>
            <a:r>
              <a:rPr lang="en-US" sz="1900" i="1" dirty="0"/>
              <a:t> Using the above data, is there enough evidence at the 0.05-level to conclude that there is a difference between the new and old method </a:t>
            </a:r>
            <a:r>
              <a:rPr lang="en-US" sz="1900" i="1" dirty="0" smtClean="0"/>
              <a:t>?</a:t>
            </a:r>
            <a:endParaRPr lang="en-US" sz="1900" dirty="0"/>
          </a:p>
          <a:p>
            <a:pPr algn="l"/>
            <a:r>
              <a:rPr lang="en-US" sz="1900" dirty="0" smtClean="0"/>
              <a:t>To </a:t>
            </a:r>
            <a:r>
              <a:rPr lang="en-US" sz="1900" dirty="0"/>
              <a:t>test whether there is a difference we simply set the hypothesized difference to 0 (in which case it actually does not matter which variable is the first and which the second). Therefore we repeat the above test, but this time we enter 0 as hypothesized difference instead of 10 and 0.05 as our Alpha level. Excel will produce the following values as output (make sure to check it yourself):</a:t>
            </a:r>
          </a:p>
          <a:p>
            <a:pPr lvl="1"/>
            <a:r>
              <a:rPr lang="en-US" sz="1900" b="1" dirty="0"/>
              <a:t>Null Hypothesis</a:t>
            </a:r>
            <a:r>
              <a:rPr lang="en-US" sz="1900" dirty="0"/>
              <a:t>:  M</a:t>
            </a:r>
            <a:r>
              <a:rPr lang="en-US" sz="1900" baseline="-25000" dirty="0"/>
              <a:t>1</a:t>
            </a:r>
            <a:r>
              <a:rPr lang="en-US" sz="1900" dirty="0"/>
              <a:t> - M</a:t>
            </a:r>
            <a:r>
              <a:rPr lang="en-US" sz="1900" baseline="-25000" dirty="0"/>
              <a:t>2 </a:t>
            </a:r>
            <a:r>
              <a:rPr lang="en-US" sz="1900" dirty="0"/>
              <a:t>= 0</a:t>
            </a:r>
          </a:p>
          <a:p>
            <a:pPr lvl="1"/>
            <a:r>
              <a:rPr lang="en-US" sz="1900" b="1" dirty="0"/>
              <a:t>Alternative Hypothesis</a:t>
            </a:r>
            <a:r>
              <a:rPr lang="en-US" sz="1900" dirty="0"/>
              <a:t>: M</a:t>
            </a:r>
            <a:r>
              <a:rPr lang="en-US" sz="1900" baseline="-25000" dirty="0"/>
              <a:t>1</a:t>
            </a:r>
            <a:r>
              <a:rPr lang="en-US" sz="1900" dirty="0"/>
              <a:t> - M</a:t>
            </a:r>
            <a:r>
              <a:rPr lang="en-US" sz="1900" baseline="-25000" dirty="0"/>
              <a:t>2  </a:t>
            </a:r>
            <a:r>
              <a:rPr lang="en-US" sz="1900" dirty="0"/>
              <a:t>not equal to 0</a:t>
            </a:r>
          </a:p>
          <a:p>
            <a:pPr lvl="1"/>
            <a:r>
              <a:rPr lang="en-US" sz="1900" b="1" dirty="0"/>
              <a:t>Test Statistics</a:t>
            </a:r>
            <a:r>
              <a:rPr lang="en-US" sz="1900" dirty="0"/>
              <a:t>: as computed by Excel, t = 2.55242</a:t>
            </a:r>
          </a:p>
          <a:p>
            <a:pPr lvl="1"/>
            <a:r>
              <a:rPr lang="en-US" sz="1900" b="1" dirty="0"/>
              <a:t>Rejection Region</a:t>
            </a:r>
            <a:r>
              <a:rPr lang="en-US" sz="1900" dirty="0"/>
              <a:t>: probability as computed by Excel: p = 0.016668 (2-tail)</a:t>
            </a:r>
          </a:p>
          <a:p>
            <a:pPr algn="l"/>
            <a:r>
              <a:rPr lang="en-US" sz="1900" dirty="0"/>
              <a:t>In this case the computed probability is 0.017, or 1.7%, which is smaller than our value of A = 0.05. Therefore, we reject the null hypothesis which means that there </a:t>
            </a:r>
            <a:r>
              <a:rPr lang="en-US" sz="1900" i="1" dirty="0"/>
              <a:t>is</a:t>
            </a:r>
            <a:r>
              <a:rPr lang="en-US" sz="1900" dirty="0"/>
              <a:t> a significant difference between the two variables - it is just not as pronounced as we tested originally.</a:t>
            </a:r>
            <a:br>
              <a:rPr lang="en-US" sz="1900" dirty="0"/>
            </a:br>
            <a:r>
              <a:rPr lang="en-US" sz="1900" dirty="0"/>
              <a:t/>
            </a:r>
            <a:br>
              <a:rPr lang="en-US" sz="1900" dirty="0"/>
            </a:br>
            <a:endParaRPr lang="en-US" sz="1900" dirty="0"/>
          </a:p>
        </p:txBody>
      </p:sp>
    </p:spTree>
    <p:extLst>
      <p:ext uri="{BB962C8B-B14F-4D97-AF65-F5344CB8AC3E}">
        <p14:creationId xmlns:p14="http://schemas.microsoft.com/office/powerpoint/2010/main" xmlns="" val="2742075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pPr marL="0" indent="0" algn="l">
              <a:buNone/>
            </a:pPr>
            <a:r>
              <a:rPr lang="en-US" b="1" i="1" dirty="0">
                <a:solidFill>
                  <a:srgbClr val="C00000"/>
                </a:solidFill>
                <a:latin typeface="+mj-lt"/>
              </a:rPr>
              <a:t>Example 3:</a:t>
            </a:r>
            <a:r>
              <a:rPr lang="en-US" i="1" dirty="0">
                <a:solidFill>
                  <a:srgbClr val="C00000"/>
                </a:solidFill>
                <a:latin typeface="+mj-lt"/>
              </a:rPr>
              <a:t> </a:t>
            </a:r>
            <a:r>
              <a:rPr lang="en-US" i="1" dirty="0"/>
              <a:t>The data file </a:t>
            </a:r>
            <a:r>
              <a:rPr lang="en-US" sz="2000" i="1" u="sng" dirty="0">
                <a:hlinkClick r:id="rId2"/>
              </a:rPr>
              <a:t>employeenumeric-split.xls</a:t>
            </a:r>
            <a:r>
              <a:rPr lang="en-US" sz="2000" i="1" dirty="0"/>
              <a:t> </a:t>
            </a:r>
            <a:r>
              <a:rPr lang="en-US" i="1" dirty="0"/>
              <a:t>contains the salaries for the Acme Widget Company, separated by sex. Use that data to test the hypothesis that women make at least $10,000 less on average than men.</a:t>
            </a:r>
            <a:br>
              <a:rPr lang="en-US" i="1" dirty="0"/>
            </a:br>
            <a:r>
              <a:rPr lang="en-US" i="1" dirty="0"/>
              <a:t/>
            </a:r>
            <a:br>
              <a:rPr lang="en-US" i="1" dirty="0"/>
            </a:br>
            <a:r>
              <a:rPr lang="en-US" dirty="0"/>
              <a:t>First we determine which salary should be variable 1 and which variable 2: </a:t>
            </a:r>
          </a:p>
          <a:p>
            <a:pPr lvl="0"/>
            <a:r>
              <a:rPr lang="en-US" dirty="0"/>
              <a:t>if women are variable 1 and men are variable 2, then women making $10,000 less than men means M</a:t>
            </a:r>
            <a:r>
              <a:rPr lang="en-US" baseline="-25000" dirty="0"/>
              <a:t>1</a:t>
            </a:r>
            <a:r>
              <a:rPr lang="en-US" dirty="0"/>
              <a:t> - M</a:t>
            </a:r>
            <a:r>
              <a:rPr lang="en-US" baseline="-25000" dirty="0"/>
              <a:t>2</a:t>
            </a:r>
            <a:r>
              <a:rPr lang="en-US" dirty="0"/>
              <a:t> = -10000</a:t>
            </a:r>
          </a:p>
          <a:p>
            <a:pPr lvl="0"/>
            <a:r>
              <a:rPr lang="en-US" dirty="0"/>
              <a:t>if men are variable 1 and women are variable 2, then women making $10,000 less than men means M</a:t>
            </a:r>
            <a:r>
              <a:rPr lang="en-US" baseline="-25000" dirty="0"/>
              <a:t>1</a:t>
            </a:r>
            <a:r>
              <a:rPr lang="en-US" dirty="0"/>
              <a:t> - M</a:t>
            </a:r>
            <a:r>
              <a:rPr lang="en-US" baseline="-25000" dirty="0"/>
              <a:t>2</a:t>
            </a:r>
            <a:r>
              <a:rPr lang="en-US" dirty="0"/>
              <a:t> = 10000</a:t>
            </a:r>
          </a:p>
          <a:p>
            <a:endParaRPr lang="en-US" dirty="0"/>
          </a:p>
        </p:txBody>
      </p:sp>
    </p:spTree>
    <p:extLst>
      <p:ext uri="{BB962C8B-B14F-4D97-AF65-F5344CB8AC3E}">
        <p14:creationId xmlns:p14="http://schemas.microsoft.com/office/powerpoint/2010/main" xmlns="" val="4037389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248400"/>
          </a:xfrm>
        </p:spPr>
        <p:txBody>
          <a:bodyPr>
            <a:noAutofit/>
          </a:bodyPr>
          <a:lstStyle/>
          <a:p>
            <a:r>
              <a:rPr lang="en-US" sz="1600" dirty="0"/>
              <a:t>Since Excel's t-Test only works for non-negative hypothesized difference we have to select option 2. With that convention Excel will produce the following output (make sure to double-check it</a:t>
            </a:r>
            <a:r>
              <a:rPr lang="en-US" sz="1600" dirty="0" smtClean="0"/>
              <a:t>):</a:t>
            </a:r>
          </a:p>
          <a:p>
            <a:endParaRPr lang="en-US" sz="1600" dirty="0"/>
          </a:p>
          <a:p>
            <a:endParaRPr lang="en-US" sz="1600" dirty="0" smtClean="0"/>
          </a:p>
          <a:p>
            <a:endParaRPr lang="en-US" sz="1600" dirty="0" smtClean="0"/>
          </a:p>
          <a:p>
            <a:endParaRPr lang="en-US" sz="1600" dirty="0"/>
          </a:p>
          <a:p>
            <a:endParaRPr lang="en-US" sz="1600" dirty="0"/>
          </a:p>
          <a:p>
            <a:endParaRPr lang="en-US" sz="1600" dirty="0" smtClean="0"/>
          </a:p>
          <a:p>
            <a:endParaRPr lang="en-US" sz="1600" dirty="0" smtClean="0"/>
          </a:p>
          <a:p>
            <a:endParaRPr lang="en-US" sz="1600" dirty="0"/>
          </a:p>
          <a:p>
            <a:pPr lvl="1"/>
            <a:r>
              <a:rPr lang="en-US" sz="1600" b="1" dirty="0"/>
              <a:t>Null Hypothesis</a:t>
            </a:r>
            <a:r>
              <a:rPr lang="en-US" sz="1600" dirty="0"/>
              <a:t>:  M</a:t>
            </a:r>
            <a:r>
              <a:rPr lang="en-US" sz="1600" baseline="-25000" dirty="0"/>
              <a:t>1</a:t>
            </a:r>
            <a:r>
              <a:rPr lang="en-US" sz="1600" dirty="0"/>
              <a:t> - M</a:t>
            </a:r>
            <a:r>
              <a:rPr lang="en-US" sz="1600" baseline="-25000" dirty="0"/>
              <a:t>2 </a:t>
            </a:r>
            <a:r>
              <a:rPr lang="en-US" sz="1600" dirty="0"/>
              <a:t>= 10000</a:t>
            </a:r>
          </a:p>
          <a:p>
            <a:pPr lvl="1"/>
            <a:r>
              <a:rPr lang="en-US" sz="1600" b="1" dirty="0"/>
              <a:t>Alternative Hypothesis</a:t>
            </a:r>
            <a:r>
              <a:rPr lang="en-US" sz="1600" dirty="0"/>
              <a:t>: M</a:t>
            </a:r>
            <a:r>
              <a:rPr lang="en-US" sz="1600" baseline="-25000" dirty="0"/>
              <a:t>1</a:t>
            </a:r>
            <a:r>
              <a:rPr lang="en-US" sz="1600" dirty="0"/>
              <a:t> - M</a:t>
            </a:r>
            <a:r>
              <a:rPr lang="en-US" sz="1600" baseline="-25000" dirty="0"/>
              <a:t>2  </a:t>
            </a:r>
            <a:r>
              <a:rPr lang="en-US" sz="1600" dirty="0"/>
              <a:t>not equal to 10000</a:t>
            </a:r>
          </a:p>
          <a:p>
            <a:pPr lvl="1"/>
            <a:r>
              <a:rPr lang="en-US" sz="1600" b="1" dirty="0"/>
              <a:t>Test Statistics</a:t>
            </a:r>
            <a:r>
              <a:rPr lang="en-US" sz="1600" dirty="0"/>
              <a:t>: as computed by Excel, t = 4.10335</a:t>
            </a:r>
          </a:p>
          <a:p>
            <a:pPr lvl="1"/>
            <a:r>
              <a:rPr lang="en-US" sz="1600" b="1" dirty="0"/>
              <a:t>Rejection Region</a:t>
            </a:r>
            <a:r>
              <a:rPr lang="en-US" sz="1600" dirty="0"/>
              <a:t>: probability as computed by Excel: p = 5.089E-05 (2-tail)</a:t>
            </a:r>
          </a:p>
          <a:p>
            <a:pPr algn="l"/>
            <a:r>
              <a:rPr lang="en-US" sz="1600" dirty="0" smtClean="0"/>
              <a:t>Since </a:t>
            </a:r>
            <a:r>
              <a:rPr lang="en-US" sz="1600" dirty="0"/>
              <a:t>5.089E-05 means 0.00005089 , the computed probability definitely warrants our rejection of the null hypothesis. Thus, the difference in average salary between men and women at the Acme Widget Company is at least $10,000. Note that our test actually confirms that the difference is </a:t>
            </a:r>
            <a:r>
              <a:rPr lang="en-US" sz="1600" i="1" dirty="0"/>
              <a:t>not equal to</a:t>
            </a:r>
            <a:r>
              <a:rPr lang="en-US" sz="1600" dirty="0"/>
              <a:t> $10,000, but looking at the actual values of the means as computed by Excel we can clearly conclude that the difference must be more than $10,000 (it is certainly not less).</a:t>
            </a:r>
            <a:br>
              <a:rPr lang="en-US" sz="1600" dirty="0"/>
            </a:br>
            <a:endParaRPr lang="en-US" sz="16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1143000"/>
            <a:ext cx="4938713" cy="256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pPr marL="0" indent="0" algn="l">
              <a:buNone/>
            </a:pPr>
            <a:r>
              <a:rPr lang="en-US" sz="2400" b="1" i="1" dirty="0">
                <a:solidFill>
                  <a:srgbClr val="C00000"/>
                </a:solidFill>
                <a:latin typeface="+mj-lt"/>
              </a:rPr>
              <a:t>Example</a:t>
            </a:r>
            <a:r>
              <a:rPr lang="en-US" sz="2400" i="1" dirty="0">
                <a:solidFill>
                  <a:srgbClr val="C00000"/>
                </a:solidFill>
                <a:latin typeface="+mj-lt"/>
              </a:rPr>
              <a:t>:</a:t>
            </a:r>
            <a:r>
              <a:rPr lang="en-US" sz="2300" i="1" dirty="0"/>
              <a:t> A new antihypertensive drug is tested. It is supposed to lower blood pressure more than other drugs. Other drugs have been found to lower the pressure by 10 mmHg on average, so we suspect (or hope) that our drug will lower blood pressure by more than 10 mmHg. To collect evidence, we select a random sample of size n = 62 (say), which was found to have a sample mean of 11.3 and a sample standard deviation of 5.1. Is the new drug better than the old drugs, i.e. does the new drug lower blood pressure more than other </a:t>
            </a:r>
            <a:r>
              <a:rPr lang="en-US" sz="2300" i="1" dirty="0" smtClean="0"/>
              <a:t>drugs?</a:t>
            </a:r>
            <a:endParaRPr lang="en-US" sz="2300" i="1" dirty="0"/>
          </a:p>
          <a:p>
            <a:pPr algn="l"/>
            <a:r>
              <a:rPr lang="en-US" sz="2300" dirty="0" smtClean="0"/>
              <a:t>Since </a:t>
            </a:r>
            <a:r>
              <a:rPr lang="en-US" sz="2300" dirty="0"/>
              <a:t>the sample mean is 11.3, which is more than other drugs, it looks like this sample mean supports the  claim (because the mean from our sample is indeed bigger than 10). But - knowing that we can never be 100% certain - we must compute a probability and associate that with our conclusion, if indeed we want to make that conclusion.</a:t>
            </a:r>
            <a:br>
              <a:rPr lang="en-US" sz="2300" dirty="0"/>
            </a:br>
            <a:endParaRPr lang="en-US" sz="2300" dirty="0"/>
          </a:p>
        </p:txBody>
      </p:sp>
    </p:spTree>
    <p:extLst>
      <p:ext uri="{BB962C8B-B14F-4D97-AF65-F5344CB8AC3E}">
        <p14:creationId xmlns:p14="http://schemas.microsoft.com/office/powerpoint/2010/main" xmlns="" val="1473555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004560"/>
          </a:xfrm>
        </p:spPr>
        <p:txBody>
          <a:bodyPr>
            <a:noAutofit/>
          </a:bodyPr>
          <a:lstStyle/>
          <a:p>
            <a:r>
              <a:rPr lang="en-US" sz="1450" dirty="0"/>
              <a:t>In other words, we need to setup the four components of a statistical test: the population is the amount of decrease in blood pressure in people who have been given the new drug. </a:t>
            </a:r>
          </a:p>
          <a:p>
            <a:pPr lvl="1"/>
            <a:r>
              <a:rPr lang="en-US" sz="1450" dirty="0"/>
              <a:t>The </a:t>
            </a:r>
            <a:r>
              <a:rPr lang="en-US" sz="1450" b="1" dirty="0"/>
              <a:t>Null Hypothesis</a:t>
            </a:r>
            <a:r>
              <a:rPr lang="en-US" sz="1450" dirty="0"/>
              <a:t> is the "tried and true" assumption that all drugs are about the same and the new drug has about the same effect as all other drugs. Thus, the null hypothesis is that the average decrease in blood pressure (the population mean) is 10 mmHg, just as for all other drugs.</a:t>
            </a:r>
          </a:p>
          <a:p>
            <a:pPr lvl="1"/>
            <a:r>
              <a:rPr lang="en-US" sz="1450" dirty="0"/>
              <a:t>The </a:t>
            </a:r>
            <a:r>
              <a:rPr lang="en-US" sz="1450" b="1" dirty="0"/>
              <a:t>Alternative Hypothesis</a:t>
            </a:r>
            <a:r>
              <a:rPr lang="en-US" sz="1450" dirty="0"/>
              <a:t> is what we hope to be true, i.e. that the new drug results in higher decrease than the traditional dugs. Thus, the alternative hypothesis is that the average decrease in blood pressure (the population mean) is more than 10 mmHg.</a:t>
            </a:r>
          </a:p>
          <a:p>
            <a:pPr lvl="1"/>
            <a:r>
              <a:rPr lang="en-US" sz="1450" dirty="0"/>
              <a:t>For our </a:t>
            </a:r>
            <a:r>
              <a:rPr lang="en-US" sz="1450" b="1" dirty="0"/>
              <a:t>Test Statistics</a:t>
            </a:r>
            <a:r>
              <a:rPr lang="en-US" sz="1450" dirty="0"/>
              <a:t> we collect evidence in form of our random sample. We found that for this random sample the sample mean is 11.3 mmHg, the sample standard deviation is 5.1 mmHg, and the sample size N is 62. These figures are converted into a single number (as described in the next chapter). In this case the test statistics will turn out to </a:t>
            </a:r>
            <a:r>
              <a:rPr lang="en-US" sz="1450" dirty="0" smtClean="0"/>
              <a:t>be</a:t>
            </a:r>
            <a:r>
              <a:rPr lang="en-US" sz="1450" dirty="0"/>
              <a:t/>
            </a:r>
            <a:br>
              <a:rPr lang="en-US" sz="1450" dirty="0"/>
            </a:br>
            <a:r>
              <a:rPr lang="en-US" sz="1450" dirty="0"/>
              <a:t>   </a:t>
            </a:r>
            <a:r>
              <a:rPr lang="en-US" sz="1450" dirty="0" smtClean="0"/>
              <a:t>	</a:t>
            </a:r>
            <a:r>
              <a:rPr lang="en-US" sz="1600" b="1" dirty="0" smtClean="0"/>
              <a:t>z </a:t>
            </a:r>
            <a:r>
              <a:rPr lang="en-US" sz="1600" b="1" dirty="0"/>
              <a:t>= 2.01</a:t>
            </a:r>
          </a:p>
          <a:p>
            <a:pPr lvl="1" algn="l"/>
            <a:r>
              <a:rPr lang="en-US" sz="1450" b="1" dirty="0"/>
              <a:t>Rejection Region: </a:t>
            </a:r>
            <a:r>
              <a:rPr lang="en-US" sz="1450" dirty="0"/>
              <a:t>Finally we use the test statistics z = 2.01 to compute the probability p of committing an error in deciding that the null hypothesis is true (the type-1 error). If that error is small, we do indeed decide to reject the null hypothesis, otherwise we will declare the test to be invalid. In this case the probability will turn out to be (see next chapter): </a:t>
            </a:r>
            <a:br>
              <a:rPr lang="en-US" sz="1450" dirty="0"/>
            </a:br>
            <a:r>
              <a:rPr lang="en-US" sz="1450" dirty="0"/>
              <a:t>  </a:t>
            </a:r>
            <a:r>
              <a:rPr lang="en-US" sz="1600" b="1" dirty="0"/>
              <a:t> </a:t>
            </a:r>
            <a:r>
              <a:rPr lang="en-US" sz="1600" b="1" dirty="0" smtClean="0"/>
              <a:t>	p </a:t>
            </a:r>
            <a:r>
              <a:rPr lang="en-US" sz="1600" b="1" dirty="0"/>
              <a:t>= 2*P(z &gt; 2.01) = 0.044 or 4.4%</a:t>
            </a:r>
          </a:p>
          <a:p>
            <a:pPr algn="l"/>
            <a:r>
              <a:rPr lang="en-US" sz="1450" dirty="0"/>
              <a:t>So, if we decide to reject the null hypothesis, that decision is invalid with a probability of about 4% (or correct with a probability of 96%). That's good enough for us so we decide indeed to reject the null hypothesis. Since we reject the null hypothesis we automatically accept the alternative, and thus we think there is sufficient evidence that the new drug is better than the existing drugs in lowering blood </a:t>
            </a:r>
            <a:r>
              <a:rPr lang="en-US" sz="1450" dirty="0" smtClean="0"/>
              <a:t>pressure.</a:t>
            </a:r>
            <a:endParaRPr lang="en-US" sz="1450" dirty="0"/>
          </a:p>
          <a:p>
            <a:pPr marL="0" indent="0" algn="l">
              <a:buNone/>
            </a:pPr>
            <a:r>
              <a:rPr lang="en-US" sz="1450" dirty="0" smtClean="0"/>
              <a:t>So</a:t>
            </a:r>
            <a:r>
              <a:rPr lang="en-US" sz="1450" dirty="0"/>
              <a:t>, how do we compute the above numbers to arrive at this decision ... read the next </a:t>
            </a:r>
            <a:r>
              <a:rPr lang="en-US" sz="1450" dirty="0" smtClean="0"/>
              <a:t>section.</a:t>
            </a:r>
            <a:endParaRPr lang="en-US" sz="1450" dirty="0"/>
          </a:p>
          <a:p>
            <a:endParaRPr lang="en-US" sz="1450" dirty="0"/>
          </a:p>
        </p:txBody>
      </p:sp>
    </p:spTree>
    <p:extLst>
      <p:ext uri="{BB962C8B-B14F-4D97-AF65-F5344CB8AC3E}">
        <p14:creationId xmlns:p14="http://schemas.microsoft.com/office/powerpoint/2010/main" xmlns="" val="1171651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1600" dirty="0"/>
              <a:t>In this section will try to answer the following question: It has been known that some population mean is, say, 10, but we suspect that the population mean for a population that has "undergone some treatment" is different from 10, perhaps larger than 10. We want to determine whether our suspicion is true or not.</a:t>
            </a:r>
          </a:p>
          <a:p>
            <a:r>
              <a:rPr lang="en-US" sz="1600" dirty="0"/>
              <a:t>We will follow the outline of a statistical test as described in the previous section, but adjust the four elements of the test to our situation of testing for a population mean (we will see other tests in subsequent sections).</a:t>
            </a:r>
          </a:p>
          <a:p>
            <a:pPr marL="0" indent="0" algn="l">
              <a:buNone/>
            </a:pPr>
            <a:r>
              <a:rPr lang="en-US" sz="2400" b="1" i="1" dirty="0">
                <a:solidFill>
                  <a:srgbClr val="C00000"/>
                </a:solidFill>
                <a:latin typeface="+mj-lt"/>
              </a:rPr>
              <a:t>Example 1</a:t>
            </a:r>
            <a:r>
              <a:rPr lang="en-US" sz="2400" i="1" dirty="0">
                <a:solidFill>
                  <a:srgbClr val="C00000"/>
                </a:solidFill>
                <a:latin typeface="+mj-lt"/>
              </a:rPr>
              <a:t>:</a:t>
            </a:r>
            <a:r>
              <a:rPr lang="en-US" sz="1600" i="1" dirty="0"/>
              <a:t> A new antihypertensive drug is tested. It is supposed to lower blood pressure more than other drugs. Other drugs have been found to lower the pressure by 10 mmHg on average, so we suspect (or hope) that our drug will lower blood pressure by more than 10 mmHg. </a:t>
            </a:r>
          </a:p>
          <a:p>
            <a:pPr algn="l"/>
            <a:r>
              <a:rPr lang="en-US" sz="1600" dirty="0" smtClean="0"/>
              <a:t>At </a:t>
            </a:r>
            <a:r>
              <a:rPr lang="en-US" sz="1600" dirty="0"/>
              <a:t>this stage we can setup the two competing hypothesis:</a:t>
            </a:r>
          </a:p>
          <a:p>
            <a:pPr lvl="1"/>
            <a:r>
              <a:rPr lang="en-US" sz="1600" b="1" dirty="0"/>
              <a:t>Null Hypothesis</a:t>
            </a:r>
            <a:r>
              <a:rPr lang="en-US" sz="1600" dirty="0"/>
              <a:t> H</a:t>
            </a:r>
            <a:r>
              <a:rPr lang="en-US" sz="1600" baseline="-25000" dirty="0"/>
              <a:t>0</a:t>
            </a:r>
            <a:r>
              <a:rPr lang="en-US" sz="1600" dirty="0"/>
              <a:t>: population mean = 10.0</a:t>
            </a:r>
          </a:p>
          <a:p>
            <a:pPr lvl="1"/>
            <a:r>
              <a:rPr lang="en-US" sz="1600" b="1" dirty="0"/>
              <a:t>Alt. Hypothesis</a:t>
            </a:r>
            <a:r>
              <a:rPr lang="en-US" sz="1600" dirty="0"/>
              <a:t> H</a:t>
            </a:r>
            <a:r>
              <a:rPr lang="en-US" sz="1600" baseline="-25000" dirty="0"/>
              <a:t>a</a:t>
            </a:r>
            <a:r>
              <a:rPr lang="en-US" sz="1600" dirty="0"/>
              <a:t>: population mean not equal to </a:t>
            </a:r>
            <a:r>
              <a:rPr lang="en-US" sz="1600" dirty="0" smtClean="0"/>
              <a:t>10.0</a:t>
            </a:r>
          </a:p>
          <a:p>
            <a:r>
              <a:rPr lang="en-US" sz="1600" i="1" dirty="0"/>
              <a:t>We would like to know whether the new drug shows results different from the other drugs, in particular whether it is better than the old drugs, i.e. does the new drug lower blood pressure more than other drugs? To collect evidence, we select a random sample of size n = 62 (say), which was found to have a sample mean of 11.3 and a sample standard deviation of 5.1. </a:t>
            </a:r>
            <a:endParaRPr lang="en-US" sz="1600" dirty="0"/>
          </a:p>
          <a:p>
            <a:pPr lvl="0"/>
            <a:endParaRPr lang="en-US" sz="1600" dirty="0"/>
          </a:p>
          <a:p>
            <a:endParaRPr lang="en-US" sz="1600" dirty="0"/>
          </a:p>
        </p:txBody>
      </p:sp>
      <p:sp>
        <p:nvSpPr>
          <p:cNvPr id="3" name="Title 2"/>
          <p:cNvSpPr>
            <a:spLocks noGrp="1"/>
          </p:cNvSpPr>
          <p:nvPr>
            <p:ph type="title"/>
          </p:nvPr>
        </p:nvSpPr>
        <p:spPr>
          <a:xfrm>
            <a:off x="457200" y="304800"/>
            <a:ext cx="8229600" cy="990600"/>
          </a:xfrm>
        </p:spPr>
        <p:txBody>
          <a:bodyPr>
            <a:normAutofit fontScale="90000"/>
          </a:bodyPr>
          <a:lstStyle/>
          <a:p>
            <a:r>
              <a:rPr lang="en-US" dirty="0">
                <a:effectLst>
                  <a:outerShdw blurRad="38100" dist="38100" dir="2700000" algn="tl">
                    <a:srgbClr val="000000">
                      <a:alpha val="43137"/>
                    </a:srgbClr>
                  </a:outerShdw>
                </a:effectLst>
              </a:rPr>
              <a:t>Statistical Test for Population Mean (Large Sample)</a:t>
            </a:r>
          </a:p>
        </p:txBody>
      </p:sp>
    </p:spTree>
    <p:extLst>
      <p:ext uri="{BB962C8B-B14F-4D97-AF65-F5344CB8AC3E}">
        <p14:creationId xmlns:p14="http://schemas.microsoft.com/office/powerpoint/2010/main" xmlns="" val="176936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172200"/>
          </a:xfrm>
        </p:spPr>
        <p:txBody>
          <a:bodyPr>
            <a:noAutofit/>
          </a:bodyPr>
          <a:lstStyle/>
          <a:p>
            <a:r>
              <a:rPr lang="en-US" sz="1500" dirty="0" smtClean="0"/>
              <a:t>Since </a:t>
            </a:r>
            <a:r>
              <a:rPr lang="en-US" sz="1500" dirty="0"/>
              <a:t>the sample mean is 11.3, which is more than other drugs, it looks like this sample mean supports our suspicion (because the mean from our sample is indeed bigger than 10). But - knowing that we can never be 100% certain - we must compute a probability and associate that with our conclusion.</a:t>
            </a:r>
          </a:p>
          <a:p>
            <a:r>
              <a:rPr lang="en-US" sz="1500" i="1" dirty="0"/>
              <a:t>Assuming</a:t>
            </a:r>
            <a:r>
              <a:rPr lang="en-US" sz="1500" dirty="0"/>
              <a:t> that the null hypothesis is true we will try to compute the probability that a particular sample mean (such as the one we collected) could indeed occur. Leaving the details of the computation aside for now, it turns out that the associated probability</a:t>
            </a:r>
          </a:p>
          <a:p>
            <a:pPr marL="0" indent="0">
              <a:buNone/>
            </a:pPr>
            <a:r>
              <a:rPr lang="en-US" sz="1500" dirty="0"/>
              <a:t>	</a:t>
            </a:r>
            <a:r>
              <a:rPr lang="en-US" sz="1500" dirty="0" smtClean="0"/>
              <a:t>p </a:t>
            </a:r>
            <a:r>
              <a:rPr lang="en-US" sz="1500" dirty="0"/>
              <a:t>= 0.044</a:t>
            </a:r>
          </a:p>
          <a:p>
            <a:r>
              <a:rPr lang="en-US" sz="1500" dirty="0"/>
              <a:t>But if that computation is correct (which it is -:) we have a problem: assuming that the null hypothesis is true, the probability of observing a random sample mean of 11.3 or more is quite small (less than 5%). But we </a:t>
            </a:r>
            <a:r>
              <a:rPr lang="en-US" sz="1500" i="1" dirty="0"/>
              <a:t>have</a:t>
            </a:r>
            <a:r>
              <a:rPr lang="en-US" sz="1500" dirty="0"/>
              <a:t> observed a sample mean of 11.3, there no denying that fact. So, something is not right: either we were extremely lucky to have hit the less than 5% case, or something else is wrong: our assumption that the null hypothesis was true. Since we don't believe in luck, we </a:t>
            </a:r>
            <a:r>
              <a:rPr lang="en-US" sz="1500" b="1" dirty="0"/>
              <a:t>choose to reject the null hypothesis</a:t>
            </a:r>
            <a:r>
              <a:rPr lang="en-US" sz="1500" dirty="0"/>
              <a:t> (even though there's a 4.4% chance - based on our evidence - that the null hypothesis could still be right).</a:t>
            </a:r>
          </a:p>
          <a:p>
            <a:r>
              <a:rPr lang="en-US" sz="1500" i="1" dirty="0"/>
              <a:t>The only practical consideration is: </a:t>
            </a:r>
            <a:r>
              <a:rPr lang="en-US" sz="1500" b="1" i="1" dirty="0"/>
              <a:t>how do we compute the probability p</a:t>
            </a:r>
            <a:r>
              <a:rPr lang="en-US" sz="1500" i="1" dirty="0"/>
              <a:t>? </a:t>
            </a:r>
            <a:endParaRPr lang="en-US" sz="1500" dirty="0"/>
          </a:p>
          <a:p>
            <a:pPr marL="0" indent="0">
              <a:buNone/>
            </a:pPr>
            <a:r>
              <a:rPr lang="en-US" sz="1500" dirty="0"/>
              <a:t/>
            </a:r>
            <a:br>
              <a:rPr lang="en-US" sz="1500" dirty="0"/>
            </a:br>
            <a:r>
              <a:rPr lang="en-US" sz="1500" dirty="0"/>
              <a:t>We want to know the chance that a sample mean could be 11.3 (or more), given that we assume the population mean to be 10.0 (our null hypothesis). In other words, we want to compute:</a:t>
            </a:r>
          </a:p>
          <a:p>
            <a:pPr marL="0" indent="0">
              <a:buNone/>
            </a:pPr>
            <a:r>
              <a:rPr lang="en-US" sz="1500" b="1" i="1" dirty="0"/>
              <a:t>P(sample mean &gt; 11.3)</a:t>
            </a:r>
            <a:r>
              <a:rPr lang="en-US" sz="1500" i="1" dirty="0"/>
              <a:t> = ...  we could do that if we only knew the distribution to use (see chapter 7.1</a:t>
            </a:r>
            <a:r>
              <a:rPr lang="en-US" sz="1500" i="1" dirty="0" smtClean="0"/>
              <a:t>)</a:t>
            </a:r>
            <a:endParaRPr lang="en-US" sz="1500" dirty="0"/>
          </a:p>
        </p:txBody>
      </p:sp>
    </p:spTree>
    <p:extLst>
      <p:ext uri="{BB962C8B-B14F-4D97-AF65-F5344CB8AC3E}">
        <p14:creationId xmlns:p14="http://schemas.microsoft.com/office/powerpoint/2010/main" xmlns="" val="2220760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324600"/>
          </a:xfrm>
        </p:spPr>
        <p:txBody>
          <a:bodyPr>
            <a:noAutofit/>
          </a:bodyPr>
          <a:lstStyle/>
          <a:p>
            <a:r>
              <a:rPr lang="en-US" sz="1600" dirty="0"/>
              <a:t>But from chapter 7.2 (Central Limit Theorem) we do </a:t>
            </a:r>
            <a:r>
              <a:rPr lang="en-US" sz="1600" i="1" dirty="0"/>
              <a:t>know</a:t>
            </a:r>
            <a:r>
              <a:rPr lang="en-US" sz="1600" dirty="0"/>
              <a:t> the distribution of sample means: according to that theorem we know that the mean of the sample means is the same as the population mean, and the standard deviation is the original standard deviation divided by the square root of N (the sample size). In other words, if the original mean is </a:t>
            </a:r>
            <a:r>
              <a:rPr lang="en-US" sz="1600" i="1" dirty="0"/>
              <a:t>m</a:t>
            </a:r>
            <a:r>
              <a:rPr lang="en-US" sz="1600" dirty="0"/>
              <a:t> and the original standard deviation is </a:t>
            </a:r>
            <a:r>
              <a:rPr lang="en-US" sz="1600" i="1" dirty="0"/>
              <a:t>s</a:t>
            </a:r>
            <a:r>
              <a:rPr lang="en-US" sz="1600" dirty="0"/>
              <a:t>, then the distribution of the sample means are </a:t>
            </a:r>
            <a:r>
              <a:rPr lang="en-US" sz="1600" b="1" dirty="0"/>
              <a:t>N(m, s / </a:t>
            </a:r>
            <a:r>
              <a:rPr lang="en-US" sz="1600" b="1" dirty="0" err="1"/>
              <a:t>sqrt</a:t>
            </a:r>
            <a:r>
              <a:rPr lang="en-US" sz="1600" b="1" dirty="0"/>
              <a:t>(n) )</a:t>
            </a:r>
            <a:r>
              <a:rPr lang="en-US" sz="1600" dirty="0"/>
              <a:t>. And since we </a:t>
            </a:r>
            <a:r>
              <a:rPr lang="en-US" sz="1600" i="1" dirty="0"/>
              <a:t>assumed</a:t>
            </a:r>
            <a:r>
              <a:rPr lang="en-US" sz="1600" dirty="0"/>
              <a:t> the null hypothesis was true, we actually know (as per assumption) the population mean, and - since nothing else is available, we use the standard deviation as computed from the sample to figure as the standard deviation we need. Therefore, we know that, in our case:</a:t>
            </a:r>
          </a:p>
          <a:p>
            <a:pPr marL="1188720" lvl="5" indent="0">
              <a:buNone/>
            </a:pPr>
            <a:r>
              <a:rPr lang="en-US" i="1" dirty="0"/>
              <a:t>mean to use: 10.0</a:t>
            </a:r>
            <a:br>
              <a:rPr lang="en-US" i="1" dirty="0"/>
            </a:br>
            <a:r>
              <a:rPr lang="en-US" i="1" dirty="0"/>
              <a:t>standard deviation to use: 5.1/</a:t>
            </a:r>
            <a:r>
              <a:rPr lang="en-US" i="1" dirty="0" err="1"/>
              <a:t>sqrt</a:t>
            </a:r>
            <a:r>
              <a:rPr lang="en-US" i="1" dirty="0"/>
              <a:t>(62)</a:t>
            </a:r>
            <a:endParaRPr lang="en-US" dirty="0"/>
          </a:p>
          <a:p>
            <a:r>
              <a:rPr lang="en-US" sz="1600" dirty="0"/>
              <a:t>But now Excel can, of course, help perfectly fine:  it provides the function called "NORMDIST" to compute probabilities such as this one. Therefore, using the Central Limit Theorem</a:t>
            </a:r>
            <a:r>
              <a:rPr lang="en-US" sz="1600" dirty="0" smtClean="0"/>
              <a:t>:</a:t>
            </a:r>
          </a:p>
          <a:p>
            <a:endParaRPr lang="en-US" sz="1600" dirty="0"/>
          </a:p>
          <a:p>
            <a:pPr marL="0" indent="0">
              <a:buNone/>
            </a:pPr>
            <a:endParaRPr lang="en-US" sz="1600" dirty="0"/>
          </a:p>
          <a:p>
            <a:endParaRPr lang="en-US" sz="1600" dirty="0" smtClean="0"/>
          </a:p>
          <a:p>
            <a:endParaRPr lang="en-US" sz="1600" dirty="0" smtClean="0"/>
          </a:p>
          <a:p>
            <a:endParaRPr lang="en-US" sz="1600" dirty="0" smtClean="0"/>
          </a:p>
          <a:p>
            <a:endParaRPr lang="en-US" sz="1600" dirty="0"/>
          </a:p>
          <a:p>
            <a:pPr marL="0" indent="0" algn="ctr">
              <a:buNone/>
            </a:pPr>
            <a:r>
              <a:rPr lang="en-US" sz="1600" b="1" i="1" dirty="0"/>
              <a:t>P(sample mean &gt; 11.3) = 1 - NORMDIST(11.3, 10.0, 5.1/</a:t>
            </a:r>
            <a:r>
              <a:rPr lang="en-US" sz="1600" b="1" i="1" dirty="0" err="1"/>
              <a:t>sqrt</a:t>
            </a:r>
            <a:r>
              <a:rPr lang="en-US" sz="1600" b="1" i="1" dirty="0"/>
              <a:t>(62), TRUE) = </a:t>
            </a:r>
            <a:r>
              <a:rPr lang="en-US" sz="1600" b="1" i="1" dirty="0" smtClean="0"/>
              <a:t>0.022</a:t>
            </a:r>
            <a:endParaRPr lang="en-US"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9400" y="4343400"/>
            <a:ext cx="3505200" cy="1493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0192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248400"/>
          </a:xfrm>
        </p:spPr>
        <p:txBody>
          <a:bodyPr>
            <a:noAutofit/>
          </a:bodyPr>
          <a:lstStyle/>
          <a:p>
            <a:r>
              <a:rPr lang="en-US" sz="1800" dirty="0"/>
              <a:t>But we are not yet done: right now we only took into account that the sample mean could be </a:t>
            </a:r>
            <a:r>
              <a:rPr lang="en-US" sz="1800" i="1" dirty="0"/>
              <a:t>11.3 = 10 + 1.3 or more</a:t>
            </a:r>
            <a:r>
              <a:rPr lang="en-US" sz="1800" dirty="0"/>
              <a:t>, whereas our alternative was that the mean is </a:t>
            </a:r>
            <a:r>
              <a:rPr lang="en-US" sz="1800" i="1" dirty="0"/>
              <a:t>not equal</a:t>
            </a:r>
            <a:r>
              <a:rPr lang="en-US" sz="1800" dirty="0"/>
              <a:t> to 10.0. Therefore we should also take into account that the probability could be smaller than 10 - 1.3 = 8.7. Again, Excel let's us compute this easily</a:t>
            </a:r>
            <a:r>
              <a:rPr lang="en-US" sz="1800" dirty="0" smtClean="0"/>
              <a:t>:</a:t>
            </a:r>
          </a:p>
          <a:p>
            <a:endParaRPr lang="en-US" sz="1800" dirty="0"/>
          </a:p>
          <a:p>
            <a:pPr marL="0" indent="0">
              <a:buNone/>
            </a:pPr>
            <a:endParaRPr lang="en-US" sz="1800" dirty="0" smtClean="0"/>
          </a:p>
          <a:p>
            <a:endParaRPr lang="en-US" sz="1800" dirty="0" smtClean="0"/>
          </a:p>
          <a:p>
            <a:pPr marL="0" indent="0">
              <a:buNone/>
            </a:pPr>
            <a:endParaRPr lang="en-US" sz="1800" dirty="0"/>
          </a:p>
          <a:p>
            <a:pPr marL="160020" lvl="1" indent="0" algn="l">
              <a:buNone/>
            </a:pPr>
            <a:r>
              <a:rPr lang="en-US" sz="1600" b="1" i="1" dirty="0"/>
              <a:t>P(sample mean &lt; 8.7) = NORMDIST(8.7, 10.0, 5.1/</a:t>
            </a:r>
            <a:r>
              <a:rPr lang="en-US" sz="1600" b="1" i="1" dirty="0" err="1"/>
              <a:t>sqrt</a:t>
            </a:r>
            <a:r>
              <a:rPr lang="en-US" sz="1600" b="1" i="1" dirty="0"/>
              <a:t>(62), TRUE) = 0.022</a:t>
            </a:r>
            <a:endParaRPr lang="en-US" sz="1600" dirty="0"/>
          </a:p>
          <a:p>
            <a:r>
              <a:rPr lang="en-US" sz="1800" dirty="0"/>
              <a:t>Finally, since the alternative hypothesis is </a:t>
            </a:r>
            <a:r>
              <a:rPr lang="en-US" sz="1800" i="1" dirty="0"/>
              <a:t>not equal to 10.0</a:t>
            </a:r>
            <a:r>
              <a:rPr lang="en-US" sz="1800" dirty="0"/>
              <a:t> we need to consider both probabilities together. In other words, the value of p we need is, using symmetry of the normal distribution</a:t>
            </a:r>
            <a:r>
              <a:rPr lang="en-US" sz="1800" dirty="0" smtClean="0"/>
              <a:t>:</a:t>
            </a:r>
          </a:p>
          <a:p>
            <a:endParaRPr lang="en-US" sz="1800" dirty="0"/>
          </a:p>
          <a:p>
            <a:pPr marL="0" indent="0">
              <a:buNone/>
            </a:pPr>
            <a:endParaRPr lang="en-US" sz="1800" dirty="0" smtClean="0"/>
          </a:p>
          <a:p>
            <a:endParaRPr lang="en-US" sz="1800" dirty="0" smtClean="0"/>
          </a:p>
          <a:p>
            <a:endParaRPr lang="en-US" sz="1800" dirty="0" smtClean="0"/>
          </a:p>
          <a:p>
            <a:endParaRPr lang="en-US" sz="1800" dirty="0" smtClean="0"/>
          </a:p>
          <a:p>
            <a:pPr marL="160020" lvl="1" indent="0">
              <a:buNone/>
            </a:pPr>
            <a:r>
              <a:rPr lang="en-US" sz="1600" b="1" i="1" dirty="0"/>
              <a:t>p = P(sample mean &lt; 8.7) + P(sample mean &gt; 11.3) = 2 * (1 - NORMDIST(11.3, 10.0, 5.1/</a:t>
            </a:r>
            <a:r>
              <a:rPr lang="en-US" sz="1600" b="1" i="1" dirty="0" err="1"/>
              <a:t>sqrt</a:t>
            </a:r>
            <a:r>
              <a:rPr lang="en-US" sz="1600" b="1" i="1" dirty="0"/>
              <a:t>(62), TRUE)) = </a:t>
            </a:r>
            <a:r>
              <a:rPr lang="en-US" sz="1600" b="1" i="1" dirty="0" smtClean="0"/>
              <a:t>0.044</a:t>
            </a:r>
            <a:endParaRPr lang="en-US" sz="1600" dirty="0" smtClean="0"/>
          </a:p>
          <a:p>
            <a:pPr marL="0" indent="0">
              <a:buNone/>
            </a:pPr>
            <a:endParaRPr lang="en-US" sz="1800"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1752601"/>
            <a:ext cx="3048000" cy="1319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6251" y="4572000"/>
            <a:ext cx="3171497" cy="1350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20574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ec">
      <a:majorFont>
        <a:latin typeface="Palatino Linotype"/>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307</TotalTime>
  <Words>2381</Words>
  <Application>Microsoft Office PowerPoint</Application>
  <PresentationFormat>On-screen Show (4:3)</PresentationFormat>
  <Paragraphs>284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Origin</vt:lpstr>
      <vt:lpstr>Testing</vt:lpstr>
      <vt:lpstr>Statistical Testing</vt:lpstr>
      <vt:lpstr>Slide 3</vt:lpstr>
      <vt:lpstr>Slide 4</vt:lpstr>
      <vt:lpstr>Slide 5</vt:lpstr>
      <vt:lpstr>Statistical Test for Population Mean (Large Sample)</vt:lpstr>
      <vt:lpstr>Slide 7</vt:lpstr>
      <vt:lpstr>Slide 8</vt:lpstr>
      <vt:lpstr>Slide 9</vt:lpstr>
      <vt:lpstr>Slide 10</vt:lpstr>
      <vt:lpstr>Slide 11</vt:lpstr>
      <vt:lpstr>Statistical Test for the Mean (large sample size N &gt; 30): </vt:lpstr>
      <vt:lpstr>Comments </vt:lpstr>
      <vt:lpstr>Slide 14</vt:lpstr>
      <vt:lpstr>Slide 15</vt:lpstr>
      <vt:lpstr>Slide 16</vt:lpstr>
      <vt:lpstr>Slide 17</vt:lpstr>
      <vt:lpstr>Slide 18</vt:lpstr>
      <vt:lpstr>Slide 19</vt:lpstr>
      <vt:lpstr>Statistical Test for Population Mean (Small Sample) </vt:lpstr>
      <vt:lpstr>Slide 21</vt:lpstr>
      <vt:lpstr>Comments</vt:lpstr>
      <vt:lpstr>Slide 23</vt:lpstr>
      <vt:lpstr>Slide 24</vt:lpstr>
      <vt:lpstr>Slide 25</vt:lpstr>
      <vt:lpstr>Two-Sample Difference of Means Test</vt:lpstr>
      <vt:lpstr>Slide 27</vt:lpstr>
      <vt:lpstr>Slide 28</vt:lpstr>
      <vt:lpstr>Slide 29</vt:lpstr>
      <vt:lpstr>Comments</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Justin Bateh</cp:lastModifiedBy>
  <cp:revision>81</cp:revision>
  <dcterms:created xsi:type="dcterms:W3CDTF">2013-12-28T07:56:45Z</dcterms:created>
  <dcterms:modified xsi:type="dcterms:W3CDTF">2014-01-10T19:46:54Z</dcterms:modified>
</cp:coreProperties>
</file>